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 id="2147483684" r:id="rId7"/>
    <p:sldMasterId id="2147483730" r:id="rId8"/>
  </p:sldMasterIdLst>
  <p:notesMasterIdLst>
    <p:notesMasterId r:id="rId56"/>
  </p:notesMasterIdLst>
  <p:handoutMasterIdLst>
    <p:handoutMasterId r:id="rId57"/>
  </p:handoutMasterIdLst>
  <p:sldIdLst>
    <p:sldId id="256" r:id="rId9"/>
    <p:sldId id="407" r:id="rId10"/>
    <p:sldId id="405" r:id="rId11"/>
    <p:sldId id="269" r:id="rId12"/>
    <p:sldId id="270" r:id="rId13"/>
    <p:sldId id="490" r:id="rId14"/>
    <p:sldId id="485" r:id="rId15"/>
    <p:sldId id="509" r:id="rId16"/>
    <p:sldId id="494" r:id="rId17"/>
    <p:sldId id="273" r:id="rId18"/>
    <p:sldId id="276" r:id="rId19"/>
    <p:sldId id="284" r:id="rId20"/>
    <p:sldId id="495" r:id="rId21"/>
    <p:sldId id="496" r:id="rId22"/>
    <p:sldId id="497" r:id="rId23"/>
    <p:sldId id="498" r:id="rId24"/>
    <p:sldId id="501" r:id="rId25"/>
    <p:sldId id="338" r:id="rId26"/>
    <p:sldId id="287" r:id="rId27"/>
    <p:sldId id="290" r:id="rId28"/>
    <p:sldId id="307" r:id="rId29"/>
    <p:sldId id="308" r:id="rId30"/>
    <p:sldId id="309" r:id="rId31"/>
    <p:sldId id="311" r:id="rId32"/>
    <p:sldId id="312" r:id="rId33"/>
    <p:sldId id="318" r:id="rId34"/>
    <p:sldId id="505" r:id="rId35"/>
    <p:sldId id="507" r:id="rId36"/>
    <p:sldId id="508" r:id="rId37"/>
    <p:sldId id="329" r:id="rId38"/>
    <p:sldId id="330" r:id="rId39"/>
    <p:sldId id="344" r:id="rId40"/>
    <p:sldId id="346" r:id="rId41"/>
    <p:sldId id="347" r:id="rId42"/>
    <p:sldId id="348" r:id="rId43"/>
    <p:sldId id="349" r:id="rId44"/>
    <p:sldId id="350" r:id="rId45"/>
    <p:sldId id="493" r:id="rId46"/>
    <p:sldId id="484" r:id="rId47"/>
    <p:sldId id="465" r:id="rId48"/>
    <p:sldId id="370" r:id="rId49"/>
    <p:sldId id="371" r:id="rId50"/>
    <p:sldId id="487" r:id="rId51"/>
    <p:sldId id="488" r:id="rId52"/>
    <p:sldId id="374" r:id="rId53"/>
    <p:sldId id="380" r:id="rId54"/>
    <p:sldId id="384" r:id="rId5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80808"/>
    <a:srgbClr val="002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95441" autoAdjust="0"/>
  </p:normalViewPr>
  <p:slideViewPr>
    <p:cSldViewPr snapToGrid="0">
      <p:cViewPr varScale="1">
        <p:scale>
          <a:sx n="109" d="100"/>
          <a:sy n="109" d="100"/>
        </p:scale>
        <p:origin x="1392"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44980211391322E-2"/>
          <c:y val="3.0785630503954105E-2"/>
          <c:w val="0.95510039577217354"/>
          <c:h val="0.91533951611412623"/>
        </c:manualLayout>
      </c:layout>
      <c:barChart>
        <c:barDir val="col"/>
        <c:grouping val="clustered"/>
        <c:varyColors val="0"/>
        <c:ser>
          <c:idx val="0"/>
          <c:order val="0"/>
          <c:spPr>
            <a:solidFill>
              <a:schemeClr val="tx2"/>
            </a:solidFill>
            <a:ln>
              <a:noFill/>
            </a:ln>
            <a:effectLst>
              <a:outerShdw blurRad="50800" dist="101600" algn="l" rotWithShape="0">
                <a:prstClr val="black">
                  <a:alpha val="40000"/>
                </a:prstClr>
              </a:outerShdw>
            </a:effectLst>
            <a:scene3d>
              <a:camera prst="orthographicFront"/>
              <a:lightRig rig="threePt" dir="t"/>
            </a:scene3d>
            <a:sp3d prstMaterial="matte"/>
          </c:spPr>
          <c:invertIfNegative val="0"/>
          <c:dPt>
            <c:idx val="0"/>
            <c:invertIfNegative val="0"/>
            <c:bubble3D val="0"/>
            <c:extLst>
              <c:ext xmlns:c16="http://schemas.microsoft.com/office/drawing/2014/chart" uri="{C3380CC4-5D6E-409C-BE32-E72D297353CC}">
                <c16:uniqueId val="{00000000-9A1A-4541-9C15-8032E8AB9834}"/>
              </c:ext>
            </c:extLst>
          </c:dPt>
          <c:dPt>
            <c:idx val="1"/>
            <c:invertIfNegative val="0"/>
            <c:bubble3D val="0"/>
            <c:spPr>
              <a:solidFill>
                <a:schemeClr val="accent6"/>
              </a:solidFill>
              <a:ln>
                <a:noFill/>
              </a:ln>
              <a:effectLst>
                <a:outerShdw blurRad="50800" dist="101600" algn="l" rotWithShape="0">
                  <a:prstClr val="black">
                    <a:alpha val="40000"/>
                  </a:prstClr>
                </a:outerShdw>
              </a:effectLst>
              <a:scene3d>
                <a:camera prst="orthographicFront"/>
                <a:lightRig rig="threePt" dir="t"/>
              </a:scene3d>
              <a:sp3d prstMaterial="matte"/>
            </c:spPr>
            <c:extLst>
              <c:ext xmlns:c16="http://schemas.microsoft.com/office/drawing/2014/chart" uri="{C3380CC4-5D6E-409C-BE32-E72D297353CC}">
                <c16:uniqueId val="{00000002-9A1A-4541-9C15-8032E8AB9834}"/>
              </c:ext>
            </c:extLst>
          </c:dPt>
          <c:dPt>
            <c:idx val="2"/>
            <c:invertIfNegative val="0"/>
            <c:bubble3D val="0"/>
            <c:spPr>
              <a:solidFill>
                <a:schemeClr val="bg2"/>
              </a:solidFill>
              <a:ln>
                <a:noFill/>
              </a:ln>
              <a:effectLst>
                <a:outerShdw blurRad="50800" dist="101600" algn="l" rotWithShape="0">
                  <a:prstClr val="black">
                    <a:alpha val="40000"/>
                  </a:prstClr>
                </a:outerShdw>
              </a:effectLst>
              <a:scene3d>
                <a:camera prst="orthographicFront"/>
                <a:lightRig rig="threePt" dir="t"/>
              </a:scene3d>
              <a:sp3d prstMaterial="matte"/>
            </c:spPr>
            <c:extLst>
              <c:ext xmlns:c16="http://schemas.microsoft.com/office/drawing/2014/chart" uri="{C3380CC4-5D6E-409C-BE32-E72D297353CC}">
                <c16:uniqueId val="{00000004-9A1A-4541-9C15-8032E8AB9834}"/>
              </c:ext>
            </c:extLst>
          </c:dPt>
          <c:dPt>
            <c:idx val="3"/>
            <c:invertIfNegative val="0"/>
            <c:bubble3D val="0"/>
            <c:spPr>
              <a:solidFill>
                <a:schemeClr val="accent4"/>
              </a:solidFill>
              <a:ln>
                <a:noFill/>
              </a:ln>
              <a:effectLst>
                <a:outerShdw blurRad="50800" dist="101600" algn="l" rotWithShape="0">
                  <a:prstClr val="black">
                    <a:alpha val="40000"/>
                  </a:prstClr>
                </a:outerShdw>
              </a:effectLst>
              <a:scene3d>
                <a:camera prst="orthographicFront"/>
                <a:lightRig rig="threePt" dir="t"/>
              </a:scene3d>
              <a:sp3d prstMaterial="matte"/>
            </c:spPr>
            <c:extLst>
              <c:ext xmlns:c16="http://schemas.microsoft.com/office/drawing/2014/chart" uri="{C3380CC4-5D6E-409C-BE32-E72D297353CC}">
                <c16:uniqueId val="{00000006-9A1A-4541-9C15-8032E8AB9834}"/>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Sheet1!$B$2:$B$5</c:f>
              <c:numCache>
                <c:formatCode>General</c:formatCode>
                <c:ptCount val="4"/>
                <c:pt idx="0">
                  <c:v>1000</c:v>
                </c:pt>
                <c:pt idx="1">
                  <c:v>500</c:v>
                </c:pt>
                <c:pt idx="2">
                  <c:v>250</c:v>
                </c:pt>
                <c:pt idx="3">
                  <c:v>1000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7-9A1A-4541-9C15-8032E8AB9834}"/>
            </c:ext>
          </c:extLst>
        </c:ser>
        <c:dLbls>
          <c:showLegendKey val="0"/>
          <c:showVal val="1"/>
          <c:showCatName val="0"/>
          <c:showSerName val="0"/>
          <c:showPercent val="0"/>
          <c:showBubbleSize val="0"/>
        </c:dLbls>
        <c:gapWidth val="100"/>
        <c:axId val="151898952"/>
        <c:axId val="151892288"/>
      </c:barChart>
      <c:catAx>
        <c:axId val="151898952"/>
        <c:scaling>
          <c:orientation val="minMax"/>
        </c:scaling>
        <c:delete val="1"/>
        <c:axPos val="b"/>
        <c:numFmt formatCode="General" sourceLinked="0"/>
        <c:majorTickMark val="none"/>
        <c:minorTickMark val="none"/>
        <c:tickLblPos val="nextTo"/>
        <c:crossAx val="151892288"/>
        <c:crosses val="autoZero"/>
        <c:auto val="1"/>
        <c:lblAlgn val="ctr"/>
        <c:lblOffset val="100"/>
        <c:noMultiLvlLbl val="0"/>
      </c:catAx>
      <c:valAx>
        <c:axId val="151892288"/>
        <c:scaling>
          <c:orientation val="minMax"/>
        </c:scaling>
        <c:delete val="1"/>
        <c:axPos val="l"/>
        <c:numFmt formatCode="General" sourceLinked="1"/>
        <c:majorTickMark val="none"/>
        <c:minorTickMark val="none"/>
        <c:tickLblPos val="nextTo"/>
        <c:crossAx val="151898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E1761-B574-4ADD-8B41-7716CA5DE05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0F76D60-F713-4EA2-9E21-C4C321BB603A}">
      <dgm:prSet phldrT="[Text]"/>
      <dgm:spPr/>
      <dgm:t>
        <a:bodyPr/>
        <a:lstStyle/>
        <a:p>
          <a:r>
            <a:rPr lang="en-US" dirty="0"/>
            <a:t> </a:t>
          </a:r>
        </a:p>
      </dgm:t>
    </dgm:pt>
    <dgm:pt modelId="{D3C3DDA0-64A2-4158-8B3F-1F647CFD216A}" type="parTrans" cxnId="{C5B99E6D-5B93-40CC-8A90-91D7A129EBA3}">
      <dgm:prSet/>
      <dgm:spPr/>
      <dgm:t>
        <a:bodyPr/>
        <a:lstStyle/>
        <a:p>
          <a:endParaRPr lang="en-US"/>
        </a:p>
      </dgm:t>
    </dgm:pt>
    <dgm:pt modelId="{76778846-C2F8-4224-A94F-D2B6BD4111D2}" type="sibTrans" cxnId="{C5B99E6D-5B93-40CC-8A90-91D7A129EBA3}">
      <dgm:prSet/>
      <dgm:spPr/>
      <dgm:t>
        <a:bodyPr/>
        <a:lstStyle/>
        <a:p>
          <a:endParaRPr lang="en-US" dirty="0"/>
        </a:p>
      </dgm:t>
    </dgm:pt>
    <dgm:pt modelId="{689A29B5-5DFC-4EF4-9468-C89DF6E4A558}">
      <dgm:prSet phldrT="[Text]"/>
      <dgm:spPr/>
      <dgm:t>
        <a:bodyPr/>
        <a:lstStyle/>
        <a:p>
          <a:r>
            <a:rPr lang="en-US" dirty="0"/>
            <a:t> </a:t>
          </a:r>
        </a:p>
      </dgm:t>
    </dgm:pt>
    <dgm:pt modelId="{BED239CD-16CD-4897-9B80-00470EC964BD}" type="parTrans" cxnId="{A635E196-E504-4CBF-A7E2-BD7881CA6C1C}">
      <dgm:prSet/>
      <dgm:spPr/>
      <dgm:t>
        <a:bodyPr/>
        <a:lstStyle/>
        <a:p>
          <a:endParaRPr lang="en-US"/>
        </a:p>
      </dgm:t>
    </dgm:pt>
    <dgm:pt modelId="{CFF9D190-32FC-4C1B-9B56-5845DDFEEDA9}" type="sibTrans" cxnId="{A635E196-E504-4CBF-A7E2-BD7881CA6C1C}">
      <dgm:prSet/>
      <dgm:spPr/>
      <dgm:t>
        <a:bodyPr/>
        <a:lstStyle/>
        <a:p>
          <a:endParaRPr lang="en-US"/>
        </a:p>
      </dgm:t>
    </dgm:pt>
    <dgm:pt modelId="{1131142D-E036-4E4C-9CF7-1765A3C682B3}">
      <dgm:prSet phldrT="[Text]"/>
      <dgm:spPr/>
      <dgm:t>
        <a:bodyPr/>
        <a:lstStyle/>
        <a:p>
          <a:r>
            <a:rPr lang="en-US" dirty="0"/>
            <a:t> </a:t>
          </a:r>
        </a:p>
      </dgm:t>
    </dgm:pt>
    <dgm:pt modelId="{B37B87DD-D698-4E9E-9663-437ACDC8A4FB}" type="parTrans" cxnId="{22235F19-D9FB-4AD5-A526-FA2CCA654EA1}">
      <dgm:prSet/>
      <dgm:spPr/>
      <dgm:t>
        <a:bodyPr/>
        <a:lstStyle/>
        <a:p>
          <a:endParaRPr lang="en-US"/>
        </a:p>
      </dgm:t>
    </dgm:pt>
    <dgm:pt modelId="{45619E8C-0ADE-4C57-A5AC-5673565D0A65}" type="sibTrans" cxnId="{22235F19-D9FB-4AD5-A526-FA2CCA654EA1}">
      <dgm:prSet/>
      <dgm:spPr/>
      <dgm:t>
        <a:bodyPr/>
        <a:lstStyle/>
        <a:p>
          <a:endParaRPr lang="en-US" dirty="0"/>
        </a:p>
      </dgm:t>
    </dgm:pt>
    <dgm:pt modelId="{CCC3A237-FC2E-4AA8-8349-D492C5B4BB9D}">
      <dgm:prSet phldrT="[Text]"/>
      <dgm:spPr/>
      <dgm:t>
        <a:bodyPr/>
        <a:lstStyle/>
        <a:p>
          <a:r>
            <a:rPr lang="en-US" dirty="0"/>
            <a:t> </a:t>
          </a:r>
        </a:p>
      </dgm:t>
    </dgm:pt>
    <dgm:pt modelId="{62B430BF-50CF-42E3-8A32-C74B6FBD0AC4}" type="parTrans" cxnId="{7146F721-AB3B-426B-B129-4A8C7A230470}">
      <dgm:prSet/>
      <dgm:spPr/>
      <dgm:t>
        <a:bodyPr/>
        <a:lstStyle/>
        <a:p>
          <a:endParaRPr lang="en-US"/>
        </a:p>
      </dgm:t>
    </dgm:pt>
    <dgm:pt modelId="{72701037-0760-4DBD-AF09-D090FE2EA35F}" type="sibTrans" cxnId="{7146F721-AB3B-426B-B129-4A8C7A230470}">
      <dgm:prSet/>
      <dgm:spPr/>
      <dgm:t>
        <a:bodyPr/>
        <a:lstStyle/>
        <a:p>
          <a:endParaRPr lang="en-US"/>
        </a:p>
      </dgm:t>
    </dgm:pt>
    <dgm:pt modelId="{8DEAEBBC-2367-4DE1-93AC-9A139C0E90AE}">
      <dgm:prSet phldrT="[Text]"/>
      <dgm:spPr/>
      <dgm:t>
        <a:bodyPr/>
        <a:lstStyle/>
        <a:p>
          <a:r>
            <a:rPr lang="en-US" dirty="0"/>
            <a:t> </a:t>
          </a:r>
        </a:p>
      </dgm:t>
    </dgm:pt>
    <dgm:pt modelId="{CB4C1D91-45BF-47D6-B108-D8E0ED96369E}" type="parTrans" cxnId="{69FD96D4-D03C-4DC1-AE24-8DF6FE08A29E}">
      <dgm:prSet/>
      <dgm:spPr/>
      <dgm:t>
        <a:bodyPr/>
        <a:lstStyle/>
        <a:p>
          <a:endParaRPr lang="en-US"/>
        </a:p>
      </dgm:t>
    </dgm:pt>
    <dgm:pt modelId="{8891D754-22E2-4F8C-95F1-294BF5983CDB}" type="sibTrans" cxnId="{69FD96D4-D03C-4DC1-AE24-8DF6FE08A29E}">
      <dgm:prSet/>
      <dgm:spPr/>
      <dgm:t>
        <a:bodyPr/>
        <a:lstStyle/>
        <a:p>
          <a:endParaRPr lang="en-US" dirty="0"/>
        </a:p>
      </dgm:t>
    </dgm:pt>
    <dgm:pt modelId="{C4860FF9-7EBB-4559-BAC0-42E0E6040454}">
      <dgm:prSet phldrT="[Text]"/>
      <dgm:spPr/>
      <dgm:t>
        <a:bodyPr/>
        <a:lstStyle/>
        <a:p>
          <a:r>
            <a:rPr lang="en-US" dirty="0"/>
            <a:t> </a:t>
          </a:r>
        </a:p>
      </dgm:t>
    </dgm:pt>
    <dgm:pt modelId="{862E3CEF-D5F6-4A1B-A1C1-DB4A266A8C9D}" type="parTrans" cxnId="{3217702B-881F-4864-A33A-2BF26F9F8578}">
      <dgm:prSet/>
      <dgm:spPr/>
      <dgm:t>
        <a:bodyPr/>
        <a:lstStyle/>
        <a:p>
          <a:endParaRPr lang="en-US"/>
        </a:p>
      </dgm:t>
    </dgm:pt>
    <dgm:pt modelId="{87119A67-928D-426C-BA9D-34370E0D07E4}" type="sibTrans" cxnId="{3217702B-881F-4864-A33A-2BF26F9F8578}">
      <dgm:prSet/>
      <dgm:spPr/>
      <dgm:t>
        <a:bodyPr/>
        <a:lstStyle/>
        <a:p>
          <a:endParaRPr lang="en-US"/>
        </a:p>
      </dgm:t>
    </dgm:pt>
    <dgm:pt modelId="{60532EB2-5FC2-4A0F-964A-E22775535AA1}">
      <dgm:prSet phldrT="[Text]"/>
      <dgm:spPr/>
      <dgm:t>
        <a:bodyPr/>
        <a:lstStyle/>
        <a:p>
          <a:endParaRPr lang="en-US" dirty="0"/>
        </a:p>
      </dgm:t>
    </dgm:pt>
    <dgm:pt modelId="{82D480BE-ADF9-4F7E-AEA6-7270C8E55857}" type="parTrans" cxnId="{3879B271-5723-486D-BE97-5734C450B2BE}">
      <dgm:prSet/>
      <dgm:spPr/>
      <dgm:t>
        <a:bodyPr/>
        <a:lstStyle/>
        <a:p>
          <a:endParaRPr lang="en-US"/>
        </a:p>
      </dgm:t>
    </dgm:pt>
    <dgm:pt modelId="{96F6A492-F83F-4D7C-A9C2-B0E8135DD8BF}" type="sibTrans" cxnId="{3879B271-5723-486D-BE97-5734C450B2BE}">
      <dgm:prSet/>
      <dgm:spPr/>
      <dgm:t>
        <a:bodyPr/>
        <a:lstStyle/>
        <a:p>
          <a:endParaRPr lang="en-US" dirty="0"/>
        </a:p>
      </dgm:t>
    </dgm:pt>
    <dgm:pt modelId="{22415632-1116-4418-AEC1-70FBF1CF19A2}">
      <dgm:prSet phldrT="[Text]"/>
      <dgm:spPr/>
      <dgm:t>
        <a:bodyPr/>
        <a:lstStyle/>
        <a:p>
          <a:endParaRPr lang="en-US" dirty="0"/>
        </a:p>
      </dgm:t>
    </dgm:pt>
    <dgm:pt modelId="{0EB85B45-A812-4EE7-8F99-6B72E68DC176}" type="parTrans" cxnId="{7859C4BE-FC1A-45B6-A05C-EDAC0638C131}">
      <dgm:prSet/>
      <dgm:spPr/>
      <dgm:t>
        <a:bodyPr/>
        <a:lstStyle/>
        <a:p>
          <a:endParaRPr lang="en-US"/>
        </a:p>
      </dgm:t>
    </dgm:pt>
    <dgm:pt modelId="{723E80EC-6E3D-4262-9E43-14FFA3FB6F28}" type="sibTrans" cxnId="{7859C4BE-FC1A-45B6-A05C-EDAC0638C131}">
      <dgm:prSet/>
      <dgm:spPr/>
      <dgm:t>
        <a:bodyPr/>
        <a:lstStyle/>
        <a:p>
          <a:endParaRPr lang="en-US"/>
        </a:p>
      </dgm:t>
    </dgm:pt>
    <dgm:pt modelId="{32CB8EAE-A583-4AE7-9186-9689B40D09A0}">
      <dgm:prSet phldrT="[Text]"/>
      <dgm:spPr/>
      <dgm:t>
        <a:bodyPr/>
        <a:lstStyle/>
        <a:p>
          <a:endParaRPr lang="en-US" dirty="0"/>
        </a:p>
      </dgm:t>
    </dgm:pt>
    <dgm:pt modelId="{899CDAF7-D250-44E0-B36A-BC666AE84CD7}" type="sibTrans" cxnId="{00401B60-CA13-4F90-BC17-25C0C517B5CB}">
      <dgm:prSet/>
      <dgm:spPr/>
      <dgm:t>
        <a:bodyPr/>
        <a:lstStyle/>
        <a:p>
          <a:r>
            <a:rPr lang="en-US" dirty="0"/>
            <a:t>v</a:t>
          </a:r>
        </a:p>
      </dgm:t>
    </dgm:pt>
    <dgm:pt modelId="{3E667C2D-FF05-4CE0-A58C-EA259B490974}" type="parTrans" cxnId="{00401B60-CA13-4F90-BC17-25C0C517B5CB}">
      <dgm:prSet/>
      <dgm:spPr/>
      <dgm:t>
        <a:bodyPr/>
        <a:lstStyle/>
        <a:p>
          <a:endParaRPr lang="en-US"/>
        </a:p>
      </dgm:t>
    </dgm:pt>
    <dgm:pt modelId="{509D5DFD-76F7-47A4-BBFF-6056D8CCEBED}" type="pres">
      <dgm:prSet presAssocID="{E91E1761-B574-4ADD-8B41-7716CA5DE05B}" presName="Name0" presStyleCnt="0">
        <dgm:presLayoutVars>
          <dgm:chMax/>
          <dgm:chPref/>
          <dgm:dir/>
          <dgm:animLvl val="lvl"/>
        </dgm:presLayoutVars>
      </dgm:prSet>
      <dgm:spPr/>
    </dgm:pt>
    <dgm:pt modelId="{A84C405E-928B-4C20-8832-645975908DFB}" type="pres">
      <dgm:prSet presAssocID="{20F76D60-F713-4EA2-9E21-C4C321BB603A}" presName="composite" presStyleCnt="0"/>
      <dgm:spPr/>
    </dgm:pt>
    <dgm:pt modelId="{55C56D21-4227-4757-AED4-93E509470FAD}" type="pres">
      <dgm:prSet presAssocID="{20F76D60-F713-4EA2-9E21-C4C321BB603A}" presName="Parent1" presStyleLbl="node1" presStyleIdx="0" presStyleCnt="10">
        <dgm:presLayoutVars>
          <dgm:chMax val="1"/>
          <dgm:chPref val="1"/>
          <dgm:bulletEnabled val="1"/>
        </dgm:presLayoutVars>
      </dgm:prSet>
      <dgm:spPr/>
    </dgm:pt>
    <dgm:pt modelId="{162BC64F-E123-4B2F-99A7-B0D806589B04}" type="pres">
      <dgm:prSet presAssocID="{20F76D60-F713-4EA2-9E21-C4C321BB603A}" presName="Childtext1" presStyleLbl="revTx" presStyleIdx="0" presStyleCnt="5">
        <dgm:presLayoutVars>
          <dgm:chMax val="0"/>
          <dgm:chPref val="0"/>
          <dgm:bulletEnabled val="1"/>
        </dgm:presLayoutVars>
      </dgm:prSet>
      <dgm:spPr/>
    </dgm:pt>
    <dgm:pt modelId="{A9D452C8-7F00-4E14-B77A-30AAB3A8B2C3}" type="pres">
      <dgm:prSet presAssocID="{20F76D60-F713-4EA2-9E21-C4C321BB603A}" presName="BalanceSpacing" presStyleCnt="0"/>
      <dgm:spPr/>
    </dgm:pt>
    <dgm:pt modelId="{FA013977-F400-436D-AD19-70317EC7F167}" type="pres">
      <dgm:prSet presAssocID="{20F76D60-F713-4EA2-9E21-C4C321BB603A}" presName="BalanceSpacing1" presStyleCnt="0"/>
      <dgm:spPr/>
    </dgm:pt>
    <dgm:pt modelId="{920C9460-39F1-47D9-837B-85FB8CDBD2C6}" type="pres">
      <dgm:prSet presAssocID="{76778846-C2F8-4224-A94F-D2B6BD4111D2}" presName="Accent1Text" presStyleLbl="node1" presStyleIdx="1" presStyleCnt="10"/>
      <dgm:spPr/>
    </dgm:pt>
    <dgm:pt modelId="{0A16FD42-F66E-457F-ACDA-6B4F3C5D62FF}" type="pres">
      <dgm:prSet presAssocID="{76778846-C2F8-4224-A94F-D2B6BD4111D2}" presName="spaceBetweenRectangles" presStyleCnt="0"/>
      <dgm:spPr/>
    </dgm:pt>
    <dgm:pt modelId="{316E4AE5-5561-47F9-87D5-0AE1BBDA2933}" type="pres">
      <dgm:prSet presAssocID="{1131142D-E036-4E4C-9CF7-1765A3C682B3}" presName="composite" presStyleCnt="0"/>
      <dgm:spPr/>
    </dgm:pt>
    <dgm:pt modelId="{E536DE13-FEEF-4312-9A24-22352F5A49F3}" type="pres">
      <dgm:prSet presAssocID="{1131142D-E036-4E4C-9CF7-1765A3C682B3}" presName="Parent1" presStyleLbl="node1" presStyleIdx="2" presStyleCnt="10">
        <dgm:presLayoutVars>
          <dgm:chMax val="1"/>
          <dgm:chPref val="1"/>
          <dgm:bulletEnabled val="1"/>
        </dgm:presLayoutVars>
      </dgm:prSet>
      <dgm:spPr/>
    </dgm:pt>
    <dgm:pt modelId="{9FE5EE98-57AE-40E4-B235-11A25BC1EA1E}" type="pres">
      <dgm:prSet presAssocID="{1131142D-E036-4E4C-9CF7-1765A3C682B3}" presName="Childtext1" presStyleLbl="revTx" presStyleIdx="1" presStyleCnt="5">
        <dgm:presLayoutVars>
          <dgm:chMax val="0"/>
          <dgm:chPref val="0"/>
          <dgm:bulletEnabled val="1"/>
        </dgm:presLayoutVars>
      </dgm:prSet>
      <dgm:spPr/>
    </dgm:pt>
    <dgm:pt modelId="{F44402F4-66CC-45FB-B457-53908676A614}" type="pres">
      <dgm:prSet presAssocID="{1131142D-E036-4E4C-9CF7-1765A3C682B3}" presName="BalanceSpacing" presStyleCnt="0"/>
      <dgm:spPr/>
    </dgm:pt>
    <dgm:pt modelId="{8CA40A7E-B5C0-4EE4-A149-2BB730021DF5}" type="pres">
      <dgm:prSet presAssocID="{1131142D-E036-4E4C-9CF7-1765A3C682B3}" presName="BalanceSpacing1" presStyleCnt="0"/>
      <dgm:spPr/>
    </dgm:pt>
    <dgm:pt modelId="{BA3A59A3-E1EE-429C-929F-1F6FC9C09000}" type="pres">
      <dgm:prSet presAssocID="{45619E8C-0ADE-4C57-A5AC-5673565D0A65}" presName="Accent1Text" presStyleLbl="node1" presStyleIdx="3" presStyleCnt="10"/>
      <dgm:spPr/>
    </dgm:pt>
    <dgm:pt modelId="{CD40C947-B928-40A8-8322-442D46421C95}" type="pres">
      <dgm:prSet presAssocID="{45619E8C-0ADE-4C57-A5AC-5673565D0A65}" presName="spaceBetweenRectangles" presStyleCnt="0"/>
      <dgm:spPr/>
    </dgm:pt>
    <dgm:pt modelId="{1BEB0AFA-9CBE-461E-A32C-6B202D734785}" type="pres">
      <dgm:prSet presAssocID="{8DEAEBBC-2367-4DE1-93AC-9A139C0E90AE}" presName="composite" presStyleCnt="0"/>
      <dgm:spPr/>
    </dgm:pt>
    <dgm:pt modelId="{0D1B0B7F-6693-4D56-9432-0EDCE7C73600}" type="pres">
      <dgm:prSet presAssocID="{8DEAEBBC-2367-4DE1-93AC-9A139C0E90AE}" presName="Parent1" presStyleLbl="node1" presStyleIdx="4" presStyleCnt="10">
        <dgm:presLayoutVars>
          <dgm:chMax val="1"/>
          <dgm:chPref val="1"/>
          <dgm:bulletEnabled val="1"/>
        </dgm:presLayoutVars>
      </dgm:prSet>
      <dgm:spPr/>
    </dgm:pt>
    <dgm:pt modelId="{2A557F2F-D3DC-4372-954A-0BAE15BE5133}" type="pres">
      <dgm:prSet presAssocID="{8DEAEBBC-2367-4DE1-93AC-9A139C0E90AE}" presName="Childtext1" presStyleLbl="revTx" presStyleIdx="2" presStyleCnt="5">
        <dgm:presLayoutVars>
          <dgm:chMax val="0"/>
          <dgm:chPref val="0"/>
          <dgm:bulletEnabled val="1"/>
        </dgm:presLayoutVars>
      </dgm:prSet>
      <dgm:spPr/>
    </dgm:pt>
    <dgm:pt modelId="{1D88B811-6512-41C2-8E9D-BFC830DE2592}" type="pres">
      <dgm:prSet presAssocID="{8DEAEBBC-2367-4DE1-93AC-9A139C0E90AE}" presName="BalanceSpacing" presStyleCnt="0"/>
      <dgm:spPr/>
    </dgm:pt>
    <dgm:pt modelId="{4FCE2547-F7B2-45F7-8C36-2CB626DA8392}" type="pres">
      <dgm:prSet presAssocID="{8DEAEBBC-2367-4DE1-93AC-9A139C0E90AE}" presName="BalanceSpacing1" presStyleCnt="0"/>
      <dgm:spPr/>
    </dgm:pt>
    <dgm:pt modelId="{E2F535AC-B9B0-4692-953E-6781D04874EB}" type="pres">
      <dgm:prSet presAssocID="{8891D754-22E2-4F8C-95F1-294BF5983CDB}" presName="Accent1Text" presStyleLbl="node1" presStyleIdx="5" presStyleCnt="10"/>
      <dgm:spPr/>
    </dgm:pt>
    <dgm:pt modelId="{20979299-CE86-40CA-A0D5-A2016B3A5634}" type="pres">
      <dgm:prSet presAssocID="{8891D754-22E2-4F8C-95F1-294BF5983CDB}" presName="spaceBetweenRectangles" presStyleCnt="0"/>
      <dgm:spPr/>
    </dgm:pt>
    <dgm:pt modelId="{B9B654CE-CF43-40E4-9361-B2683EF6DE61}" type="pres">
      <dgm:prSet presAssocID="{60532EB2-5FC2-4A0F-964A-E22775535AA1}" presName="composite" presStyleCnt="0"/>
      <dgm:spPr/>
    </dgm:pt>
    <dgm:pt modelId="{F07D8CDA-76FC-4787-837B-7472884EE94B}" type="pres">
      <dgm:prSet presAssocID="{60532EB2-5FC2-4A0F-964A-E22775535AA1}" presName="Parent1" presStyleLbl="node1" presStyleIdx="6" presStyleCnt="10">
        <dgm:presLayoutVars>
          <dgm:chMax val="1"/>
          <dgm:chPref val="1"/>
          <dgm:bulletEnabled val="1"/>
        </dgm:presLayoutVars>
      </dgm:prSet>
      <dgm:spPr/>
    </dgm:pt>
    <dgm:pt modelId="{C4C0AC01-5F61-4768-9F04-7A6E97312D9E}" type="pres">
      <dgm:prSet presAssocID="{60532EB2-5FC2-4A0F-964A-E22775535AA1}" presName="Childtext1" presStyleLbl="revTx" presStyleIdx="3" presStyleCnt="5">
        <dgm:presLayoutVars>
          <dgm:chMax val="0"/>
          <dgm:chPref val="0"/>
          <dgm:bulletEnabled val="1"/>
        </dgm:presLayoutVars>
      </dgm:prSet>
      <dgm:spPr/>
    </dgm:pt>
    <dgm:pt modelId="{FC5F927F-E976-4028-88F1-DCD5CC81FA04}" type="pres">
      <dgm:prSet presAssocID="{60532EB2-5FC2-4A0F-964A-E22775535AA1}" presName="BalanceSpacing" presStyleCnt="0"/>
      <dgm:spPr/>
    </dgm:pt>
    <dgm:pt modelId="{2143F8A5-42F2-4244-AC9E-136CBBC9B35C}" type="pres">
      <dgm:prSet presAssocID="{60532EB2-5FC2-4A0F-964A-E22775535AA1}" presName="BalanceSpacing1" presStyleCnt="0"/>
      <dgm:spPr/>
    </dgm:pt>
    <dgm:pt modelId="{02CB05C0-9EF2-4CA1-A459-45659E0A988C}" type="pres">
      <dgm:prSet presAssocID="{96F6A492-F83F-4D7C-A9C2-B0E8135DD8BF}" presName="Accent1Text" presStyleLbl="node1" presStyleIdx="7" presStyleCnt="10"/>
      <dgm:spPr/>
    </dgm:pt>
    <dgm:pt modelId="{219AF128-88C7-4F79-BCB7-61ECBFFE42ED}" type="pres">
      <dgm:prSet presAssocID="{96F6A492-F83F-4D7C-A9C2-B0E8135DD8BF}" presName="spaceBetweenRectangles" presStyleCnt="0"/>
      <dgm:spPr/>
    </dgm:pt>
    <dgm:pt modelId="{E58B4170-477A-4FFA-932B-7D6853F729AB}" type="pres">
      <dgm:prSet presAssocID="{32CB8EAE-A583-4AE7-9186-9689B40D09A0}" presName="composite" presStyleCnt="0"/>
      <dgm:spPr/>
    </dgm:pt>
    <dgm:pt modelId="{E2C9A700-60A8-4B52-986C-0AD56490D1FD}" type="pres">
      <dgm:prSet presAssocID="{32CB8EAE-A583-4AE7-9186-9689B40D09A0}" presName="Parent1" presStyleLbl="node1" presStyleIdx="8" presStyleCnt="10">
        <dgm:presLayoutVars>
          <dgm:chMax val="1"/>
          <dgm:chPref val="1"/>
          <dgm:bulletEnabled val="1"/>
        </dgm:presLayoutVars>
      </dgm:prSet>
      <dgm:spPr/>
    </dgm:pt>
    <dgm:pt modelId="{C2E7CC39-549C-4FA3-9CF8-A5CEB43C38E2}" type="pres">
      <dgm:prSet presAssocID="{32CB8EAE-A583-4AE7-9186-9689B40D09A0}" presName="Childtext1" presStyleLbl="revTx" presStyleIdx="4" presStyleCnt="5">
        <dgm:presLayoutVars>
          <dgm:chMax val="0"/>
          <dgm:chPref val="0"/>
          <dgm:bulletEnabled val="1"/>
        </dgm:presLayoutVars>
      </dgm:prSet>
      <dgm:spPr/>
    </dgm:pt>
    <dgm:pt modelId="{F614F966-76F9-4A51-AC83-355BDECD7C11}" type="pres">
      <dgm:prSet presAssocID="{32CB8EAE-A583-4AE7-9186-9689B40D09A0}" presName="BalanceSpacing" presStyleCnt="0"/>
      <dgm:spPr/>
    </dgm:pt>
    <dgm:pt modelId="{DF9AD8B0-4C91-4E3A-8A15-957B41B37367}" type="pres">
      <dgm:prSet presAssocID="{32CB8EAE-A583-4AE7-9186-9689B40D09A0}" presName="BalanceSpacing1" presStyleCnt="0"/>
      <dgm:spPr/>
    </dgm:pt>
    <dgm:pt modelId="{626A2F2C-E6D8-4E9E-83F2-AEC94C8F8950}" type="pres">
      <dgm:prSet presAssocID="{899CDAF7-D250-44E0-B36A-BC666AE84CD7}" presName="Accent1Text" presStyleLbl="node1" presStyleIdx="9" presStyleCnt="10"/>
      <dgm:spPr/>
    </dgm:pt>
  </dgm:ptLst>
  <dgm:cxnLst>
    <dgm:cxn modelId="{3C17D908-B2AF-4C3F-807B-1AE975EC249C}" type="presOf" srcId="{1131142D-E036-4E4C-9CF7-1765A3C682B3}" destId="{E536DE13-FEEF-4312-9A24-22352F5A49F3}" srcOrd="0" destOrd="0" presId="urn:microsoft.com/office/officeart/2008/layout/AlternatingHexagons"/>
    <dgm:cxn modelId="{6A2E9409-A822-4637-B314-6AC163F1CA3B}" type="presOf" srcId="{E91E1761-B574-4ADD-8B41-7716CA5DE05B}" destId="{509D5DFD-76F7-47A4-BBFF-6056D8CCEBED}" srcOrd="0" destOrd="0" presId="urn:microsoft.com/office/officeart/2008/layout/AlternatingHexagons"/>
    <dgm:cxn modelId="{38ADDA0D-5947-4841-819D-39835411F954}" type="presOf" srcId="{96F6A492-F83F-4D7C-A9C2-B0E8135DD8BF}" destId="{02CB05C0-9EF2-4CA1-A459-45659E0A988C}" srcOrd="0" destOrd="0" presId="urn:microsoft.com/office/officeart/2008/layout/AlternatingHexagons"/>
    <dgm:cxn modelId="{22235F19-D9FB-4AD5-A526-FA2CCA654EA1}" srcId="{E91E1761-B574-4ADD-8B41-7716CA5DE05B}" destId="{1131142D-E036-4E4C-9CF7-1765A3C682B3}" srcOrd="1" destOrd="0" parTransId="{B37B87DD-D698-4E9E-9663-437ACDC8A4FB}" sibTransId="{45619E8C-0ADE-4C57-A5AC-5673565D0A65}"/>
    <dgm:cxn modelId="{7146F721-AB3B-426B-B129-4A8C7A230470}" srcId="{1131142D-E036-4E4C-9CF7-1765A3C682B3}" destId="{CCC3A237-FC2E-4AA8-8349-D492C5B4BB9D}" srcOrd="0" destOrd="0" parTransId="{62B430BF-50CF-42E3-8A32-C74B6FBD0AC4}" sibTransId="{72701037-0760-4DBD-AF09-D090FE2EA35F}"/>
    <dgm:cxn modelId="{3217702B-881F-4864-A33A-2BF26F9F8578}" srcId="{8DEAEBBC-2367-4DE1-93AC-9A139C0E90AE}" destId="{C4860FF9-7EBB-4559-BAC0-42E0E6040454}" srcOrd="0" destOrd="0" parTransId="{862E3CEF-D5F6-4A1B-A1C1-DB4A266A8C9D}" sibTransId="{87119A67-928D-426C-BA9D-34370E0D07E4}"/>
    <dgm:cxn modelId="{FF083633-46B6-46BC-A0F2-240AE9FF5E0D}" type="presOf" srcId="{899CDAF7-D250-44E0-B36A-BC666AE84CD7}" destId="{626A2F2C-E6D8-4E9E-83F2-AEC94C8F8950}" srcOrd="0" destOrd="0" presId="urn:microsoft.com/office/officeart/2008/layout/AlternatingHexagons"/>
    <dgm:cxn modelId="{1C13E539-E255-467C-9072-C83201917ADD}" type="presOf" srcId="{60532EB2-5FC2-4A0F-964A-E22775535AA1}" destId="{F07D8CDA-76FC-4787-837B-7472884EE94B}" srcOrd="0" destOrd="0" presId="urn:microsoft.com/office/officeart/2008/layout/AlternatingHexagons"/>
    <dgm:cxn modelId="{968D283E-B914-492F-9FA8-39B137A8868C}" type="presOf" srcId="{22415632-1116-4418-AEC1-70FBF1CF19A2}" destId="{C4C0AC01-5F61-4768-9F04-7A6E97312D9E}" srcOrd="0" destOrd="0" presId="urn:microsoft.com/office/officeart/2008/layout/AlternatingHexagons"/>
    <dgm:cxn modelId="{00401B60-CA13-4F90-BC17-25C0C517B5CB}" srcId="{E91E1761-B574-4ADD-8B41-7716CA5DE05B}" destId="{32CB8EAE-A583-4AE7-9186-9689B40D09A0}" srcOrd="4" destOrd="0" parTransId="{3E667C2D-FF05-4CE0-A58C-EA259B490974}" sibTransId="{899CDAF7-D250-44E0-B36A-BC666AE84CD7}"/>
    <dgm:cxn modelId="{CFE9C748-3950-4872-84A3-A72D170D3678}" type="presOf" srcId="{CCC3A237-FC2E-4AA8-8349-D492C5B4BB9D}" destId="{9FE5EE98-57AE-40E4-B235-11A25BC1EA1E}" srcOrd="0" destOrd="0" presId="urn:microsoft.com/office/officeart/2008/layout/AlternatingHexagons"/>
    <dgm:cxn modelId="{C5B99E6D-5B93-40CC-8A90-91D7A129EBA3}" srcId="{E91E1761-B574-4ADD-8B41-7716CA5DE05B}" destId="{20F76D60-F713-4EA2-9E21-C4C321BB603A}" srcOrd="0" destOrd="0" parTransId="{D3C3DDA0-64A2-4158-8B3F-1F647CFD216A}" sibTransId="{76778846-C2F8-4224-A94F-D2B6BD4111D2}"/>
    <dgm:cxn modelId="{3879B271-5723-486D-BE97-5734C450B2BE}" srcId="{E91E1761-B574-4ADD-8B41-7716CA5DE05B}" destId="{60532EB2-5FC2-4A0F-964A-E22775535AA1}" srcOrd="3" destOrd="0" parTransId="{82D480BE-ADF9-4F7E-AEA6-7270C8E55857}" sibTransId="{96F6A492-F83F-4D7C-A9C2-B0E8135DD8BF}"/>
    <dgm:cxn modelId="{6A14DB52-2CC2-4119-86B9-DCC6098CB937}" type="presOf" srcId="{76778846-C2F8-4224-A94F-D2B6BD4111D2}" destId="{920C9460-39F1-47D9-837B-85FB8CDBD2C6}" srcOrd="0" destOrd="0" presId="urn:microsoft.com/office/officeart/2008/layout/AlternatingHexagons"/>
    <dgm:cxn modelId="{C2C64356-3482-4E1C-9C28-4E2132AF4512}" type="presOf" srcId="{45619E8C-0ADE-4C57-A5AC-5673565D0A65}" destId="{BA3A59A3-E1EE-429C-929F-1F6FC9C09000}" srcOrd="0" destOrd="0" presId="urn:microsoft.com/office/officeart/2008/layout/AlternatingHexagons"/>
    <dgm:cxn modelId="{8CF8557B-1D09-4BEC-8613-380B7BDBC0AF}" type="presOf" srcId="{689A29B5-5DFC-4EF4-9468-C89DF6E4A558}" destId="{162BC64F-E123-4B2F-99A7-B0D806589B04}" srcOrd="0" destOrd="0" presId="urn:microsoft.com/office/officeart/2008/layout/AlternatingHexagons"/>
    <dgm:cxn modelId="{A635E196-E504-4CBF-A7E2-BD7881CA6C1C}" srcId="{20F76D60-F713-4EA2-9E21-C4C321BB603A}" destId="{689A29B5-5DFC-4EF4-9468-C89DF6E4A558}" srcOrd="0" destOrd="0" parTransId="{BED239CD-16CD-4897-9B80-00470EC964BD}" sibTransId="{CFF9D190-32FC-4C1B-9B56-5845DDFEEDA9}"/>
    <dgm:cxn modelId="{849CB1AB-1C6F-4D03-99AE-D1048B286F28}" type="presOf" srcId="{20F76D60-F713-4EA2-9E21-C4C321BB603A}" destId="{55C56D21-4227-4757-AED4-93E509470FAD}" srcOrd="0" destOrd="0" presId="urn:microsoft.com/office/officeart/2008/layout/AlternatingHexagons"/>
    <dgm:cxn modelId="{184F3AB3-E710-4297-961D-60B352B1FE57}" type="presOf" srcId="{8891D754-22E2-4F8C-95F1-294BF5983CDB}" destId="{E2F535AC-B9B0-4692-953E-6781D04874EB}" srcOrd="0" destOrd="0" presId="urn:microsoft.com/office/officeart/2008/layout/AlternatingHexagons"/>
    <dgm:cxn modelId="{7859C4BE-FC1A-45B6-A05C-EDAC0638C131}" srcId="{60532EB2-5FC2-4A0F-964A-E22775535AA1}" destId="{22415632-1116-4418-AEC1-70FBF1CF19A2}" srcOrd="0" destOrd="0" parTransId="{0EB85B45-A812-4EE7-8F99-6B72E68DC176}" sibTransId="{723E80EC-6E3D-4262-9E43-14FFA3FB6F28}"/>
    <dgm:cxn modelId="{6BAA17C5-6168-4E01-AAA0-5FDF9DC1BE76}" type="presOf" srcId="{32CB8EAE-A583-4AE7-9186-9689B40D09A0}" destId="{E2C9A700-60A8-4B52-986C-0AD56490D1FD}" srcOrd="0" destOrd="0" presId="urn:microsoft.com/office/officeart/2008/layout/AlternatingHexagons"/>
    <dgm:cxn modelId="{69FD96D4-D03C-4DC1-AE24-8DF6FE08A29E}" srcId="{E91E1761-B574-4ADD-8B41-7716CA5DE05B}" destId="{8DEAEBBC-2367-4DE1-93AC-9A139C0E90AE}" srcOrd="2" destOrd="0" parTransId="{CB4C1D91-45BF-47D6-B108-D8E0ED96369E}" sibTransId="{8891D754-22E2-4F8C-95F1-294BF5983CDB}"/>
    <dgm:cxn modelId="{8F7104D7-ACB2-4420-A0A0-3AABBB826A81}" type="presOf" srcId="{8DEAEBBC-2367-4DE1-93AC-9A139C0E90AE}" destId="{0D1B0B7F-6693-4D56-9432-0EDCE7C73600}" srcOrd="0" destOrd="0" presId="urn:microsoft.com/office/officeart/2008/layout/AlternatingHexagons"/>
    <dgm:cxn modelId="{B2BFE3FC-7148-42DC-BCB7-E1E9710A517A}" type="presOf" srcId="{C4860FF9-7EBB-4559-BAC0-42E0E6040454}" destId="{2A557F2F-D3DC-4372-954A-0BAE15BE5133}" srcOrd="0" destOrd="0" presId="urn:microsoft.com/office/officeart/2008/layout/AlternatingHexagons"/>
    <dgm:cxn modelId="{B17D1C48-812D-4C93-833A-0143564E17EA}" type="presParOf" srcId="{509D5DFD-76F7-47A4-BBFF-6056D8CCEBED}" destId="{A84C405E-928B-4C20-8832-645975908DFB}" srcOrd="0" destOrd="0" presId="urn:microsoft.com/office/officeart/2008/layout/AlternatingHexagons"/>
    <dgm:cxn modelId="{13258C03-6A21-447D-8140-664A29C2241F}" type="presParOf" srcId="{A84C405E-928B-4C20-8832-645975908DFB}" destId="{55C56D21-4227-4757-AED4-93E509470FAD}" srcOrd="0" destOrd="0" presId="urn:microsoft.com/office/officeart/2008/layout/AlternatingHexagons"/>
    <dgm:cxn modelId="{01B7070E-6AF4-4BD4-BAA9-938816DC50C1}" type="presParOf" srcId="{A84C405E-928B-4C20-8832-645975908DFB}" destId="{162BC64F-E123-4B2F-99A7-B0D806589B04}" srcOrd="1" destOrd="0" presId="urn:microsoft.com/office/officeart/2008/layout/AlternatingHexagons"/>
    <dgm:cxn modelId="{769A8315-5B13-49A0-AA45-4195F1B900C1}" type="presParOf" srcId="{A84C405E-928B-4C20-8832-645975908DFB}" destId="{A9D452C8-7F00-4E14-B77A-30AAB3A8B2C3}" srcOrd="2" destOrd="0" presId="urn:microsoft.com/office/officeart/2008/layout/AlternatingHexagons"/>
    <dgm:cxn modelId="{2B1D328A-DAD1-41BB-8FC9-9A114C0840D7}" type="presParOf" srcId="{A84C405E-928B-4C20-8832-645975908DFB}" destId="{FA013977-F400-436D-AD19-70317EC7F167}" srcOrd="3" destOrd="0" presId="urn:microsoft.com/office/officeart/2008/layout/AlternatingHexagons"/>
    <dgm:cxn modelId="{57B59F51-1774-4912-AD83-EBE2D9326632}" type="presParOf" srcId="{A84C405E-928B-4C20-8832-645975908DFB}" destId="{920C9460-39F1-47D9-837B-85FB8CDBD2C6}" srcOrd="4" destOrd="0" presId="urn:microsoft.com/office/officeart/2008/layout/AlternatingHexagons"/>
    <dgm:cxn modelId="{D5502DBD-7696-41D9-A830-4DC5FF77BBF4}" type="presParOf" srcId="{509D5DFD-76F7-47A4-BBFF-6056D8CCEBED}" destId="{0A16FD42-F66E-457F-ACDA-6B4F3C5D62FF}" srcOrd="1" destOrd="0" presId="urn:microsoft.com/office/officeart/2008/layout/AlternatingHexagons"/>
    <dgm:cxn modelId="{268F0DDA-BA80-462B-86FF-ABC99318D25A}" type="presParOf" srcId="{509D5DFD-76F7-47A4-BBFF-6056D8CCEBED}" destId="{316E4AE5-5561-47F9-87D5-0AE1BBDA2933}" srcOrd="2" destOrd="0" presId="urn:microsoft.com/office/officeart/2008/layout/AlternatingHexagons"/>
    <dgm:cxn modelId="{7D0BDAE8-4A4E-41BC-8C8C-3DAF30D5F694}" type="presParOf" srcId="{316E4AE5-5561-47F9-87D5-0AE1BBDA2933}" destId="{E536DE13-FEEF-4312-9A24-22352F5A49F3}" srcOrd="0" destOrd="0" presId="urn:microsoft.com/office/officeart/2008/layout/AlternatingHexagons"/>
    <dgm:cxn modelId="{5EE5E806-97AB-407D-A772-AF08B81C0304}" type="presParOf" srcId="{316E4AE5-5561-47F9-87D5-0AE1BBDA2933}" destId="{9FE5EE98-57AE-40E4-B235-11A25BC1EA1E}" srcOrd="1" destOrd="0" presId="urn:microsoft.com/office/officeart/2008/layout/AlternatingHexagons"/>
    <dgm:cxn modelId="{694DB927-15E8-4BB1-BAB1-7C2087F9B1E4}" type="presParOf" srcId="{316E4AE5-5561-47F9-87D5-0AE1BBDA2933}" destId="{F44402F4-66CC-45FB-B457-53908676A614}" srcOrd="2" destOrd="0" presId="urn:microsoft.com/office/officeart/2008/layout/AlternatingHexagons"/>
    <dgm:cxn modelId="{A64E0901-9DBE-4B6B-B60D-55D586A59240}" type="presParOf" srcId="{316E4AE5-5561-47F9-87D5-0AE1BBDA2933}" destId="{8CA40A7E-B5C0-4EE4-A149-2BB730021DF5}" srcOrd="3" destOrd="0" presId="urn:microsoft.com/office/officeart/2008/layout/AlternatingHexagons"/>
    <dgm:cxn modelId="{8BC66039-6392-4CF2-A851-2DE4C488A55D}" type="presParOf" srcId="{316E4AE5-5561-47F9-87D5-0AE1BBDA2933}" destId="{BA3A59A3-E1EE-429C-929F-1F6FC9C09000}" srcOrd="4" destOrd="0" presId="urn:microsoft.com/office/officeart/2008/layout/AlternatingHexagons"/>
    <dgm:cxn modelId="{DB710F32-A809-44B9-805D-1307A04A2F88}" type="presParOf" srcId="{509D5DFD-76F7-47A4-BBFF-6056D8CCEBED}" destId="{CD40C947-B928-40A8-8322-442D46421C95}" srcOrd="3" destOrd="0" presId="urn:microsoft.com/office/officeart/2008/layout/AlternatingHexagons"/>
    <dgm:cxn modelId="{0307F63F-B2FC-4D91-B572-663A14FF507E}" type="presParOf" srcId="{509D5DFD-76F7-47A4-BBFF-6056D8CCEBED}" destId="{1BEB0AFA-9CBE-461E-A32C-6B202D734785}" srcOrd="4" destOrd="0" presId="urn:microsoft.com/office/officeart/2008/layout/AlternatingHexagons"/>
    <dgm:cxn modelId="{FDD7BF94-1FE8-42FB-AA85-3AA77564ADA2}" type="presParOf" srcId="{1BEB0AFA-9CBE-461E-A32C-6B202D734785}" destId="{0D1B0B7F-6693-4D56-9432-0EDCE7C73600}" srcOrd="0" destOrd="0" presId="urn:microsoft.com/office/officeart/2008/layout/AlternatingHexagons"/>
    <dgm:cxn modelId="{8AD91DDC-A606-4E28-A4E3-0459443ABA24}" type="presParOf" srcId="{1BEB0AFA-9CBE-461E-A32C-6B202D734785}" destId="{2A557F2F-D3DC-4372-954A-0BAE15BE5133}" srcOrd="1" destOrd="0" presId="urn:microsoft.com/office/officeart/2008/layout/AlternatingHexagons"/>
    <dgm:cxn modelId="{2549A58B-8CDA-428F-A111-C5B95ECF5740}" type="presParOf" srcId="{1BEB0AFA-9CBE-461E-A32C-6B202D734785}" destId="{1D88B811-6512-41C2-8E9D-BFC830DE2592}" srcOrd="2" destOrd="0" presId="urn:microsoft.com/office/officeart/2008/layout/AlternatingHexagons"/>
    <dgm:cxn modelId="{6D9FD6C6-0842-4C08-A8F6-095A54114F4D}" type="presParOf" srcId="{1BEB0AFA-9CBE-461E-A32C-6B202D734785}" destId="{4FCE2547-F7B2-45F7-8C36-2CB626DA8392}" srcOrd="3" destOrd="0" presId="urn:microsoft.com/office/officeart/2008/layout/AlternatingHexagons"/>
    <dgm:cxn modelId="{B2B52D69-CC75-4739-AE3A-A3350C55209D}" type="presParOf" srcId="{1BEB0AFA-9CBE-461E-A32C-6B202D734785}" destId="{E2F535AC-B9B0-4692-953E-6781D04874EB}" srcOrd="4" destOrd="0" presId="urn:microsoft.com/office/officeart/2008/layout/AlternatingHexagons"/>
    <dgm:cxn modelId="{F97C1D19-829F-4A08-8491-8E7EC24F43EF}" type="presParOf" srcId="{509D5DFD-76F7-47A4-BBFF-6056D8CCEBED}" destId="{20979299-CE86-40CA-A0D5-A2016B3A5634}" srcOrd="5" destOrd="0" presId="urn:microsoft.com/office/officeart/2008/layout/AlternatingHexagons"/>
    <dgm:cxn modelId="{336B53D6-C69E-4597-B1FD-4A51237B08A7}" type="presParOf" srcId="{509D5DFD-76F7-47A4-BBFF-6056D8CCEBED}" destId="{B9B654CE-CF43-40E4-9361-B2683EF6DE61}" srcOrd="6" destOrd="0" presId="urn:microsoft.com/office/officeart/2008/layout/AlternatingHexagons"/>
    <dgm:cxn modelId="{B0E542AA-CF0C-4D72-8C0B-1EA3F853AEBE}" type="presParOf" srcId="{B9B654CE-CF43-40E4-9361-B2683EF6DE61}" destId="{F07D8CDA-76FC-4787-837B-7472884EE94B}" srcOrd="0" destOrd="0" presId="urn:microsoft.com/office/officeart/2008/layout/AlternatingHexagons"/>
    <dgm:cxn modelId="{6DA09DAF-6A2B-4691-88E8-FB78B89BE045}" type="presParOf" srcId="{B9B654CE-CF43-40E4-9361-B2683EF6DE61}" destId="{C4C0AC01-5F61-4768-9F04-7A6E97312D9E}" srcOrd="1" destOrd="0" presId="urn:microsoft.com/office/officeart/2008/layout/AlternatingHexagons"/>
    <dgm:cxn modelId="{172FE316-C2D9-4718-9BCD-DCD02AD3B0AF}" type="presParOf" srcId="{B9B654CE-CF43-40E4-9361-B2683EF6DE61}" destId="{FC5F927F-E976-4028-88F1-DCD5CC81FA04}" srcOrd="2" destOrd="0" presId="urn:microsoft.com/office/officeart/2008/layout/AlternatingHexagons"/>
    <dgm:cxn modelId="{21B26755-4C4B-46C3-BE31-950BAF051D83}" type="presParOf" srcId="{B9B654CE-CF43-40E4-9361-B2683EF6DE61}" destId="{2143F8A5-42F2-4244-AC9E-136CBBC9B35C}" srcOrd="3" destOrd="0" presId="urn:microsoft.com/office/officeart/2008/layout/AlternatingHexagons"/>
    <dgm:cxn modelId="{1B26E092-01E9-47EA-8F53-9BE5548F69E9}" type="presParOf" srcId="{B9B654CE-CF43-40E4-9361-B2683EF6DE61}" destId="{02CB05C0-9EF2-4CA1-A459-45659E0A988C}" srcOrd="4" destOrd="0" presId="urn:microsoft.com/office/officeart/2008/layout/AlternatingHexagons"/>
    <dgm:cxn modelId="{D320C7F9-5F47-47EB-9B42-749347AD5EC1}" type="presParOf" srcId="{509D5DFD-76F7-47A4-BBFF-6056D8CCEBED}" destId="{219AF128-88C7-4F79-BCB7-61ECBFFE42ED}" srcOrd="7" destOrd="0" presId="urn:microsoft.com/office/officeart/2008/layout/AlternatingHexagons"/>
    <dgm:cxn modelId="{6794A742-437F-4C32-87F1-A2427ADDAD17}" type="presParOf" srcId="{509D5DFD-76F7-47A4-BBFF-6056D8CCEBED}" destId="{E58B4170-477A-4FFA-932B-7D6853F729AB}" srcOrd="8" destOrd="0" presId="urn:microsoft.com/office/officeart/2008/layout/AlternatingHexagons"/>
    <dgm:cxn modelId="{87710367-8852-459E-BF14-38E8DA1BC95F}" type="presParOf" srcId="{E58B4170-477A-4FFA-932B-7D6853F729AB}" destId="{E2C9A700-60A8-4B52-986C-0AD56490D1FD}" srcOrd="0" destOrd="0" presId="urn:microsoft.com/office/officeart/2008/layout/AlternatingHexagons"/>
    <dgm:cxn modelId="{73899AE0-98B0-4D68-9238-0AC1F2B63B31}" type="presParOf" srcId="{E58B4170-477A-4FFA-932B-7D6853F729AB}" destId="{C2E7CC39-549C-4FA3-9CF8-A5CEB43C38E2}" srcOrd="1" destOrd="0" presId="urn:microsoft.com/office/officeart/2008/layout/AlternatingHexagons"/>
    <dgm:cxn modelId="{2DFDB1A4-3434-492E-A43F-FAA195BE38C2}" type="presParOf" srcId="{E58B4170-477A-4FFA-932B-7D6853F729AB}" destId="{F614F966-76F9-4A51-AC83-355BDECD7C11}" srcOrd="2" destOrd="0" presId="urn:microsoft.com/office/officeart/2008/layout/AlternatingHexagons"/>
    <dgm:cxn modelId="{C4D546DD-6084-4409-9535-A0CD20F0136F}" type="presParOf" srcId="{E58B4170-477A-4FFA-932B-7D6853F729AB}" destId="{DF9AD8B0-4C91-4E3A-8A15-957B41B37367}" srcOrd="3" destOrd="0" presId="urn:microsoft.com/office/officeart/2008/layout/AlternatingHexagons"/>
    <dgm:cxn modelId="{CAEE17A4-094C-4B76-BB1B-0F24880618EE}" type="presParOf" srcId="{E58B4170-477A-4FFA-932B-7D6853F729AB}" destId="{626A2F2C-E6D8-4E9E-83F2-AEC94C8F895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56D21-4227-4757-AED4-93E509470FAD}">
      <dsp:nvSpPr>
        <dsp:cNvPr id="0" name=""/>
        <dsp:cNvSpPr/>
      </dsp:nvSpPr>
      <dsp:spPr>
        <a:xfrm rot="5400000">
          <a:off x="3115397" y="67685"/>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 </a:t>
          </a:r>
        </a:p>
      </dsp:txBody>
      <dsp:txXfrm rot="-5400000">
        <a:off x="3322313" y="161390"/>
        <a:ext cx="617784" cy="710097"/>
      </dsp:txXfrm>
    </dsp:sp>
    <dsp:sp modelId="{162BC64F-E123-4B2F-99A7-B0D806589B04}">
      <dsp:nvSpPr>
        <dsp:cNvPr id="0" name=""/>
        <dsp:cNvSpPr/>
      </dsp:nvSpPr>
      <dsp:spPr>
        <a:xfrm>
          <a:off x="4107194" y="206953"/>
          <a:ext cx="1151284" cy="61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 </a:t>
          </a:r>
        </a:p>
      </dsp:txBody>
      <dsp:txXfrm>
        <a:off x="4107194" y="206953"/>
        <a:ext cx="1151284" cy="618970"/>
      </dsp:txXfrm>
    </dsp:sp>
    <dsp:sp modelId="{920C9460-39F1-47D9-837B-85FB8CDBD2C6}">
      <dsp:nvSpPr>
        <dsp:cNvPr id="0" name=""/>
        <dsp:cNvSpPr/>
      </dsp:nvSpPr>
      <dsp:spPr>
        <a:xfrm rot="5400000">
          <a:off x="2146090" y="67685"/>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353006" y="161390"/>
        <a:ext cx="617784" cy="710097"/>
      </dsp:txXfrm>
    </dsp:sp>
    <dsp:sp modelId="{E536DE13-FEEF-4312-9A24-22352F5A49F3}">
      <dsp:nvSpPr>
        <dsp:cNvPr id="0" name=""/>
        <dsp:cNvSpPr/>
      </dsp:nvSpPr>
      <dsp:spPr>
        <a:xfrm rot="5400000">
          <a:off x="2628886" y="943322"/>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 </a:t>
          </a:r>
        </a:p>
      </dsp:txBody>
      <dsp:txXfrm rot="-5400000">
        <a:off x="2835802" y="1037027"/>
        <a:ext cx="617784" cy="710097"/>
      </dsp:txXfrm>
    </dsp:sp>
    <dsp:sp modelId="{9FE5EE98-57AE-40E4-B235-11A25BC1EA1E}">
      <dsp:nvSpPr>
        <dsp:cNvPr id="0" name=""/>
        <dsp:cNvSpPr/>
      </dsp:nvSpPr>
      <dsp:spPr>
        <a:xfrm>
          <a:off x="1544657" y="1082590"/>
          <a:ext cx="1114146" cy="61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r" defTabSz="1289050">
            <a:lnSpc>
              <a:spcPct val="90000"/>
            </a:lnSpc>
            <a:spcBef>
              <a:spcPct val="0"/>
            </a:spcBef>
            <a:spcAft>
              <a:spcPct val="35000"/>
            </a:spcAft>
            <a:buNone/>
          </a:pPr>
          <a:r>
            <a:rPr lang="en-US" sz="2900" kern="1200" dirty="0"/>
            <a:t> </a:t>
          </a:r>
        </a:p>
      </dsp:txBody>
      <dsp:txXfrm>
        <a:off x="1544657" y="1082590"/>
        <a:ext cx="1114146" cy="618970"/>
      </dsp:txXfrm>
    </dsp:sp>
    <dsp:sp modelId="{BA3A59A3-E1EE-429C-929F-1F6FC9C09000}">
      <dsp:nvSpPr>
        <dsp:cNvPr id="0" name=""/>
        <dsp:cNvSpPr/>
      </dsp:nvSpPr>
      <dsp:spPr>
        <a:xfrm rot="5400000">
          <a:off x="3598194" y="943322"/>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3805110" y="1037027"/>
        <a:ext cx="617784" cy="710097"/>
      </dsp:txXfrm>
    </dsp:sp>
    <dsp:sp modelId="{0D1B0B7F-6693-4D56-9432-0EDCE7C73600}">
      <dsp:nvSpPr>
        <dsp:cNvPr id="0" name=""/>
        <dsp:cNvSpPr/>
      </dsp:nvSpPr>
      <dsp:spPr>
        <a:xfrm rot="5400000">
          <a:off x="3115397" y="1818958"/>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 </a:t>
          </a:r>
        </a:p>
      </dsp:txBody>
      <dsp:txXfrm rot="-5400000">
        <a:off x="3322313" y="1912663"/>
        <a:ext cx="617784" cy="710097"/>
      </dsp:txXfrm>
    </dsp:sp>
    <dsp:sp modelId="{2A557F2F-D3DC-4372-954A-0BAE15BE5133}">
      <dsp:nvSpPr>
        <dsp:cNvPr id="0" name=""/>
        <dsp:cNvSpPr/>
      </dsp:nvSpPr>
      <dsp:spPr>
        <a:xfrm>
          <a:off x="4107194" y="1958226"/>
          <a:ext cx="1151284" cy="61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 </a:t>
          </a:r>
        </a:p>
      </dsp:txBody>
      <dsp:txXfrm>
        <a:off x="4107194" y="1958226"/>
        <a:ext cx="1151284" cy="618970"/>
      </dsp:txXfrm>
    </dsp:sp>
    <dsp:sp modelId="{E2F535AC-B9B0-4692-953E-6781D04874EB}">
      <dsp:nvSpPr>
        <dsp:cNvPr id="0" name=""/>
        <dsp:cNvSpPr/>
      </dsp:nvSpPr>
      <dsp:spPr>
        <a:xfrm rot="5400000">
          <a:off x="2146090" y="1818958"/>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353006" y="1912663"/>
        <a:ext cx="617784" cy="710097"/>
      </dsp:txXfrm>
    </dsp:sp>
    <dsp:sp modelId="{F07D8CDA-76FC-4787-837B-7472884EE94B}">
      <dsp:nvSpPr>
        <dsp:cNvPr id="0" name=""/>
        <dsp:cNvSpPr/>
      </dsp:nvSpPr>
      <dsp:spPr>
        <a:xfrm rot="5400000">
          <a:off x="2628886" y="2694595"/>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2835802" y="2788300"/>
        <a:ext cx="617784" cy="710097"/>
      </dsp:txXfrm>
    </dsp:sp>
    <dsp:sp modelId="{C4C0AC01-5F61-4768-9F04-7A6E97312D9E}">
      <dsp:nvSpPr>
        <dsp:cNvPr id="0" name=""/>
        <dsp:cNvSpPr/>
      </dsp:nvSpPr>
      <dsp:spPr>
        <a:xfrm>
          <a:off x="1544657" y="2833863"/>
          <a:ext cx="1114146" cy="61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r" defTabSz="1289050">
            <a:lnSpc>
              <a:spcPct val="90000"/>
            </a:lnSpc>
            <a:spcBef>
              <a:spcPct val="0"/>
            </a:spcBef>
            <a:spcAft>
              <a:spcPct val="35000"/>
            </a:spcAft>
            <a:buNone/>
          </a:pPr>
          <a:endParaRPr lang="en-US" sz="2900" kern="1200" dirty="0"/>
        </a:p>
      </dsp:txBody>
      <dsp:txXfrm>
        <a:off x="1544657" y="2833863"/>
        <a:ext cx="1114146" cy="618970"/>
      </dsp:txXfrm>
    </dsp:sp>
    <dsp:sp modelId="{02CB05C0-9EF2-4CA1-A459-45659E0A988C}">
      <dsp:nvSpPr>
        <dsp:cNvPr id="0" name=""/>
        <dsp:cNvSpPr/>
      </dsp:nvSpPr>
      <dsp:spPr>
        <a:xfrm rot="5400000">
          <a:off x="3598194" y="2694595"/>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3805110" y="2788300"/>
        <a:ext cx="617784" cy="710097"/>
      </dsp:txXfrm>
    </dsp:sp>
    <dsp:sp modelId="{E2C9A700-60A8-4B52-986C-0AD56490D1FD}">
      <dsp:nvSpPr>
        <dsp:cNvPr id="0" name=""/>
        <dsp:cNvSpPr/>
      </dsp:nvSpPr>
      <dsp:spPr>
        <a:xfrm rot="5400000">
          <a:off x="3115397" y="3570231"/>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3322313" y="3663936"/>
        <a:ext cx="617784" cy="710097"/>
      </dsp:txXfrm>
    </dsp:sp>
    <dsp:sp modelId="{C2E7CC39-549C-4FA3-9CF8-A5CEB43C38E2}">
      <dsp:nvSpPr>
        <dsp:cNvPr id="0" name=""/>
        <dsp:cNvSpPr/>
      </dsp:nvSpPr>
      <dsp:spPr>
        <a:xfrm>
          <a:off x="4107194" y="3709499"/>
          <a:ext cx="1151284" cy="618970"/>
        </a:xfrm>
        <a:prstGeom prst="rect">
          <a:avLst/>
        </a:prstGeom>
        <a:noFill/>
        <a:ln>
          <a:noFill/>
        </a:ln>
        <a:effectLst/>
      </dsp:spPr>
      <dsp:style>
        <a:lnRef idx="0">
          <a:scrgbClr r="0" g="0" b="0"/>
        </a:lnRef>
        <a:fillRef idx="0">
          <a:scrgbClr r="0" g="0" b="0"/>
        </a:fillRef>
        <a:effectRef idx="0">
          <a:scrgbClr r="0" g="0" b="0"/>
        </a:effectRef>
        <a:fontRef idx="minor"/>
      </dsp:style>
    </dsp:sp>
    <dsp:sp modelId="{626A2F2C-E6D8-4E9E-83F2-AEC94C8F8950}">
      <dsp:nvSpPr>
        <dsp:cNvPr id="0" name=""/>
        <dsp:cNvSpPr/>
      </dsp:nvSpPr>
      <dsp:spPr>
        <a:xfrm rot="5400000">
          <a:off x="2146090" y="3570231"/>
          <a:ext cx="1031617" cy="89750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v</a:t>
          </a:r>
        </a:p>
      </dsp:txBody>
      <dsp:txXfrm rot="-5400000">
        <a:off x="2353006" y="3663936"/>
        <a:ext cx="617784" cy="71009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A83D709-949B-40D3-BAD2-0154ACDB4218}" type="datetimeFigureOut">
              <a:rPr lang="en-US" smtClean="0"/>
              <a:t>6/8/2020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D9D2D4E-C67F-4DF3-9CC8-E275C26F85F3}" type="slidenum">
              <a:rPr lang="en-US" smtClean="0"/>
              <a:t>‹#›</a:t>
            </a:fld>
            <a:endParaRPr lang="en-US" dirty="0"/>
          </a:p>
        </p:txBody>
      </p:sp>
    </p:spTree>
    <p:extLst>
      <p:ext uri="{BB962C8B-B14F-4D97-AF65-F5344CB8AC3E}">
        <p14:creationId xmlns:p14="http://schemas.microsoft.com/office/powerpoint/2010/main" val="1832388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7949C73-5B52-4EC4-8D54-C9BE783EE96A}" type="datetimeFigureOut">
              <a:rPr lang="en-US" smtClean="0"/>
              <a:t>6/8/2020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1CFA09B-E3D2-4A17-A6E7-CEC349240361}" type="slidenum">
              <a:rPr lang="en-US" smtClean="0"/>
              <a:t>‹#›</a:t>
            </a:fld>
            <a:endParaRPr lang="en-US" dirty="0"/>
          </a:p>
        </p:txBody>
      </p:sp>
    </p:spTree>
    <p:extLst>
      <p:ext uri="{BB962C8B-B14F-4D97-AF65-F5344CB8AC3E}">
        <p14:creationId xmlns:p14="http://schemas.microsoft.com/office/powerpoint/2010/main" val="3136066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1</a:t>
            </a:fld>
            <a:endParaRPr lang="en-US" dirty="0"/>
          </a:p>
        </p:txBody>
      </p:sp>
    </p:spTree>
    <p:extLst>
      <p:ext uri="{BB962C8B-B14F-4D97-AF65-F5344CB8AC3E}">
        <p14:creationId xmlns:p14="http://schemas.microsoft.com/office/powerpoint/2010/main" val="3271636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Here are the top 10 Diagnosis that Virtual Visits are used for.  As you can see, mainly for simple urgent care:</a:t>
            </a:r>
            <a:r>
              <a:rPr lang="en-US" altLang="en-US" baseline="0" dirty="0"/>
              <a:t> </a:t>
            </a:r>
            <a:r>
              <a:rPr lang="en-US" altLang="en-US" dirty="0"/>
              <a:t>mild to moderate conditions</a:t>
            </a:r>
            <a:r>
              <a:rPr lang="en-US" altLang="en-US" baseline="0" dirty="0"/>
              <a:t> </a:t>
            </a:r>
            <a:r>
              <a:rPr lang="en-US" altLang="en-US" dirty="0"/>
              <a:t>that have a short duration.  </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15</a:t>
            </a:fld>
            <a:endParaRPr lang="en-US" dirty="0"/>
          </a:p>
        </p:txBody>
      </p:sp>
    </p:spTree>
    <p:extLst>
      <p:ext uri="{BB962C8B-B14F-4D97-AF65-F5344CB8AC3E}">
        <p14:creationId xmlns:p14="http://schemas.microsoft.com/office/powerpoint/2010/main" val="1522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Here are the top 10 Diagnosis that virtual visits are used for.  As you can see, mainly for simple urgent care:</a:t>
            </a:r>
            <a:r>
              <a:rPr lang="en-US" altLang="en-US" baseline="0" dirty="0"/>
              <a:t> </a:t>
            </a:r>
            <a:r>
              <a:rPr lang="en-US" altLang="en-US" dirty="0"/>
              <a:t>mild to moderate conditions</a:t>
            </a:r>
            <a:r>
              <a:rPr lang="en-US" altLang="en-US" baseline="0" dirty="0"/>
              <a:t> </a:t>
            </a:r>
            <a:r>
              <a:rPr lang="en-US" altLang="en-US" dirty="0"/>
              <a:t>that have a short duration.  </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16</a:t>
            </a:fld>
            <a:endParaRPr lang="en-US" dirty="0"/>
          </a:p>
        </p:txBody>
      </p:sp>
    </p:spTree>
    <p:extLst>
      <p:ext uri="{BB962C8B-B14F-4D97-AF65-F5344CB8AC3E}">
        <p14:creationId xmlns:p14="http://schemas.microsoft.com/office/powerpoint/2010/main" val="1911105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4" eaLnBrk="0" fontAlgn="base" hangingPunct="0">
              <a:spcBef>
                <a:spcPct val="30000"/>
              </a:spcBef>
              <a:spcAft>
                <a:spcPct val="0"/>
              </a:spcAft>
              <a:defRPr/>
            </a:pPr>
            <a:r>
              <a:rPr lang="en-US" dirty="0">
                <a:latin typeface="Arial" charset="0"/>
              </a:rPr>
              <a:t>This program is a voluntary, confidential service that provides professional counseling and referral services designed to help you with personal, job or family related problems available 24 hours a day, 7 days a week.  </a:t>
            </a:r>
          </a:p>
          <a:p>
            <a:pPr defTabSz="931594" eaLnBrk="0" fontAlgn="base" hangingPunct="0">
              <a:spcBef>
                <a:spcPct val="30000"/>
              </a:spcBef>
              <a:spcAft>
                <a:spcPct val="0"/>
              </a:spcAft>
              <a:defRPr/>
            </a:pPr>
            <a:endParaRPr lang="en-US" dirty="0">
              <a:latin typeface="Arial" charset="0"/>
            </a:endParaRPr>
          </a:p>
          <a:p>
            <a:pPr defTabSz="931594" eaLnBrk="0" fontAlgn="base" hangingPunct="0">
              <a:spcBef>
                <a:spcPct val="30000"/>
              </a:spcBef>
              <a:spcAft>
                <a:spcPct val="0"/>
              </a:spcAft>
              <a:defRPr/>
            </a:pPr>
            <a:r>
              <a:rPr lang="en-US" dirty="0">
                <a:latin typeface="Arial" charset="0"/>
              </a:rPr>
              <a:t>This program is for you </a:t>
            </a:r>
            <a:r>
              <a:rPr lang="en-US" b="1" dirty="0">
                <a:latin typeface="Arial" charset="0"/>
              </a:rPr>
              <a:t>and</a:t>
            </a:r>
            <a:r>
              <a:rPr lang="en-US" dirty="0">
                <a:latin typeface="Arial" charset="0"/>
              </a:rPr>
              <a:t> your dependent family me</a:t>
            </a:r>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17</a:t>
            </a:fld>
            <a:endParaRPr lang="en-US" dirty="0"/>
          </a:p>
        </p:txBody>
      </p:sp>
    </p:spTree>
    <p:extLst>
      <p:ext uri="{BB962C8B-B14F-4D97-AF65-F5344CB8AC3E}">
        <p14:creationId xmlns:p14="http://schemas.microsoft.com/office/powerpoint/2010/main" val="1361665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Always ask for a GENERIC drug from your doctor</a:t>
            </a:r>
          </a:p>
          <a:p>
            <a:pPr lvl="1"/>
            <a:r>
              <a:rPr lang="en-US" dirty="0"/>
              <a:t>Generic cost considerably less – on average 80-85% less brand name equivalent </a:t>
            </a:r>
          </a:p>
          <a:p>
            <a:pPr lvl="1"/>
            <a:r>
              <a:rPr lang="en-US" dirty="0"/>
              <a:t>Tier 3 often has Tier 1 Gen</a:t>
            </a:r>
            <a:r>
              <a:rPr lang="en-US" baseline="0" dirty="0"/>
              <a:t> alternative</a:t>
            </a:r>
            <a:endParaRPr lang="en-US" dirty="0"/>
          </a:p>
          <a:p>
            <a:pPr>
              <a:buFont typeface="Arial" pitchFamily="34" charset="0"/>
              <a:buChar char="•"/>
            </a:pPr>
            <a:r>
              <a:rPr lang="en-US" dirty="0"/>
              <a:t>Cost</a:t>
            </a:r>
            <a:r>
              <a:rPr lang="en-US" baseline="0" dirty="0"/>
              <a:t>s for meds vary from pharmacy to pharmacy</a:t>
            </a:r>
            <a:endParaRPr lang="en-US" dirty="0"/>
          </a:p>
          <a:p>
            <a:pPr>
              <a:buFont typeface="Arial" pitchFamily="34" charset="0"/>
              <a:buChar char="•"/>
            </a:pPr>
            <a:r>
              <a:rPr lang="en-US" dirty="0"/>
              <a:t>Check with major pharmacy retailers that may offer certain drugs for a $4-$10 copay </a:t>
            </a:r>
          </a:p>
          <a:p>
            <a:pPr>
              <a:buFont typeface="Arial" pitchFamily="34" charset="0"/>
              <a:buChar char="•"/>
            </a:pPr>
            <a:r>
              <a:rPr lang="en-US" dirty="0"/>
              <a:t>Ask your doctor to write a prescription for over-the-counter medications </a:t>
            </a:r>
          </a:p>
          <a:p>
            <a:pPr marL="176662" indent="-176662">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19</a:t>
            </a:fld>
            <a:endParaRPr lang="en-US" dirty="0"/>
          </a:p>
        </p:txBody>
      </p:sp>
    </p:spTree>
    <p:extLst>
      <p:ext uri="{BB962C8B-B14F-4D97-AF65-F5344CB8AC3E}">
        <p14:creationId xmlns:p14="http://schemas.microsoft.com/office/powerpoint/2010/main" val="31162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34">
              <a:defRPr/>
            </a:pPr>
            <a:r>
              <a:rPr lang="en-US" dirty="0">
                <a:ea typeface="ＭＳ Ｐゴシック" pitchFamily="34" charset="-128"/>
              </a:rPr>
              <a:t>The IRS determines how much you can contribute every year. </a:t>
            </a:r>
            <a:r>
              <a:rPr lang="en-US" dirty="0"/>
              <a:t>Remember, you, your employer or anyone can contribute to your HSA tax-free. But -- there is an annual limit to how much you can contribute. For 2017, that amount is $3,400 for an individual and $6,750 per family. For 2018, those limits are $3,450 and $6,900,</a:t>
            </a:r>
            <a:r>
              <a:rPr lang="en-US" baseline="0" dirty="0"/>
              <a:t> respectively.</a:t>
            </a:r>
            <a:r>
              <a:rPr lang="en-US" dirty="0"/>
              <a:t> </a:t>
            </a:r>
            <a:r>
              <a:rPr lang="en-US" dirty="0">
                <a:ea typeface="ＭＳ Ｐゴシック" pitchFamily="34" charset="-128"/>
              </a:rPr>
              <a:t>As a bonus, if you are 55 years of age or older (but not entitled to Medicare</a:t>
            </a:r>
            <a:r>
              <a:rPr lang="en-US" baseline="0" dirty="0">
                <a:ea typeface="ＭＳ Ｐゴシック" pitchFamily="34" charset="-128"/>
              </a:rPr>
              <a:t> benefits), you</a:t>
            </a:r>
            <a:r>
              <a:rPr lang="en-US" dirty="0">
                <a:ea typeface="ＭＳ Ｐゴシック" pitchFamily="34" charset="-128"/>
              </a:rPr>
              <a:t> can fund up to an additional $1,000 a year as a “catch-up” contribution to help prepare for your health care costs in retirement.  If you and your spouse are both 55 or older, you can both contribute an additional $1,000 – please visit irs.gov for more details on doing two catch-up contributions in the same family.</a:t>
            </a:r>
          </a:p>
          <a:p>
            <a:pPr defTabSz="897334">
              <a:defRPr/>
            </a:pPr>
            <a:endParaRPr lang="en-US" dirty="0"/>
          </a:p>
          <a:p>
            <a:pPr defTabSz="897334">
              <a:defRPr/>
            </a:pPr>
            <a:r>
              <a:rPr lang="en-US" dirty="0"/>
              <a:t>Excess contributions are subject</a:t>
            </a:r>
            <a:r>
              <a:rPr lang="en-US" baseline="0" dirty="0"/>
              <a:t> to income taxes and a </a:t>
            </a:r>
            <a:r>
              <a:rPr lang="en-US" dirty="0"/>
              <a:t>6</a:t>
            </a:r>
            <a:r>
              <a:rPr lang="en-US" baseline="0" dirty="0"/>
              <a:t>% penalty. Couple of things to note here:</a:t>
            </a:r>
            <a:endParaRPr lang="en-US" baseline="0" dirty="0">
              <a:cs typeface="Calibri"/>
            </a:endParaRPr>
          </a:p>
          <a:p>
            <a:pPr defTabSz="897334">
              <a:defRPr/>
            </a:pPr>
            <a:r>
              <a:rPr lang="en-US" dirty="0">
                <a:ea typeface="ＭＳ Ｐゴシック" pitchFamily="34" charset="-128"/>
              </a:rPr>
              <a:t>If anyone else contributes to your HSA,</a:t>
            </a:r>
            <a:r>
              <a:rPr lang="en-US" baseline="0" dirty="0">
                <a:ea typeface="ＭＳ Ｐゴシック" pitchFamily="34" charset="-128"/>
              </a:rPr>
              <a:t> </a:t>
            </a:r>
            <a:r>
              <a:rPr lang="en-US" dirty="0">
                <a:ea typeface="ＭＳ Ｐゴシック" pitchFamily="34" charset="-128"/>
              </a:rPr>
              <a:t>what they contribute</a:t>
            </a:r>
            <a:r>
              <a:rPr lang="en-US" baseline="0" dirty="0">
                <a:ea typeface="ＭＳ Ｐゴシック" pitchFamily="34" charset="-128"/>
              </a:rPr>
              <a:t> on your behalf </a:t>
            </a:r>
            <a:r>
              <a:rPr lang="en-US" dirty="0">
                <a:ea typeface="ＭＳ Ｐゴシック" pitchFamily="34" charset="-128"/>
              </a:rPr>
              <a:t>also counts towards your annual contribution limit. </a:t>
            </a:r>
          </a:p>
          <a:p>
            <a:pPr defTabSz="897334">
              <a:defRPr/>
            </a:pPr>
            <a:endParaRPr lang="en-US" dirty="0">
              <a:ea typeface="ＭＳ Ｐゴシック" pitchFamily="34" charset="-128"/>
            </a:endParaRPr>
          </a:p>
          <a:p>
            <a:pPr defTabSz="897334">
              <a:defRPr/>
            </a:pPr>
            <a:r>
              <a:rPr lang="en-US" dirty="0"/>
              <a:t>If you were, or were considered (under the last-month rule (Dec 1)), an eligible individual for the entire year and didn’t change your type of coverage, you can contribute the full amount based on your type of coverage. However, if you weren’t an eligible individual for the entire year or changed your coverage during the year, your contribution may be limited in nature. </a:t>
            </a:r>
            <a:endParaRPr lang="en-US" dirty="0">
              <a:cs typeface="Calibri"/>
            </a:endParaRPr>
          </a:p>
          <a:p>
            <a:pPr defTabSz="897334">
              <a:defRPr/>
            </a:pPr>
            <a:endParaRPr lang="en-US" dirty="0">
              <a:cs typeface="Calibri"/>
            </a:endParaRPr>
          </a:p>
          <a:p>
            <a:pPr defTabSz="897334"/>
            <a:r>
              <a:rPr lang="en-US" dirty="0">
                <a:ea typeface="ＭＳ Ｐゴシック" pitchFamily="34" charset="-128"/>
              </a:rPr>
              <a:t>Now, while there is a limit on how much you can deposit into your HSA each year, there is no limit on how much you can save in your HSA over the long term. </a:t>
            </a:r>
          </a:p>
          <a:p>
            <a:pPr defTabSz="897334"/>
            <a:endParaRPr lang="en-US" dirty="0">
              <a:ea typeface="ＭＳ Ｐゴシック" pitchFamily="34" charset="-128"/>
            </a:endParaRP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21</a:t>
            </a:fld>
            <a:endParaRPr lang="en-US" dirty="0"/>
          </a:p>
        </p:txBody>
      </p:sp>
    </p:spTree>
    <p:extLst>
      <p:ext uri="{BB962C8B-B14F-4D97-AF65-F5344CB8AC3E}">
        <p14:creationId xmlns:p14="http://schemas.microsoft.com/office/powerpoint/2010/main" val="2244374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328">
              <a:defRPr/>
            </a:pPr>
            <a:r>
              <a:rPr lang="en-US" dirty="0"/>
              <a:t>So how can you contribute to your HSA? You have many options. You can contribute through payroll deductions - tax free. Or you can make contributions on your own and deduct them on your tax return. Additionally, you can make periodic contributions, contribute the maximum amount in one lump sum at the beginning of the year, or contribute throughout the year as you can. Regardless of the mode or</a:t>
            </a:r>
            <a:r>
              <a:rPr lang="en-US" baseline="0" dirty="0"/>
              <a:t> frequency of </a:t>
            </a:r>
            <a:r>
              <a:rPr lang="en-US" dirty="0"/>
              <a:t>your contribution, just keep in mind that there are</a:t>
            </a:r>
            <a:r>
              <a:rPr lang="en-US" baseline="0" dirty="0"/>
              <a:t> </a:t>
            </a:r>
            <a:r>
              <a:rPr lang="en-US" dirty="0"/>
              <a:t>contribution limits for how much you can put into your HSA per year,</a:t>
            </a:r>
            <a:r>
              <a:rPr lang="en-US" baseline="0" dirty="0"/>
              <a:t> as we had discussed earlier.</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22</a:t>
            </a:fld>
            <a:endParaRPr lang="en-US" dirty="0"/>
          </a:p>
        </p:txBody>
      </p:sp>
    </p:spTree>
    <p:extLst>
      <p:ext uri="{BB962C8B-B14F-4D97-AF65-F5344CB8AC3E}">
        <p14:creationId xmlns:p14="http://schemas.microsoft.com/office/powerpoint/2010/main" val="2139843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44"/>
            <a:r>
              <a:rPr lang="en-US" dirty="0">
                <a:ea typeface="ＭＳ Ｐゴシック" pitchFamily="34" charset="-128"/>
              </a:rPr>
              <a:t>You can use the money in your HSA to pay for “eligible medical expenses” permitted under federal tax law. That includes medical, dental and vision care and services, as well as prescription drugs, including costs that apply to your medical plan deductibles, as well as the coinsurance you pay under the plan. The HSA is a great way to pay for those Out-of-Pocket costs.</a:t>
            </a:r>
            <a:endParaRPr lang="en-US" sz="1000" dirty="0">
              <a:ea typeface="ＭＳ Ｐゴシック" pitchFamily="34" charset="-128"/>
            </a:endParaRPr>
          </a:p>
          <a:p>
            <a:pPr defTabSz="897344"/>
            <a:endParaRPr lang="en-US" sz="1000" dirty="0">
              <a:ea typeface="ＭＳ Ｐゴシック" pitchFamily="34" charset="-128"/>
            </a:endParaRPr>
          </a:p>
          <a:p>
            <a:pPr defTabSz="897344"/>
            <a:r>
              <a:rPr lang="en-US" dirty="0">
                <a:ea typeface="ＭＳ Ｐゴシック" pitchFamily="34" charset="-128"/>
              </a:rPr>
              <a:t>You may be surprised to know that you can apply your HSA dollars to a wide variety of expenses, including acupuncture, contact lenses, LASIK surgery, dental surgery and braces, even hearing aids.  A detailed list of</a:t>
            </a:r>
            <a:r>
              <a:rPr lang="en-US" sz="1000" dirty="0">
                <a:ea typeface="ＭＳ Ｐゴシック" pitchFamily="34" charset="-128"/>
              </a:rPr>
              <a:t> </a:t>
            </a:r>
            <a:r>
              <a:rPr lang="en-US" dirty="0">
                <a:ea typeface="ＭＳ Ｐゴシック" pitchFamily="34" charset="-128"/>
              </a:rPr>
              <a:t>eligible</a:t>
            </a:r>
            <a:r>
              <a:rPr lang="en-US" sz="1000" dirty="0">
                <a:ea typeface="ＭＳ Ｐゴシック" pitchFamily="34" charset="-128"/>
              </a:rPr>
              <a:t> </a:t>
            </a:r>
            <a:r>
              <a:rPr lang="en-US" dirty="0">
                <a:ea typeface="ＭＳ Ｐゴシック" pitchFamily="34" charset="-128"/>
              </a:rPr>
              <a:t>and</a:t>
            </a:r>
            <a:r>
              <a:rPr lang="en-US" sz="1000" dirty="0">
                <a:ea typeface="ＭＳ Ｐゴシック" pitchFamily="34" charset="-128"/>
              </a:rPr>
              <a:t> </a:t>
            </a:r>
            <a:r>
              <a:rPr lang="en-US" dirty="0">
                <a:ea typeface="ＭＳ Ｐゴシック" pitchFamily="34" charset="-128"/>
              </a:rPr>
              <a:t>non-eligible medical</a:t>
            </a:r>
            <a:r>
              <a:rPr lang="en-US" sz="1000" dirty="0">
                <a:ea typeface="ＭＳ Ｐゴシック" pitchFamily="34" charset="-128"/>
              </a:rPr>
              <a:t> </a:t>
            </a:r>
            <a:r>
              <a:rPr lang="en-US" dirty="0">
                <a:ea typeface="ＭＳ Ｐゴシック" pitchFamily="34" charset="-128"/>
              </a:rPr>
              <a:t>expenses is available to you at irs.gov. Remember, if you use your HSA money to pay or reimburse for “eligible medical expenses,” the money taken out of the account is </a:t>
            </a:r>
            <a:r>
              <a:rPr lang="en-US" i="1" dirty="0">
                <a:ea typeface="ＭＳ Ｐゴシック" pitchFamily="34" charset="-128"/>
              </a:rPr>
              <a:t>income</a:t>
            </a:r>
            <a:r>
              <a:rPr lang="en-US" dirty="0">
                <a:ea typeface="ＭＳ Ｐゴシック" pitchFamily="34" charset="-128"/>
              </a:rPr>
              <a:t> </a:t>
            </a:r>
            <a:r>
              <a:rPr lang="en-US" i="1" dirty="0">
                <a:ea typeface="ＭＳ Ｐゴシック" pitchFamily="34" charset="-128"/>
              </a:rPr>
              <a:t>tax-free</a:t>
            </a:r>
            <a:r>
              <a:rPr lang="en-US" dirty="0">
                <a:ea typeface="ＭＳ Ｐゴシック" pitchFamily="34" charset="-128"/>
              </a:rPr>
              <a:t>.</a:t>
            </a:r>
            <a:r>
              <a:rPr lang="en-US" sz="1000" dirty="0">
                <a:ea typeface="ＭＳ Ｐゴシック" pitchFamily="34" charset="-128"/>
              </a:rPr>
              <a:t> </a:t>
            </a:r>
          </a:p>
          <a:p>
            <a:pPr defTabSz="897344"/>
            <a:endParaRPr lang="en-US" sz="1000" dirty="0">
              <a:ea typeface="ＭＳ Ｐゴシック" pitchFamily="34" charset="-128"/>
            </a:endParaRPr>
          </a:p>
          <a:p>
            <a:pPr defTabSz="897344"/>
            <a:r>
              <a:rPr lang="en-US" dirty="0">
                <a:ea typeface="ＭＳ Ｐゴシック" pitchFamily="34" charset="-128"/>
              </a:rPr>
              <a:t>In addition to using your HSA dollars for your own medical expenses, you can also use them to pay for eligible medical expenses for your spouse or dependents, even if they are </a:t>
            </a:r>
            <a:r>
              <a:rPr lang="en-US" i="1" dirty="0">
                <a:ea typeface="ＭＳ Ｐゴシック" pitchFamily="34" charset="-128"/>
              </a:rPr>
              <a:t>not</a:t>
            </a:r>
            <a:r>
              <a:rPr lang="en-US" b="1" i="1" dirty="0">
                <a:ea typeface="ＭＳ Ｐゴシック" pitchFamily="34" charset="-128"/>
              </a:rPr>
              <a:t> </a:t>
            </a:r>
            <a:r>
              <a:rPr lang="en-US" dirty="0">
                <a:ea typeface="ＭＳ Ｐゴシック" pitchFamily="34" charset="-128"/>
              </a:rPr>
              <a:t>covered by your health plan.</a:t>
            </a:r>
            <a:endParaRPr lang="en-US" sz="1000" dirty="0">
              <a:ea typeface="ＭＳ Ｐゴシック" pitchFamily="34" charset="-128"/>
            </a:endParaRPr>
          </a:p>
          <a:p>
            <a:pPr defTabSz="897344"/>
            <a:endParaRPr lang="en-US" dirty="0">
              <a:ea typeface="ＭＳ Ｐゴシック" pitchFamily="34" charset="-128"/>
            </a:endParaRP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23</a:t>
            </a:fld>
            <a:endParaRPr lang="en-US" dirty="0"/>
          </a:p>
        </p:txBody>
      </p:sp>
    </p:spTree>
    <p:extLst>
      <p:ext uri="{BB962C8B-B14F-4D97-AF65-F5344CB8AC3E}">
        <p14:creationId xmlns:p14="http://schemas.microsoft.com/office/powerpoint/2010/main" val="217830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CUSTOMIZE</a:t>
            </a:r>
            <a:r>
              <a:rPr lang="en-US" baseline="0" dirty="0"/>
              <a:t> BOLD TEXT</a:t>
            </a:r>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25</a:t>
            </a:fld>
            <a:endParaRPr lang="en-US" dirty="0"/>
          </a:p>
        </p:txBody>
      </p:sp>
    </p:spTree>
    <p:extLst>
      <p:ext uri="{BB962C8B-B14F-4D97-AF65-F5344CB8AC3E}">
        <p14:creationId xmlns:p14="http://schemas.microsoft.com/office/powerpoint/2010/main" val="3555011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more about how your health plan works is easy with Blue Connect or Blue Connect mobile. You can have your</a:t>
            </a:r>
            <a:r>
              <a:rPr lang="en-US" baseline="0" dirty="0"/>
              <a:t> health plan information either on your computer or in the palm of your hand.</a:t>
            </a:r>
          </a:p>
          <a:p>
            <a:r>
              <a:rPr lang="en-US" baseline="0" dirty="0"/>
              <a:t>These tools allow you to securely connect to your Blue Cross of North Carolina health plan whenever you want.</a:t>
            </a:r>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28</a:t>
            </a:fld>
            <a:endParaRPr lang="en-US" dirty="0"/>
          </a:p>
        </p:txBody>
      </p:sp>
    </p:spTree>
    <p:extLst>
      <p:ext uri="{BB962C8B-B14F-4D97-AF65-F5344CB8AC3E}">
        <p14:creationId xmlns:p14="http://schemas.microsoft.com/office/powerpoint/2010/main" val="177804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Blue Connect Mobile you can get your digital id card, view your claims, or track you benefits, deductibles and out of pocket expenses.</a:t>
            </a:r>
          </a:p>
          <a:p>
            <a:r>
              <a:rPr lang="en-US" dirty="0"/>
              <a:t>You can call customer service, or send a message through the app.  Fingerprint/touch</a:t>
            </a:r>
            <a:r>
              <a:rPr lang="en-US" baseline="0" dirty="0"/>
              <a:t> ID sign in is available on certain devices.</a:t>
            </a:r>
          </a:p>
          <a:p>
            <a:r>
              <a:rPr lang="en-US" baseline="0" dirty="0"/>
              <a:t>Everything on the mobile app is available in Spanish</a:t>
            </a:r>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29</a:t>
            </a:fld>
            <a:endParaRPr lang="en-US" dirty="0"/>
          </a:p>
        </p:txBody>
      </p:sp>
    </p:spTree>
    <p:extLst>
      <p:ext uri="{BB962C8B-B14F-4D97-AF65-F5344CB8AC3E}">
        <p14:creationId xmlns:p14="http://schemas.microsoft.com/office/powerpoint/2010/main" val="422817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2</a:t>
            </a:fld>
            <a:endParaRPr lang="en-US" dirty="0"/>
          </a:p>
        </p:txBody>
      </p:sp>
    </p:spTree>
    <p:extLst>
      <p:ext uri="{BB962C8B-B14F-4D97-AF65-F5344CB8AC3E}">
        <p14:creationId xmlns:p14="http://schemas.microsoft.com/office/powerpoint/2010/main" val="2274070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Dental Carrier in first</a:t>
            </a:r>
            <a:r>
              <a:rPr lang="en-US" baseline="0" dirty="0"/>
              <a:t> row </a:t>
            </a:r>
          </a:p>
          <a:p>
            <a:r>
              <a:rPr lang="en-US" baseline="0" dirty="0"/>
              <a:t>Remove late entrant box if not applicable </a:t>
            </a:r>
          </a:p>
          <a:p>
            <a:endParaRPr lang="en-US" baseline="0" dirty="0"/>
          </a:p>
          <a:p>
            <a:r>
              <a:rPr lang="en-US" baseline="0" dirty="0"/>
              <a:t>The following 2 slides reflect this table. CM can choose which one they’d rather use.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31</a:t>
            </a:fld>
            <a:endParaRPr lang="en-US" dirty="0"/>
          </a:p>
        </p:txBody>
      </p:sp>
    </p:spTree>
    <p:extLst>
      <p:ext uri="{BB962C8B-B14F-4D97-AF65-F5344CB8AC3E}">
        <p14:creationId xmlns:p14="http://schemas.microsoft.com/office/powerpoint/2010/main" val="3359614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a:t>
            </a:r>
            <a:r>
              <a:rPr lang="en-US" baseline="0" dirty="0"/>
              <a:t> based on the plans roll over amounts </a:t>
            </a:r>
          </a:p>
          <a:p>
            <a:endParaRPr lang="en-US" baseline="0" dirty="0"/>
          </a:p>
          <a:p>
            <a:r>
              <a:rPr lang="en-US" b="1" baseline="0" dirty="0"/>
              <a:t>Click on one of the bars, “chart tools” menu bar will appear on the ribbon and select the “Design” tab and “Edit Data”</a:t>
            </a:r>
          </a:p>
          <a:p>
            <a:r>
              <a:rPr lang="en-US" b="1" baseline="0" dirty="0"/>
              <a:t>The labels (with the dollar amounts) should automatically adjust as you fill in the data on the data sheet (excel spreadsheet). </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32</a:t>
            </a:fld>
            <a:endParaRPr lang="en-US" dirty="0"/>
          </a:p>
        </p:txBody>
      </p:sp>
    </p:spTree>
    <p:extLst>
      <p:ext uri="{BB962C8B-B14F-4D97-AF65-F5344CB8AC3E}">
        <p14:creationId xmlns:p14="http://schemas.microsoft.com/office/powerpoint/2010/main" val="372988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3</a:t>
            </a:r>
            <a:r>
              <a:rPr lang="en-US" baseline="30000" dirty="0"/>
              <a:t>rd</a:t>
            </a:r>
            <a:r>
              <a:rPr lang="en-US" dirty="0"/>
              <a:t> option</a:t>
            </a:r>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33</a:t>
            </a:fld>
            <a:endParaRPr lang="en-US" dirty="0"/>
          </a:p>
        </p:txBody>
      </p:sp>
    </p:spTree>
    <p:extLst>
      <p:ext uri="{BB962C8B-B14F-4D97-AF65-F5344CB8AC3E}">
        <p14:creationId xmlns:p14="http://schemas.microsoft.com/office/powerpoint/2010/main" val="1308525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carrier in first column </a:t>
            </a:r>
          </a:p>
          <a:p>
            <a:r>
              <a:rPr lang="en-US" dirty="0"/>
              <a:t>Make sure footnotes match the purchased vision exhibit </a:t>
            </a:r>
          </a:p>
          <a:p>
            <a:r>
              <a:rPr lang="en-US" dirty="0"/>
              <a:t>Copay footnote is on Out of Network Benefit- only really applies mostly for VSP Plan </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35</a:t>
            </a:fld>
            <a:endParaRPr lang="en-US" dirty="0"/>
          </a:p>
        </p:txBody>
      </p:sp>
    </p:spTree>
    <p:extLst>
      <p:ext uri="{BB962C8B-B14F-4D97-AF65-F5344CB8AC3E}">
        <p14:creationId xmlns:p14="http://schemas.microsoft.com/office/powerpoint/2010/main" val="47309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3rd option</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36</a:t>
            </a:fld>
            <a:endParaRPr lang="en-US" dirty="0"/>
          </a:p>
        </p:txBody>
      </p:sp>
    </p:spTree>
    <p:extLst>
      <p:ext uri="{BB962C8B-B14F-4D97-AF65-F5344CB8AC3E}">
        <p14:creationId xmlns:p14="http://schemas.microsoft.com/office/powerpoint/2010/main" val="643190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AD&amp;D if group doesn’t offer Voluntary AD&amp;D </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38</a:t>
            </a:fld>
            <a:endParaRPr lang="en-US" dirty="0"/>
          </a:p>
        </p:txBody>
      </p:sp>
    </p:spTree>
    <p:extLst>
      <p:ext uri="{BB962C8B-B14F-4D97-AF65-F5344CB8AC3E}">
        <p14:creationId xmlns:p14="http://schemas.microsoft.com/office/powerpoint/2010/main" val="3405086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AD&amp;D if group doesn’t offer Voluntary AD&amp;D </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39</a:t>
            </a:fld>
            <a:endParaRPr lang="en-US" dirty="0"/>
          </a:p>
        </p:txBody>
      </p:sp>
    </p:spTree>
    <p:extLst>
      <p:ext uri="{BB962C8B-B14F-4D97-AF65-F5344CB8AC3E}">
        <p14:creationId xmlns:p14="http://schemas.microsoft.com/office/powerpoint/2010/main" val="2402386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Header to reflect correct carrier </a:t>
            </a:r>
          </a:p>
          <a:p>
            <a:r>
              <a:rPr lang="en-US" dirty="0"/>
              <a:t>Remove EOI reference if plan is 100% ER paid/EOI only for voluntary or contributory coverages </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40</a:t>
            </a:fld>
            <a:endParaRPr lang="en-US" dirty="0"/>
          </a:p>
        </p:txBody>
      </p:sp>
    </p:spTree>
    <p:extLst>
      <p:ext uri="{BB962C8B-B14F-4D97-AF65-F5344CB8AC3E}">
        <p14:creationId xmlns:p14="http://schemas.microsoft.com/office/powerpoint/2010/main" val="747580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4" eaLnBrk="0" fontAlgn="base" hangingPunct="0">
              <a:spcBef>
                <a:spcPct val="30000"/>
              </a:spcBef>
              <a:spcAft>
                <a:spcPct val="0"/>
              </a:spcAft>
              <a:defRPr/>
            </a:pPr>
            <a:r>
              <a:rPr lang="en-US" dirty="0">
                <a:latin typeface="Arial" charset="0"/>
              </a:rPr>
              <a:t>This program is a voluntary, confidential service that provides professional counseling and referral services designed to help you with personal, job or family related problems available 24 hours a day, 7 days a week.  </a:t>
            </a:r>
          </a:p>
          <a:p>
            <a:pPr defTabSz="931594" eaLnBrk="0" fontAlgn="base" hangingPunct="0">
              <a:spcBef>
                <a:spcPct val="30000"/>
              </a:spcBef>
              <a:spcAft>
                <a:spcPct val="0"/>
              </a:spcAft>
              <a:defRPr/>
            </a:pPr>
            <a:endParaRPr lang="en-US" dirty="0">
              <a:latin typeface="Arial" charset="0"/>
            </a:endParaRPr>
          </a:p>
          <a:p>
            <a:pPr defTabSz="931594" eaLnBrk="0" fontAlgn="base" hangingPunct="0">
              <a:spcBef>
                <a:spcPct val="30000"/>
              </a:spcBef>
              <a:spcAft>
                <a:spcPct val="0"/>
              </a:spcAft>
              <a:defRPr/>
            </a:pPr>
            <a:r>
              <a:rPr lang="en-US" dirty="0">
                <a:latin typeface="Arial" charset="0"/>
              </a:rPr>
              <a:t>This program is for you </a:t>
            </a:r>
            <a:r>
              <a:rPr lang="en-US" b="1" dirty="0">
                <a:latin typeface="Arial" charset="0"/>
              </a:rPr>
              <a:t>and</a:t>
            </a:r>
            <a:r>
              <a:rPr lang="en-US" dirty="0">
                <a:latin typeface="Arial" charset="0"/>
              </a:rPr>
              <a:t> your dependent family me</a:t>
            </a: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42</a:t>
            </a:fld>
            <a:endParaRPr lang="en-US" dirty="0"/>
          </a:p>
        </p:txBody>
      </p:sp>
    </p:spTree>
    <p:extLst>
      <p:ext uri="{BB962C8B-B14F-4D97-AF65-F5344CB8AC3E}">
        <p14:creationId xmlns:p14="http://schemas.microsoft.com/office/powerpoint/2010/main" val="1234093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47</a:t>
            </a:fld>
            <a:endParaRPr lang="en-US" dirty="0"/>
          </a:p>
        </p:txBody>
      </p:sp>
    </p:spTree>
    <p:extLst>
      <p:ext uri="{BB962C8B-B14F-4D97-AF65-F5344CB8AC3E}">
        <p14:creationId xmlns:p14="http://schemas.microsoft.com/office/powerpoint/2010/main" val="279566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3</a:t>
            </a:fld>
            <a:endParaRPr lang="en-US" dirty="0"/>
          </a:p>
        </p:txBody>
      </p:sp>
    </p:spTree>
    <p:extLst>
      <p:ext uri="{BB962C8B-B14F-4D97-AF65-F5344CB8AC3E}">
        <p14:creationId xmlns:p14="http://schemas.microsoft.com/office/powerpoint/2010/main" val="61032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4</a:t>
            </a:fld>
            <a:endParaRPr lang="en-US" dirty="0"/>
          </a:p>
        </p:txBody>
      </p:sp>
    </p:spTree>
    <p:extLst>
      <p:ext uri="{BB962C8B-B14F-4D97-AF65-F5344CB8AC3E}">
        <p14:creationId xmlns:p14="http://schemas.microsoft.com/office/powerpoint/2010/main" val="392666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6</a:t>
            </a:fld>
            <a:endParaRPr lang="en-US" dirty="0"/>
          </a:p>
        </p:txBody>
      </p:sp>
    </p:spTree>
    <p:extLst>
      <p:ext uri="{BB962C8B-B14F-4D97-AF65-F5344CB8AC3E}">
        <p14:creationId xmlns:p14="http://schemas.microsoft.com/office/powerpoint/2010/main" val="281301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7</a:t>
            </a:fld>
            <a:endParaRPr lang="en-US" dirty="0"/>
          </a:p>
        </p:txBody>
      </p:sp>
    </p:spTree>
    <p:extLst>
      <p:ext uri="{BB962C8B-B14F-4D97-AF65-F5344CB8AC3E}">
        <p14:creationId xmlns:p14="http://schemas.microsoft.com/office/powerpoint/2010/main" val="167949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9</a:t>
            </a:fld>
            <a:endParaRPr lang="en-US" dirty="0"/>
          </a:p>
        </p:txBody>
      </p:sp>
    </p:spTree>
    <p:extLst>
      <p:ext uri="{BB962C8B-B14F-4D97-AF65-F5344CB8AC3E}">
        <p14:creationId xmlns:p14="http://schemas.microsoft.com/office/powerpoint/2010/main" val="1542156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accent1"/>
              </a:solidFill>
            </a:endParaRPr>
          </a:p>
        </p:txBody>
      </p:sp>
      <p:sp>
        <p:nvSpPr>
          <p:cNvPr id="4" name="Slide Number Placeholder 3"/>
          <p:cNvSpPr>
            <a:spLocks noGrp="1"/>
          </p:cNvSpPr>
          <p:nvPr>
            <p:ph type="sldNum" sz="quarter" idx="10"/>
          </p:nvPr>
        </p:nvSpPr>
        <p:spPr/>
        <p:txBody>
          <a:bodyPr/>
          <a:lstStyle/>
          <a:p>
            <a:fld id="{21CFA09B-E3D2-4A17-A6E7-CEC349240361}" type="slidenum">
              <a:rPr lang="en-US" smtClean="0"/>
              <a:t>10</a:t>
            </a:fld>
            <a:endParaRPr lang="en-US" dirty="0"/>
          </a:p>
        </p:txBody>
      </p:sp>
    </p:spTree>
    <p:extLst>
      <p:ext uri="{BB962C8B-B14F-4D97-AF65-F5344CB8AC3E}">
        <p14:creationId xmlns:p14="http://schemas.microsoft.com/office/powerpoint/2010/main" val="174463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chemeClr val="bg1"/>
                </a:solidFill>
              </a:rPr>
              <a:t>Do</a:t>
            </a:r>
            <a:r>
              <a:rPr lang="en-US" b="1" baseline="0" dirty="0">
                <a:solidFill>
                  <a:schemeClr val="bg1"/>
                </a:solidFill>
              </a:rPr>
              <a:t> not included for GF Health Plans if they don’t cover preventive at 100% </a:t>
            </a:r>
          </a:p>
          <a:p>
            <a:pPr algn="l"/>
            <a:r>
              <a:rPr lang="en-US" dirty="0">
                <a:solidFill>
                  <a:schemeClr val="bg1"/>
                </a:solidFill>
              </a:rPr>
              <a:t>Covered</a:t>
            </a:r>
            <a:r>
              <a:rPr lang="en-US" baseline="0" dirty="0">
                <a:solidFill>
                  <a:schemeClr val="bg1"/>
                </a:solidFill>
              </a:rPr>
              <a:t> at 100%: no </a:t>
            </a:r>
            <a:r>
              <a:rPr lang="en-US" dirty="0">
                <a:solidFill>
                  <a:schemeClr val="bg1"/>
                </a:solidFill>
              </a:rPr>
              <a:t>deductible</a:t>
            </a:r>
            <a:r>
              <a:rPr lang="en-US" baseline="0" dirty="0">
                <a:solidFill>
                  <a:schemeClr val="bg1"/>
                </a:solidFill>
              </a:rPr>
              <a:t> </a:t>
            </a:r>
            <a:r>
              <a:rPr lang="en-US" dirty="0">
                <a:solidFill>
                  <a:schemeClr val="bg1"/>
                </a:solidFill>
              </a:rPr>
              <a:t>No copayment</a:t>
            </a:r>
            <a:r>
              <a:rPr lang="en-US" baseline="0" dirty="0">
                <a:solidFill>
                  <a:schemeClr val="bg1"/>
                </a:solidFill>
              </a:rPr>
              <a:t> </a:t>
            </a:r>
            <a:r>
              <a:rPr lang="en-US" dirty="0">
                <a:solidFill>
                  <a:schemeClr val="bg1"/>
                </a:solidFill>
              </a:rPr>
              <a:t>No coinsurance 100% coverage</a:t>
            </a:r>
            <a:endParaRPr lang="en-US" dirty="0"/>
          </a:p>
          <a:p>
            <a:r>
              <a:rPr lang="en-US" dirty="0"/>
              <a:t>Regular preventive care helps to: </a:t>
            </a:r>
          </a:p>
          <a:p>
            <a:r>
              <a:rPr lang="en-US" dirty="0"/>
              <a:t>Reduce risk of disease and detect health problems early</a:t>
            </a:r>
            <a:r>
              <a:rPr lang="en-US" baseline="0" dirty="0"/>
              <a:t> &amp; </a:t>
            </a:r>
            <a:r>
              <a:rPr lang="en-US" dirty="0"/>
              <a:t>Protect you from higher costs  down the road </a:t>
            </a:r>
            <a:endParaRPr lang="en-US" b="0" baseline="0" dirty="0">
              <a:solidFill>
                <a:schemeClr val="bg1"/>
              </a:solidFill>
            </a:endParaRPr>
          </a:p>
          <a:p>
            <a:pPr algn="l"/>
            <a:r>
              <a:rPr lang="en-US" b="0" baseline="0" dirty="0">
                <a:solidFill>
                  <a:schemeClr val="bg1"/>
                </a:solidFill>
              </a:rPr>
              <a:t>Some OTC medications and supplements will be covered at 100% when prescribed by a health care provider. Such as Folic acid for women of childbearing age, aspirin for men age 45-79 and women age 55-79 to prevent cardiovascular disease; also covers some OTC contraceptives for women</a:t>
            </a:r>
            <a:endParaRPr lang="en-US" b="0" dirty="0">
              <a:solidFill>
                <a:schemeClr val="bg1"/>
              </a:solidFill>
            </a:endParaRPr>
          </a:p>
          <a:p>
            <a:pPr eaLnBrk="1" hangingPunct="1"/>
            <a:endParaRPr lang="en-US" dirty="0">
              <a:latin typeface="Arial" charset="0"/>
              <a:ea typeface="ＭＳ Ｐゴシック"/>
              <a:cs typeface="ＭＳ Ｐゴシック"/>
            </a:endParaRPr>
          </a:p>
          <a:p>
            <a:endParaRPr lang="en-US" dirty="0"/>
          </a:p>
          <a:p>
            <a:endParaRPr lang="en-US" dirty="0"/>
          </a:p>
        </p:txBody>
      </p:sp>
      <p:sp>
        <p:nvSpPr>
          <p:cNvPr id="4" name="Slide Number Placeholder 3"/>
          <p:cNvSpPr>
            <a:spLocks noGrp="1"/>
          </p:cNvSpPr>
          <p:nvPr>
            <p:ph type="sldNum" sz="quarter" idx="10"/>
          </p:nvPr>
        </p:nvSpPr>
        <p:spPr/>
        <p:txBody>
          <a:bodyPr/>
          <a:lstStyle/>
          <a:p>
            <a:fld id="{21CFA09B-E3D2-4A17-A6E7-CEC349240361}" type="slidenum">
              <a:rPr lang="en-US" smtClean="0"/>
              <a:t>11</a:t>
            </a:fld>
            <a:endParaRPr lang="en-US" dirty="0"/>
          </a:p>
        </p:txBody>
      </p:sp>
    </p:spTree>
    <p:extLst>
      <p:ext uri="{BB962C8B-B14F-4D97-AF65-F5344CB8AC3E}">
        <p14:creationId xmlns:p14="http://schemas.microsoft.com/office/powerpoint/2010/main" val="115893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2107755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220776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2632841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 w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136"/>
            <a:ext cx="9144000" cy="6056416"/>
          </a:xfrm>
          <a:prstGeom prst="rect">
            <a:avLst/>
          </a:prstGeom>
        </p:spPr>
      </p:pic>
      <p:pic>
        <p:nvPicPr>
          <p:cNvPr id="7"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0"/>
            <a:ext cx="5181600" cy="990599"/>
          </a:xfrm>
          <a:prstGeom prst="rect">
            <a:avLst/>
          </a:prstGeom>
        </p:spPr>
        <p:txBody>
          <a:bodyPr anchor="b" anchorCtr="0"/>
          <a:lstStyle>
            <a:lvl1pPr algn="l">
              <a:defRPr sz="30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sp>
        <p:nvSpPr>
          <p:cNvPr id="11"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Tree>
    <p:extLst>
      <p:ext uri="{BB962C8B-B14F-4D97-AF65-F5344CB8AC3E}">
        <p14:creationId xmlns:p14="http://schemas.microsoft.com/office/powerpoint/2010/main" val="348763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_Cover w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b="7572"/>
          <a:stretch/>
        </p:blipFill>
        <p:spPr>
          <a:xfrm>
            <a:off x="0" y="-704503"/>
            <a:ext cx="9156700" cy="5642263"/>
          </a:xfrm>
          <a:prstGeom prst="rect">
            <a:avLst/>
          </a:prstGeom>
        </p:spPr>
      </p:pic>
      <p:pic>
        <p:nvPicPr>
          <p:cNvPr id="7"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0"/>
            <a:ext cx="5181600" cy="990599"/>
          </a:xfrm>
          <a:prstGeom prst="rect">
            <a:avLst/>
          </a:prstGeom>
        </p:spPr>
        <p:txBody>
          <a:bodyPr anchor="b" anchorCtr="0"/>
          <a:lstStyle>
            <a:lvl1pPr algn="l">
              <a:defRPr sz="30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sp>
        <p:nvSpPr>
          <p:cNvPr id="11"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Tree>
    <p:extLst>
      <p:ext uri="{BB962C8B-B14F-4D97-AF65-F5344CB8AC3E}">
        <p14:creationId xmlns:p14="http://schemas.microsoft.com/office/powerpoint/2010/main" val="7081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Cover w 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667" t="797" b="-1"/>
          <a:stretch/>
        </p:blipFill>
        <p:spPr>
          <a:xfrm>
            <a:off x="-39255" y="-563880"/>
            <a:ext cx="9195955" cy="6248400"/>
          </a:xfrm>
          <a:prstGeom prst="rect">
            <a:avLst/>
          </a:prstGeom>
        </p:spPr>
      </p:pic>
      <p:pic>
        <p:nvPicPr>
          <p:cNvPr id="7"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0"/>
            <a:ext cx="5181600" cy="990599"/>
          </a:xfrm>
          <a:prstGeom prst="rect">
            <a:avLst/>
          </a:prstGeom>
        </p:spPr>
        <p:txBody>
          <a:bodyPr anchor="b" anchorCtr="0"/>
          <a:lstStyle>
            <a:lvl1pPr algn="l">
              <a:defRPr sz="30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sp>
        <p:nvSpPr>
          <p:cNvPr id="11"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Tree>
    <p:extLst>
      <p:ext uri="{BB962C8B-B14F-4D97-AF65-F5344CB8AC3E}">
        <p14:creationId xmlns:p14="http://schemas.microsoft.com/office/powerpoint/2010/main" val="1620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Cover w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13535"/>
          <a:stretch/>
        </p:blipFill>
        <p:spPr>
          <a:xfrm>
            <a:off x="0" y="-13648"/>
            <a:ext cx="9156700" cy="5276867"/>
          </a:xfrm>
          <a:prstGeom prst="rect">
            <a:avLst/>
          </a:prstGeom>
        </p:spPr>
      </p:pic>
      <p:pic>
        <p:nvPicPr>
          <p:cNvPr id="7"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0"/>
            <a:ext cx="5181600" cy="990599"/>
          </a:xfrm>
          <a:prstGeom prst="rect">
            <a:avLst/>
          </a:prstGeom>
        </p:spPr>
        <p:txBody>
          <a:bodyPr anchor="b" anchorCtr="0"/>
          <a:lstStyle>
            <a:lvl1pPr algn="l">
              <a:defRPr sz="30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sp>
        <p:nvSpPr>
          <p:cNvPr id="11"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Tree>
    <p:extLst>
      <p:ext uri="{BB962C8B-B14F-4D97-AF65-F5344CB8AC3E}">
        <p14:creationId xmlns:p14="http://schemas.microsoft.com/office/powerpoint/2010/main" val="38241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ver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Cover Page (text only)</a:t>
            </a:r>
          </a:p>
        </p:txBody>
      </p:sp>
      <p:sp>
        <p:nvSpPr>
          <p:cNvPr id="3" name="Subtitle 2"/>
          <p:cNvSpPr>
            <a:spLocks noGrp="1"/>
          </p:cNvSpPr>
          <p:nvPr>
            <p:ph type="subTitle" idx="1" hasCustomPrompt="1"/>
          </p:nvPr>
        </p:nvSpPr>
        <p:spPr>
          <a:xfrm>
            <a:off x="228600" y="3749040"/>
            <a:ext cx="5546373" cy="386940"/>
          </a:xfrm>
          <a:prstGeom prst="rect">
            <a:avLst/>
          </a:prstGeom>
        </p:spPr>
        <p:txBody>
          <a:bodyPr>
            <a:no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pic>
        <p:nvPicPr>
          <p:cNvPr id="8" name="Picture 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
        <p:nvSpPr>
          <p:cNvPr id="7"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spTree>
    <p:extLst>
      <p:ext uri="{BB962C8B-B14F-4D97-AF65-F5344CB8AC3E}">
        <p14:creationId xmlns:p14="http://schemas.microsoft.com/office/powerpoint/2010/main" val="119590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9730" t="751" r="47837" b="-751"/>
          <a:stretch/>
        </p:blipFill>
        <p:spPr>
          <a:xfrm>
            <a:off x="-1" y="1870"/>
            <a:ext cx="3880023" cy="5486400"/>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409114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9461DC-5B3F-4DF7-950E-536E15F6F1A5}"/>
              </a:ext>
            </a:extLst>
          </p:cNvPr>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4310" t="148" r="29249" b="442"/>
          <a:stretch/>
        </p:blipFill>
        <p:spPr>
          <a:xfrm>
            <a:off x="0" y="-26326"/>
            <a:ext cx="3880022" cy="5545678"/>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6482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8615" r="23795"/>
          <a:stretch/>
        </p:blipFill>
        <p:spPr>
          <a:xfrm>
            <a:off x="-1" y="0"/>
            <a:ext cx="3863547" cy="5412259"/>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4"/>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39288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493265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7905" r="24505"/>
          <a:stretch/>
        </p:blipFill>
        <p:spPr>
          <a:xfrm>
            <a:off x="-1" y="0"/>
            <a:ext cx="3863547" cy="5412259"/>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264210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10" name="Picture Placeholder 4"/>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26201" t="6264" r="33023" b="8597"/>
          <a:stretch/>
        </p:blipFill>
        <p:spPr>
          <a:xfrm>
            <a:off x="-1" y="-1"/>
            <a:ext cx="3871785" cy="5412259"/>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197613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1596" r="30517"/>
          <a:stretch/>
        </p:blipFill>
        <p:spPr>
          <a:xfrm>
            <a:off x="0" y="0"/>
            <a:ext cx="3886200" cy="5410200"/>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35575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10" name="Picture Placeholder 8"/>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12953" t="7496" r="45921" b="7010"/>
          <a:stretch/>
        </p:blipFill>
        <p:spPr>
          <a:xfrm>
            <a:off x="0" y="0"/>
            <a:ext cx="3903490" cy="5410200"/>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322245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34513" t="-152" r="17270" b="152"/>
          <a:stretch/>
        </p:blipFill>
        <p:spPr>
          <a:xfrm>
            <a:off x="0" y="0"/>
            <a:ext cx="3912973" cy="5410199"/>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160368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9" name="Content Placeholder 3"/>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2483" t="196" r="37025" b="-196"/>
          <a:stretch/>
        </p:blipFill>
        <p:spPr>
          <a:xfrm>
            <a:off x="0" y="0"/>
            <a:ext cx="3894268" cy="5481882"/>
          </a:xfrm>
          <a:prstGeom prst="rect">
            <a:avLst/>
          </a:prstGeom>
          <a:solidFill>
            <a:schemeClr val="accent2">
              <a:alpha val="66000"/>
            </a:schemeClr>
          </a:solidFill>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2072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Divider">
    <p:spTree>
      <p:nvGrpSpPr>
        <p:cNvPr id="1" name=""/>
        <p:cNvGrpSpPr/>
        <p:nvPr/>
      </p:nvGrpSpPr>
      <p:grpSpPr>
        <a:xfrm>
          <a:off x="0" y="0"/>
          <a:ext cx="0" cy="0"/>
          <a:chOff x="0" y="0"/>
          <a:chExt cx="0" cy="0"/>
        </a:xfrm>
      </p:grpSpPr>
      <p:pic>
        <p:nvPicPr>
          <p:cNvPr id="10" name="Content Placeholder 3"/>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9934" r="42119"/>
          <a:stretch/>
        </p:blipFill>
        <p:spPr>
          <a:xfrm>
            <a:off x="1" y="0"/>
            <a:ext cx="3894267" cy="5414681"/>
          </a:xfrm>
          <a:prstGeom prst="rect">
            <a:avLst/>
          </a:prstGeom>
          <a:solidFill>
            <a:schemeClr val="accent2">
              <a:alpha val="66000"/>
            </a:schemeClr>
          </a:solidFill>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172108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9" name="Picture Placeholder 8"/>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7918" t="8355" r="30817" b="6151"/>
          <a:stretch/>
        </p:blipFill>
        <p:spPr>
          <a:xfrm>
            <a:off x="0" y="-42401"/>
            <a:ext cx="3950677" cy="5457082"/>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283787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Divi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6385" r="25791"/>
          <a:stretch/>
        </p:blipFill>
        <p:spPr>
          <a:xfrm>
            <a:off x="0" y="-30245"/>
            <a:ext cx="3977640" cy="5550935"/>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393170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Divider">
    <p:spTree>
      <p:nvGrpSpPr>
        <p:cNvPr id="1" name=""/>
        <p:cNvGrpSpPr/>
        <p:nvPr/>
      </p:nvGrpSpPr>
      <p:grpSpPr>
        <a:xfrm>
          <a:off x="0" y="0"/>
          <a:ext cx="0" cy="0"/>
          <a:chOff x="0" y="0"/>
          <a:chExt cx="0" cy="0"/>
        </a:xfrm>
      </p:grpSpPr>
      <p:pic>
        <p:nvPicPr>
          <p:cNvPr id="9" name="Picture Placeholder 8"/>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5941" t="28984" r="36260" b="6714"/>
          <a:stretch/>
        </p:blipFill>
        <p:spPr>
          <a:xfrm>
            <a:off x="0" y="-2"/>
            <a:ext cx="3978613" cy="5414681"/>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360903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641592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Divider">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9F643B22-FF22-4C7C-B770-91C6F3D0263C}"/>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23294" t="406" r="28236" b="226"/>
          <a:stretch/>
        </p:blipFill>
        <p:spPr>
          <a:xfrm>
            <a:off x="0" y="0"/>
            <a:ext cx="4020065" cy="5494637"/>
          </a:xfrm>
          <a:prstGeom prst="rect">
            <a:avLst/>
          </a:prstGeom>
          <a:solidFill>
            <a:schemeClr val="accent2"/>
          </a:solidFill>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15487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26311" t="14244" r="41051" b="7989"/>
          <a:stretch/>
        </p:blipFill>
        <p:spPr>
          <a:xfrm>
            <a:off x="0" y="-1"/>
            <a:ext cx="4051883" cy="5503179"/>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17545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Divider">
    <p:spTree>
      <p:nvGrpSpPr>
        <p:cNvPr id="1" name=""/>
        <p:cNvGrpSpPr/>
        <p:nvPr/>
      </p:nvGrpSpPr>
      <p:grpSpPr>
        <a:xfrm>
          <a:off x="0" y="0"/>
          <a:ext cx="0" cy="0"/>
          <a:chOff x="0" y="0"/>
          <a:chExt cx="0" cy="0"/>
        </a:xfrm>
      </p:grpSpPr>
      <p:pic>
        <p:nvPicPr>
          <p:cNvPr id="9" name="Content Placeholder 2"/>
          <p:cNvPicPr>
            <a:picLocks noChangeAspect="1"/>
          </p:cNvPicPr>
          <p:nvPr userDrawn="1"/>
        </p:nvPicPr>
        <p:blipFill rotWithShape="1">
          <a:blip r:embed="rId2" cstate="print">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6637" r="11334"/>
          <a:stretch/>
        </p:blipFill>
        <p:spPr>
          <a:xfrm>
            <a:off x="-1" y="-2"/>
            <a:ext cx="4060273" cy="5503179"/>
          </a:xfrm>
          <a:prstGeom prst="rect">
            <a:avLst/>
          </a:prstGeom>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4"/>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161053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Divider">
    <p:spTree>
      <p:nvGrpSpPr>
        <p:cNvPr id="1" name=""/>
        <p:cNvGrpSpPr/>
        <p:nvPr/>
      </p:nvGrpSpPr>
      <p:grpSpPr>
        <a:xfrm>
          <a:off x="0" y="0"/>
          <a:ext cx="0" cy="0"/>
          <a:chOff x="0" y="0"/>
          <a:chExt cx="0" cy="0"/>
        </a:xfrm>
      </p:grpSpPr>
      <p:pic>
        <p:nvPicPr>
          <p:cNvPr id="10" name="Picture Placeholder 2">
            <a:extLst>
              <a:ext uri="{FF2B5EF4-FFF2-40B4-BE49-F238E27FC236}">
                <a16:creationId xmlns:a16="http://schemas.microsoft.com/office/drawing/2014/main" id="{1929C568-FDFF-4B7B-A5D6-387B075D5B15}"/>
              </a:ext>
            </a:extLst>
          </p:cNvPr>
          <p:cNvPicPr>
            <a:picLocks noChangeAspect="1"/>
          </p:cNvPicPr>
          <p:nvPr userDrawn="1"/>
        </p:nvPicPr>
        <p:blipFill rotWithShape="1">
          <a:blip r:embed="rId2" cstate="print">
            <a:grayscl/>
            <a:extLst>
              <a:ext uri="{28A0092B-C50C-407E-A947-70E740481C1C}">
                <a14:useLocalDpi xmlns:a14="http://schemas.microsoft.com/office/drawing/2010/main" val="0"/>
              </a:ext>
            </a:extLst>
          </a:blip>
          <a:srcRect l="32161" t="45" r="12698" b="1073"/>
          <a:stretch/>
        </p:blipFill>
        <p:spPr>
          <a:xfrm>
            <a:off x="-3511" y="0"/>
            <a:ext cx="4081242" cy="5503177"/>
          </a:xfrm>
          <a:prstGeom prst="rect">
            <a:avLst/>
          </a:prstGeom>
          <a:solidFill>
            <a:schemeClr val="accent1"/>
          </a:solidFill>
        </p:spPr>
      </p:pic>
      <p:pic>
        <p:nvPicPr>
          <p:cNvPr id="8" name="Picture 7">
            <a:extLst>
              <a:ext uri="{FF2B5EF4-FFF2-40B4-BE49-F238E27FC236}">
                <a16:creationId xmlns:a16="http://schemas.microsoft.com/office/drawing/2014/main" id="{419A5B32-6403-4BE3-A0FD-BBF19D2BE964}"/>
              </a:ext>
            </a:extLst>
          </p:cNvPr>
          <p:cNvPicPr>
            <a:picLocks noChangeAspect="1"/>
          </p:cNvPicPr>
          <p:nvPr/>
        </p:nvPicPr>
        <p:blipFill>
          <a:blip r:embed="rId3"/>
          <a:stretch>
            <a:fillRect/>
          </a:stretch>
        </p:blipFill>
        <p:spPr>
          <a:xfrm>
            <a:off x="0" y="3507582"/>
            <a:ext cx="9144000" cy="3350418"/>
          </a:xfrm>
          <a:prstGeom prst="rect">
            <a:avLst/>
          </a:prstGeom>
        </p:spPr>
      </p:pic>
      <p:sp>
        <p:nvSpPr>
          <p:cNvPr id="2" name="Title 1"/>
          <p:cNvSpPr>
            <a:spLocks noGrp="1"/>
          </p:cNvSpPr>
          <p:nvPr>
            <p:ph type="ctrTitle" hasCustomPrompt="1"/>
          </p:nvPr>
        </p:nvSpPr>
        <p:spPr>
          <a:xfrm>
            <a:off x="4176331" y="2003078"/>
            <a:ext cx="4434270" cy="1121122"/>
          </a:xfrm>
          <a:prstGeom prst="rect">
            <a:avLst/>
          </a:prstGeom>
        </p:spPr>
        <p:txBody>
          <a:bodyPr anchor="b" anchorCtr="0">
            <a:normAutofit/>
          </a:bodyPr>
          <a:lstStyle>
            <a:lvl1pPr algn="l">
              <a:lnSpc>
                <a:spcPts val="4300"/>
              </a:lnSpc>
              <a:spcBef>
                <a:spcPts val="0"/>
              </a:spcBef>
              <a:defRPr sz="28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4176331" y="3507582"/>
            <a:ext cx="4434270" cy="386940"/>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sp>
        <p:nvSpPr>
          <p:cNvPr id="7" name="Text Placeholder 6">
            <a:extLst>
              <a:ext uri="{FF2B5EF4-FFF2-40B4-BE49-F238E27FC236}">
                <a16:creationId xmlns:a16="http://schemas.microsoft.com/office/drawing/2014/main" id="{76C22843-156E-46B6-89B3-F44751995064}"/>
              </a:ext>
            </a:extLst>
          </p:cNvPr>
          <p:cNvSpPr txBox="1">
            <a:spLocks/>
          </p:cNvSpPr>
          <p:nvPr/>
        </p:nvSpPr>
        <p:spPr>
          <a:xfrm>
            <a:off x="408480" y="6264072"/>
            <a:ext cx="3759383"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dirty="0">
                <a:solidFill>
                  <a:srgbClr val="4D4D4D"/>
                </a:solidFill>
                <a:latin typeface="+mj-lt"/>
              </a:rPr>
              <a:t> © 2020 ARTHUR J. GALLAGHER &amp; CO.</a:t>
            </a:r>
            <a:r>
              <a:rPr lang="en-US" sz="600" baseline="0" dirty="0">
                <a:solidFill>
                  <a:srgbClr val="4D4D4D"/>
                </a:solidFill>
                <a:latin typeface="+mj-lt"/>
              </a:rPr>
              <a:t>  </a:t>
            </a:r>
            <a:r>
              <a:rPr lang="en-US" sz="600" dirty="0">
                <a:solidFill>
                  <a:srgbClr val="4D4D4D"/>
                </a:solidFill>
                <a:latin typeface="+mj-lt"/>
              </a:rPr>
              <a:t>|</a:t>
            </a:r>
            <a:r>
              <a:rPr lang="en-US" sz="600" baseline="0" dirty="0">
                <a:solidFill>
                  <a:srgbClr val="4D4D4D"/>
                </a:solidFill>
                <a:latin typeface="+mj-lt"/>
              </a:rPr>
              <a:t>  </a:t>
            </a:r>
            <a:r>
              <a:rPr lang="en-US" sz="600" dirty="0">
                <a:solidFill>
                  <a:srgbClr val="4D4D4D"/>
                </a:solidFill>
                <a:latin typeface="+mj-lt"/>
              </a:rPr>
              <a:t>AJG.COM</a:t>
            </a:r>
            <a:endParaRPr sz="600" baseline="30000" dirty="0">
              <a:solidFill>
                <a:srgbClr val="4D4D4D"/>
              </a:solidFill>
              <a:latin typeface="+mj-lt"/>
            </a:endParaRPr>
          </a:p>
        </p:txBody>
      </p:sp>
    </p:spTree>
    <p:extLst>
      <p:ext uri="{BB962C8B-B14F-4D97-AF65-F5344CB8AC3E}">
        <p14:creationId xmlns:p14="http://schemas.microsoft.com/office/powerpoint/2010/main" val="258810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856453"/>
            <a:ext cx="5546373" cy="1428389"/>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228600" y="3291840"/>
            <a:ext cx="5546373" cy="386940"/>
          </a:xfrm>
          <a:prstGeom prst="rect">
            <a:avLst/>
          </a:prstGeom>
        </p:spPr>
        <p:txBody>
          <a:bodyPr>
            <a:no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3783436"/>
            <a:ext cx="9158494" cy="309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14" y="5764845"/>
            <a:ext cx="2335185" cy="1114245"/>
          </a:xfrm>
          <a:prstGeom prst="rect">
            <a:avLst/>
          </a:prstGeom>
        </p:spPr>
      </p:pic>
    </p:spTree>
    <p:extLst>
      <p:ext uri="{BB962C8B-B14F-4D97-AF65-F5344CB8AC3E}">
        <p14:creationId xmlns:p14="http://schemas.microsoft.com/office/powerpoint/2010/main" val="427383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2_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856453"/>
            <a:ext cx="5546373" cy="1428389"/>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228600" y="3291840"/>
            <a:ext cx="5546373" cy="386940"/>
          </a:xfrm>
          <a:prstGeom prst="rect">
            <a:avLst/>
          </a:prstGeom>
        </p:spPr>
        <p:txBody>
          <a:bodyPr>
            <a:no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3783436"/>
            <a:ext cx="9158494" cy="309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14" y="5764845"/>
            <a:ext cx="2335185" cy="1114245"/>
          </a:xfrm>
          <a:prstGeom prst="rect">
            <a:avLst/>
          </a:prstGeom>
        </p:spPr>
      </p:pic>
    </p:spTree>
    <p:extLst>
      <p:ext uri="{BB962C8B-B14F-4D97-AF65-F5344CB8AC3E}">
        <p14:creationId xmlns:p14="http://schemas.microsoft.com/office/powerpoint/2010/main" val="19275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hank you/Clos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Thank you!</a:t>
            </a:r>
          </a:p>
        </p:txBody>
      </p:sp>
      <p:pic>
        <p:nvPicPr>
          <p:cNvPr id="9" name="Picture 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a:spLocks noGrp="1"/>
          </p:cNvSpPr>
          <p:nvPr>
            <p:ph type="body" sz="quarter" idx="10" hasCustomPrompt="1"/>
          </p:nvPr>
        </p:nvSpPr>
        <p:spPr>
          <a:xfrm>
            <a:off x="228600" y="5029200"/>
            <a:ext cx="3581400" cy="838200"/>
          </a:xfrm>
          <a:prstGeom prst="rect">
            <a:avLst/>
          </a:prstGeom>
        </p:spPr>
        <p:txBody>
          <a:bodyPr>
            <a:normAutofit/>
          </a:bodyPr>
          <a:lstStyle>
            <a:lvl1pPr marL="0" indent="0">
              <a:spcAft>
                <a:spcPts val="0"/>
              </a:spcAft>
              <a:buNone/>
              <a:defRPr sz="13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Contact Name and info</a:t>
            </a:r>
          </a:p>
        </p:txBody>
      </p:sp>
      <p:sp>
        <p:nvSpPr>
          <p:cNvPr id="11" name="Text Placeholder 5"/>
          <p:cNvSpPr>
            <a:spLocks noGrp="1"/>
          </p:cNvSpPr>
          <p:nvPr>
            <p:ph type="body" sz="quarter" idx="11" hasCustomPrompt="1"/>
          </p:nvPr>
        </p:nvSpPr>
        <p:spPr>
          <a:xfrm>
            <a:off x="228600" y="5867400"/>
            <a:ext cx="3581400" cy="609600"/>
          </a:xfrm>
          <a:prstGeom prst="rect">
            <a:avLst/>
          </a:prstGeom>
        </p:spPr>
        <p:txBody>
          <a:bodyPr>
            <a:normAutofit/>
          </a:bodyPr>
          <a:lstStyle>
            <a:lvl1pPr marL="0" indent="0">
              <a:spcAft>
                <a:spcPts val="0"/>
              </a:spcAft>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Address</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
        <p:nvSpPr>
          <p:cNvPr id="8"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spTree>
    <p:extLst>
      <p:ext uri="{BB962C8B-B14F-4D97-AF65-F5344CB8AC3E}">
        <p14:creationId xmlns:p14="http://schemas.microsoft.com/office/powerpoint/2010/main" val="151322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GBS ONLY Disclaimer">
    <p:spTree>
      <p:nvGrpSpPr>
        <p:cNvPr id="1" name=""/>
        <p:cNvGrpSpPr/>
        <p:nvPr/>
      </p:nvGrpSpPr>
      <p:grpSpPr>
        <a:xfrm>
          <a:off x="0" y="0"/>
          <a:ext cx="0" cy="0"/>
          <a:chOff x="0" y="0"/>
          <a:chExt cx="0" cy="0"/>
        </a:xfrm>
      </p:grpSpPr>
      <p:pic>
        <p:nvPicPr>
          <p:cNvPr id="8" name="Picture 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
        <p:nvSpPr>
          <p:cNvPr id="10" name="Content Placeholder 1"/>
          <p:cNvSpPr txBox="1">
            <a:spLocks/>
          </p:cNvSpPr>
          <p:nvPr/>
        </p:nvSpPr>
        <p:spPr>
          <a:xfrm>
            <a:off x="228600" y="4986556"/>
            <a:ext cx="5698222" cy="1524000"/>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0"/>
              </a:spcAft>
              <a:buClr>
                <a:srgbClr val="6FACDE"/>
              </a:buClr>
              <a:buFont typeface="Arial" panose="020B0604020202020204" pitchFamily="34" charset="0"/>
              <a:buNone/>
            </a:pPr>
            <a:r>
              <a:rPr lang="en-US" sz="650" dirty="0">
                <a:solidFill>
                  <a:srgbClr val="6FACDE">
                    <a:lumMod val="40000"/>
                    <a:lumOff val="60000"/>
                  </a:srgbClr>
                </a:solidFill>
              </a:rPr>
              <a:t>Consulting and insurance brokerage services to be provided by Gallagher Benefit Services, Inc. and/or its affiliate Gallagher Benefit Services (Canada) Group Inc. Gallagher Benefit Services, Inc., a non-investment firm and subsidiary of Arthur J. Gallagher &amp; Co., is a licensed insurance agency that does business in California as “Gallagher Benefit Services of California Insurance Services” and in Massachusetts as “Gallagher Benefit Insurance Services.” Investment advisory services and corresponding named fiduciary services may be offered through Gallagher Fiduciary Advisors, LLC, a Registered Investment Adviser. Gallagher Fiduciary Advisors, LLC is a single-member, limited-liability company, with Gallagher Benefit Services, Inc. as its single member. Certain appropriately licensed individuals of Arthur J. Gallagher &amp; Co. subsidiaries or affiliates, excluding Gallagher Fiduciary Advisors, LLC, offer securities through Kestra Investment Services (Kestra IS), member FINRA/SIPC and or investment advisory services through Kestra Advisory Services (Kestra AS), an affiliate of Kestra IS. Neither Kestra IS nor Kestra AS is affiliated with Arthur J. Gallagher &amp; Co., Gallagher Benefit Services, Inc. or Gallagher Fiduciary Advisors, LLC. Neither Kestra AS, Kestra IS, Arthur J. Gallagher &amp; Co., nor their affiliates provide accounting, legal, or tax advice.</a:t>
            </a:r>
          </a:p>
        </p:txBody>
      </p:sp>
      <p:sp>
        <p:nvSpPr>
          <p:cNvPr id="7"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sp>
        <p:nvSpPr>
          <p:cNvPr id="9"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Disclaimer Title Here</a:t>
            </a:r>
          </a:p>
        </p:txBody>
      </p:sp>
    </p:spTree>
    <p:extLst>
      <p:ext uri="{BB962C8B-B14F-4D97-AF65-F5344CB8AC3E}">
        <p14:creationId xmlns:p14="http://schemas.microsoft.com/office/powerpoint/2010/main" val="82828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s with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192069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a:p>
            <a:pPr marL="1255713" marR="0" lvl="4" indent="-223838" algn="l" defTabSz="457200" rtl="0" eaLnBrk="1" fontAlgn="auto" latinLnBrk="0" hangingPunct="1">
              <a:lnSpc>
                <a:spcPct val="100000"/>
              </a:lnSpc>
              <a:spcBef>
                <a:spcPct val="20000"/>
              </a:spcBef>
              <a:spcAft>
                <a:spcPts val="0"/>
              </a:spcAft>
              <a:buClr>
                <a:srgbClr val="6FACDE"/>
              </a:buClr>
              <a:buSzTx/>
              <a:buFont typeface="Arial"/>
              <a:buChar char="–"/>
              <a:tabLst/>
              <a:defRPr/>
            </a:pPr>
            <a:endParaRPr kumimoji="0" lang="en-US" sz="12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83252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2959588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column Bullet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8" name="Content Placeholder 2"/>
          <p:cNvSpPr>
            <a:spLocks noGrp="1"/>
          </p:cNvSpPr>
          <p:nvPr>
            <p:ph idx="13" hasCustomPrompt="1"/>
          </p:nvPr>
        </p:nvSpPr>
        <p:spPr>
          <a:xfrm>
            <a:off x="4480560" y="1737360"/>
            <a:ext cx="402336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24150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s w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43891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10" name="Picture Placeholder 9"/>
          <p:cNvSpPr>
            <a:spLocks noGrp="1"/>
          </p:cNvSpPr>
          <p:nvPr>
            <p:ph type="pic" sz="quarter" idx="14"/>
          </p:nvPr>
        </p:nvSpPr>
        <p:spPr>
          <a:xfrm>
            <a:off x="4605556" y="1737360"/>
            <a:ext cx="4538444" cy="3547704"/>
          </a:xfrm>
        </p:spPr>
        <p:txBody>
          <a:bodyPr/>
          <a:lstStyle>
            <a:lvl1pPr marL="0" indent="0">
              <a:buNone/>
              <a:defRPr>
                <a:solidFill>
                  <a:schemeClr val="tx2"/>
                </a:solidFill>
              </a:defRPr>
            </a:lvl1pPr>
          </a:lstStyle>
          <a:p>
            <a:r>
              <a:rPr lang="en-US" dirty="0"/>
              <a:t>Click icon to add picture</a:t>
            </a:r>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10157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228600" y="1737360"/>
            <a:ext cx="77724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552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lang="en-US" sz="2000" kern="1200" noProof="0" dirty="0" smtClean="0">
                <a:solidFill>
                  <a:schemeClr val="tx2"/>
                </a:solidFill>
                <a:latin typeface="+mn-lt"/>
                <a:ea typeface="+mn-ea"/>
                <a:cs typeface="Times New Roman"/>
              </a:defRPr>
            </a:lvl1pPr>
            <a:lvl2pPr marL="798513" marR="0" indent="-336550" algn="l" defTabSz="457200" rtl="0" eaLnBrk="1" fontAlgn="auto" latinLnBrk="0" hangingPunct="1">
              <a:lnSpc>
                <a:spcPct val="100000"/>
              </a:lnSpc>
              <a:spcBef>
                <a:spcPts val="0"/>
              </a:spcBef>
              <a:spcAft>
                <a:spcPts val="900"/>
              </a:spcAft>
              <a:buClr>
                <a:srgbClr val="6FACDE"/>
              </a:buClr>
              <a:buSzTx/>
              <a:buFont typeface="+mj-lt"/>
              <a:buAutoNum type="alphaUcPeriod"/>
              <a:tabLst/>
              <a:defRPr lang="en-US" sz="1800" kern="1200" noProof="0" dirty="0" smtClean="0">
                <a:solidFill>
                  <a:schemeClr val="tx2"/>
                </a:solidFill>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lang="en-US" sz="1600" kern="1200" noProof="0" dirty="0" smtClean="0">
                <a:solidFill>
                  <a:schemeClr val="tx2"/>
                </a:solidFill>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lang="en-US" sz="1600" kern="1200" noProof="0" dirty="0" smtClean="0">
                <a:solidFill>
                  <a:schemeClr val="tx2"/>
                </a:solidFill>
                <a:latin typeface="+mn-lt"/>
                <a:ea typeface="+mn-ea"/>
                <a:cs typeface="Times New Roman"/>
              </a:defRPr>
            </a:lvl4pPr>
            <a:lvl5pPr marL="1828800" marR="0" indent="-344488" algn="l" defTabSz="457200" rtl="0" eaLnBrk="1" fontAlgn="auto" latinLnBrk="0" hangingPunct="1">
              <a:lnSpc>
                <a:spcPct val="100000"/>
              </a:lnSpc>
              <a:spcBef>
                <a:spcPts val="0"/>
              </a:spcBef>
              <a:spcAft>
                <a:spcPts val="900"/>
              </a:spcAft>
              <a:buClr>
                <a:srgbClr val="6FACDE"/>
              </a:buClr>
              <a:buSzTx/>
              <a:buFont typeface="+mj-lt"/>
              <a:buAutoNum type="romanLcPeriod"/>
              <a:tabLst/>
              <a:defRPr lang="en-US" sz="1600" kern="1200" noProof="0" dirty="0">
                <a:solidFill>
                  <a:schemeClr val="tx2"/>
                </a:solidFill>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67037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lumn-Outline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448056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160774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Outline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270344"/>
            <a:ext cx="5943600" cy="73152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44805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ext Placeholder 8"/>
          <p:cNvSpPr>
            <a:spLocks noGrp="1"/>
          </p:cNvSpPr>
          <p:nvPr>
            <p:ph type="body" sz="quarter" idx="13" hasCustomPrompt="1"/>
          </p:nvPr>
        </p:nvSpPr>
        <p:spPr>
          <a:xfrm>
            <a:off x="228600" y="1234440"/>
            <a:ext cx="77724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647501" y="1737359"/>
            <a:ext cx="4496499" cy="3572871"/>
          </a:xfrm>
        </p:spPr>
        <p:txBody>
          <a:bodyPr/>
          <a:lstStyle>
            <a:lvl1pPr marL="0" indent="0">
              <a:buNone/>
              <a:defRPr>
                <a:solidFill>
                  <a:schemeClr val="tx2"/>
                </a:solidFill>
              </a:defRPr>
            </a:lvl1pPr>
          </a:lstStyle>
          <a:p>
            <a:r>
              <a:rPr lang="en-US" dirty="0"/>
              <a:t>Click icon to add picture</a:t>
            </a:r>
          </a:p>
        </p:txBody>
      </p:sp>
    </p:spTree>
    <p:extLst>
      <p:ext uri="{BB962C8B-B14F-4D97-AF65-F5344CB8AC3E}">
        <p14:creationId xmlns:p14="http://schemas.microsoft.com/office/powerpoint/2010/main" val="379599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0624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228600" y="182880"/>
            <a:ext cx="603504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415884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64400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378583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29701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3665887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88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lumn-Tex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4023360"/>
          </a:xfrm>
        </p:spPr>
        <p:txBody>
          <a:bodyPr>
            <a:normAutofit/>
          </a:bodyPr>
          <a:lstStyle>
            <a:lvl1pPr marL="0" indent="0">
              <a:buNone/>
              <a:defRPr sz="20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8" name="Content Placeholder 2"/>
          <p:cNvSpPr>
            <a:spLocks noGrp="1"/>
          </p:cNvSpPr>
          <p:nvPr>
            <p:ph idx="13" hasCustomPrompt="1"/>
          </p:nvPr>
        </p:nvSpPr>
        <p:spPr>
          <a:xfrm>
            <a:off x="4480560" y="1737360"/>
            <a:ext cx="4023360" cy="4023360"/>
          </a:xfrm>
        </p:spPr>
        <p:txBody>
          <a:bodyPr>
            <a:normAutofit/>
          </a:bodyPr>
          <a:lstStyle>
            <a:lvl1pPr marL="0" indent="0">
              <a:buNone/>
              <a:defRPr sz="20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259535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4480560"/>
          </a:xfrm>
        </p:spPr>
        <p:txBody>
          <a:bodyPr>
            <a:normAutofit/>
          </a:bodyPr>
          <a:lstStyle>
            <a:lvl1pPr marL="0" indent="0">
              <a:buNone/>
              <a:defRPr sz="20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572001" y="1737361"/>
            <a:ext cx="4572000" cy="3606426"/>
          </a:xfrm>
        </p:spPr>
        <p:txBody>
          <a:bodyPr/>
          <a:lstStyle>
            <a:lvl1pPr marL="0" indent="0">
              <a:buNone/>
              <a:defRPr>
                <a:solidFill>
                  <a:schemeClr val="tx2"/>
                </a:solidFill>
              </a:defRPr>
            </a:lvl1pPr>
          </a:lstStyle>
          <a:p>
            <a:r>
              <a:rPr lang="en-US" dirty="0"/>
              <a:t>Click icon to add picture</a:t>
            </a:r>
          </a:p>
        </p:txBody>
      </p:sp>
    </p:spTree>
    <p:extLst>
      <p:ext uri="{BB962C8B-B14F-4D97-AF65-F5344CB8AC3E}">
        <p14:creationId xmlns:p14="http://schemas.microsoft.com/office/powerpoint/2010/main" val="14667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Photo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118667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Photos w Subtitl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228600" y="1737360"/>
            <a:ext cx="402336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5" name="Text Placeholder 4"/>
          <p:cNvSpPr>
            <a:spLocks noGrp="1"/>
          </p:cNvSpPr>
          <p:nvPr>
            <p:ph type="body" sz="quarter" idx="15"/>
          </p:nvPr>
        </p:nvSpPr>
        <p:spPr>
          <a:xfrm>
            <a:off x="228600" y="4858869"/>
            <a:ext cx="4023360" cy="758410"/>
          </a:xfrm>
        </p:spPr>
        <p:txBody>
          <a:bodyPr>
            <a:normAutofit/>
          </a:bodyPr>
          <a:lstStyle>
            <a:lvl1pPr marL="0" indent="0">
              <a:buNone/>
              <a:defRPr sz="1800"/>
            </a:lvl1pPr>
          </a:lstStyle>
          <a:p>
            <a:pPr lvl="0"/>
            <a:r>
              <a:rPr lang="en-US"/>
              <a:t>Edit Master text styles</a:t>
            </a:r>
          </a:p>
        </p:txBody>
      </p:sp>
      <p:sp>
        <p:nvSpPr>
          <p:cNvPr id="9" name="Text Placeholder 4"/>
          <p:cNvSpPr>
            <a:spLocks noGrp="1"/>
          </p:cNvSpPr>
          <p:nvPr>
            <p:ph type="body" sz="quarter" idx="16"/>
          </p:nvPr>
        </p:nvSpPr>
        <p:spPr>
          <a:xfrm>
            <a:off x="4480560" y="4858869"/>
            <a:ext cx="4023360" cy="762154"/>
          </a:xfrm>
        </p:spPr>
        <p:txBody>
          <a:bodyPr>
            <a:normAutofit/>
          </a:bodyPr>
          <a:lstStyle>
            <a:lvl1pPr marL="0" indent="0">
              <a:buNone/>
              <a:defRPr sz="1800"/>
            </a:lvl1pPr>
          </a:lstStyle>
          <a:p>
            <a:pPr lvl="0"/>
            <a:r>
              <a:rPr lang="en-US"/>
              <a:t>Edit Master text styles</a:t>
            </a:r>
          </a:p>
        </p:txBody>
      </p:sp>
    </p:spTree>
    <p:extLst>
      <p:ext uri="{BB962C8B-B14F-4D97-AF65-F5344CB8AC3E}">
        <p14:creationId xmlns:p14="http://schemas.microsoft.com/office/powerpoint/2010/main" val="135771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Health Care: Full Wid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12750"/>
            <a:ext cx="7886700" cy="914245"/>
          </a:xfrm>
          <a:prstGeom prst="rect">
            <a:avLst/>
          </a:prstGeom>
        </p:spPr>
        <p:txBody>
          <a:bodyPr anchor="ctr"/>
          <a:lstStyle>
            <a:lvl1pPr algn="l">
              <a:defRPr cap="none">
                <a:solidFill>
                  <a:schemeClr val="accent5"/>
                </a:solidFill>
              </a:defRPr>
            </a:lvl1pPr>
          </a:lstStyle>
          <a:p>
            <a:r>
              <a:rPr lang="en-US" dirty="0"/>
              <a:t>Click To Edit Master Title Style</a:t>
            </a:r>
          </a:p>
        </p:txBody>
      </p:sp>
      <p:sp>
        <p:nvSpPr>
          <p:cNvPr id="6" name="Content Placeholder 2"/>
          <p:cNvSpPr>
            <a:spLocks noGrp="1"/>
          </p:cNvSpPr>
          <p:nvPr>
            <p:ph idx="1" hasCustomPrompt="1"/>
          </p:nvPr>
        </p:nvSpPr>
        <p:spPr>
          <a:xfrm>
            <a:off x="628650" y="1467465"/>
            <a:ext cx="7886700" cy="4744223"/>
          </a:xfrm>
          <a:prstGeom prst="rect">
            <a:avLst/>
          </a:prstGeom>
        </p:spPr>
        <p:txBody>
          <a:bodyPr/>
          <a:lstStyle>
            <a:lvl1pPr marL="342900" indent="-342900">
              <a:lnSpc>
                <a:spcPct val="100000"/>
              </a:lnSpc>
              <a:spcBef>
                <a:spcPts val="0"/>
              </a:spcBef>
              <a:spcAft>
                <a:spcPts val="600"/>
              </a:spcAft>
              <a:buClr>
                <a:schemeClr val="accent5"/>
              </a:buClr>
              <a:buFont typeface="Arial" panose="020B0604020202020204" pitchFamily="34" charset="0"/>
              <a:buChar char="+"/>
              <a:defRPr>
                <a:solidFill>
                  <a:schemeClr val="tx1"/>
                </a:solidFill>
              </a:defRPr>
            </a:lvl1pPr>
            <a:lvl2pPr marL="800100" indent="-342900">
              <a:lnSpc>
                <a:spcPct val="100000"/>
              </a:lnSpc>
              <a:spcBef>
                <a:spcPts val="0"/>
              </a:spcBef>
              <a:spcAft>
                <a:spcPts val="600"/>
              </a:spcAft>
              <a:buClr>
                <a:schemeClr val="accent5"/>
              </a:buClr>
              <a:buFont typeface="Arial" panose="020B0604020202020204" pitchFamily="34" charset="0"/>
              <a:buChar char="+"/>
              <a:defRPr>
                <a:solidFill>
                  <a:schemeClr val="tx1"/>
                </a:solidFill>
              </a:defRPr>
            </a:lvl2pPr>
            <a:lvl3pPr marL="1200150" indent="-285750">
              <a:lnSpc>
                <a:spcPct val="100000"/>
              </a:lnSpc>
              <a:spcBef>
                <a:spcPts val="0"/>
              </a:spcBef>
              <a:spcAft>
                <a:spcPts val="600"/>
              </a:spcAft>
              <a:buClr>
                <a:schemeClr val="accent5"/>
              </a:buClr>
              <a:buFont typeface="Arial" panose="020B0604020202020204" pitchFamily="34" charset="0"/>
              <a:buChar char="+"/>
              <a:defRPr>
                <a:solidFill>
                  <a:schemeClr val="tx1"/>
                </a:solidFill>
              </a:defRPr>
            </a:lvl3pPr>
            <a:lvl4pPr marL="1657350" indent="-285750">
              <a:lnSpc>
                <a:spcPct val="100000"/>
              </a:lnSpc>
              <a:spcBef>
                <a:spcPts val="0"/>
              </a:spcBef>
              <a:spcAft>
                <a:spcPts val="600"/>
              </a:spcAft>
              <a:buClr>
                <a:schemeClr val="accent5"/>
              </a:buClr>
              <a:buFont typeface="Arial" panose="020B0604020202020204" pitchFamily="34" charset="0"/>
              <a:buChar char="+"/>
              <a:defRPr>
                <a:solidFill>
                  <a:schemeClr val="tx1"/>
                </a:solidFill>
              </a:defRPr>
            </a:lvl4pPr>
            <a:lvl5pPr marL="2057400" indent="-228600">
              <a:buClr>
                <a:srgbClr val="00B0F0"/>
              </a:buClr>
              <a:buFont typeface="Arial" panose="020B0604020202020204" pitchFamily="34" charset="0"/>
              <a:buChar char="+"/>
              <a:defRPr>
                <a:solidFill>
                  <a:srgbClr val="026699"/>
                </a:solidFill>
              </a:defRPr>
            </a:lvl5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 name="TextBox 4"/>
          <p:cNvSpPr txBox="1"/>
          <p:nvPr userDrawn="1"/>
        </p:nvSpPr>
        <p:spPr>
          <a:xfrm>
            <a:off x="5959969" y="144965"/>
            <a:ext cx="208527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rgbClr val="4C7637"/>
                </a:solidFill>
                <a:latin typeface="Arial" charset="0"/>
                <a:ea typeface="Arial" charset="0"/>
                <a:cs typeface="Arial" charset="0"/>
              </a:rPr>
              <a:t>HEALTH CARE SOLUTIONS</a:t>
            </a:r>
          </a:p>
        </p:txBody>
      </p:sp>
    </p:spTree>
    <p:extLst>
      <p:ext uri="{BB962C8B-B14F-4D97-AF65-F5344CB8AC3E}">
        <p14:creationId xmlns:p14="http://schemas.microsoft.com/office/powerpoint/2010/main" val="2038308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1" name="Subtitle 2"/>
          <p:cNvSpPr>
            <a:spLocks noGrp="1"/>
          </p:cNvSpPr>
          <p:nvPr>
            <p:ph type="subTitle" idx="13" hasCustomPrompt="1"/>
          </p:nvPr>
        </p:nvSpPr>
        <p:spPr>
          <a:xfrm>
            <a:off x="6516043" y="375954"/>
            <a:ext cx="2431938" cy="246221"/>
          </a:xfrm>
        </p:spPr>
        <p:txBody>
          <a:bodyPr wrap="square" anchor="b" anchorCtr="0">
            <a:noAutofit/>
          </a:bodyPr>
          <a:lstStyle>
            <a:lvl1pPr marL="0" indent="0" algn="r">
              <a:buNone/>
              <a:defRPr sz="1000" cap="all" spc="370" baseline="0">
                <a:solidFill>
                  <a:srgbClr val="3A46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IN ALL CAPS GOES HERE.</a:t>
            </a:r>
          </a:p>
        </p:txBody>
      </p:sp>
      <p:sp>
        <p:nvSpPr>
          <p:cNvPr id="16" name="Title 15"/>
          <p:cNvSpPr>
            <a:spLocks noGrp="1"/>
          </p:cNvSpPr>
          <p:nvPr>
            <p:ph type="title"/>
          </p:nvPr>
        </p:nvSpPr>
        <p:spPr>
          <a:xfrm>
            <a:off x="262790" y="283620"/>
            <a:ext cx="6163410" cy="338554"/>
          </a:xfrm>
        </p:spPr>
        <p:txBody>
          <a:bodyPr wrap="square" anchor="b" anchorCtr="0">
            <a:noAutofit/>
          </a:bodyPr>
          <a:lstStyle>
            <a:lvl1pPr algn="l">
              <a:defRPr sz="1600"/>
            </a:lvl1pPr>
          </a:lstStyle>
          <a:p>
            <a:r>
              <a:rPr lang="en-US"/>
              <a:t>Click to edit Master title style</a:t>
            </a:r>
            <a:endParaRPr lang="en-US" dirty="0"/>
          </a:p>
        </p:txBody>
      </p:sp>
      <p:sp>
        <p:nvSpPr>
          <p:cNvPr id="4" name="Text Placeholder 3"/>
          <p:cNvSpPr>
            <a:spLocks noGrp="1"/>
          </p:cNvSpPr>
          <p:nvPr>
            <p:ph type="body" sz="quarter" idx="14"/>
          </p:nvPr>
        </p:nvSpPr>
        <p:spPr>
          <a:xfrm>
            <a:off x="265176" y="813816"/>
            <a:ext cx="8622792" cy="4526280"/>
          </a:xfrm>
        </p:spPr>
        <p:txBody>
          <a:bodyPr>
            <a:noAutofit/>
          </a:bodyPr>
          <a:lstStyle>
            <a:lvl1pPr marL="0" indent="0">
              <a:spcBef>
                <a:spcPts val="600"/>
              </a:spcBef>
              <a:spcAft>
                <a:spcPts val="0"/>
              </a:spcAft>
              <a:buNone/>
              <a:defRPr sz="1800">
                <a:latin typeface="Arial" charset="0"/>
                <a:ea typeface="Arial" charset="0"/>
                <a:cs typeface="Arial" charset="0"/>
              </a:defRPr>
            </a:lvl1pPr>
            <a:lvl2pPr marL="523875" indent="-285750">
              <a:spcBef>
                <a:spcPts val="600"/>
              </a:spcBef>
              <a:spcAft>
                <a:spcPts val="0"/>
              </a:spcAft>
              <a:tabLst/>
              <a:defRPr sz="1600">
                <a:latin typeface="Arial" charset="0"/>
                <a:ea typeface="Arial" charset="0"/>
                <a:cs typeface="Arial" charset="0"/>
              </a:defRPr>
            </a:lvl2pPr>
            <a:lvl3pPr marL="920750" indent="-238125">
              <a:spcBef>
                <a:spcPts val="600"/>
              </a:spcBef>
              <a:spcAft>
                <a:spcPts val="0"/>
              </a:spcAft>
              <a:tabLst/>
              <a:defRPr sz="1400">
                <a:latin typeface="Arial" charset="0"/>
                <a:ea typeface="Arial" charset="0"/>
                <a:cs typeface="Arial" charset="0"/>
              </a:defRPr>
            </a:lvl3pPr>
            <a:lvl4pPr marL="1381125" indent="-222250">
              <a:spcBef>
                <a:spcPts val="600"/>
              </a:spcBef>
              <a:spcAft>
                <a:spcPts val="0"/>
              </a:spcAft>
              <a:tabLst/>
              <a:defRPr sz="1400">
                <a:latin typeface="Arial" charset="0"/>
                <a:ea typeface="Arial" charset="0"/>
                <a:cs typeface="Arial" charset="0"/>
              </a:defRPr>
            </a:lvl4pPr>
            <a:lvl5pPr marL="1841500" indent="-222250">
              <a:spcBef>
                <a:spcPts val="600"/>
              </a:spcBef>
              <a:spcAft>
                <a:spcPts val="0"/>
              </a:spcAft>
              <a:tabLst/>
              <a:defRPr sz="140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4"/>
          </p:nvPr>
        </p:nvSpPr>
        <p:spPr>
          <a:xfrm>
            <a:off x="8492031" y="6484825"/>
            <a:ext cx="457200" cy="225408"/>
          </a:xfrm>
          <a:prstGeom prst="rect">
            <a:avLst/>
          </a:prstGeom>
        </p:spPr>
        <p:txBody>
          <a:bodyPr anchor="ctr" anchorCtr="0"/>
          <a:lstStyle>
            <a:lvl1pPr algn="ctr">
              <a:defRPr sz="800">
                <a:latin typeface="Arial" charset="0"/>
                <a:ea typeface="Arial" charset="0"/>
                <a:cs typeface="Arial" charset="0"/>
              </a:defRPr>
            </a:lvl1pPr>
          </a:lstStyle>
          <a:p>
            <a:fld id="{27260CBE-3E60-4D09-8D86-D9B21825FD80}" type="slidenum">
              <a:rPr lang="en-US" smtClean="0"/>
              <a:t>‹#›</a:t>
            </a:fld>
            <a:endParaRPr lang="en-US" dirty="0"/>
          </a:p>
        </p:txBody>
      </p:sp>
    </p:spTree>
    <p:extLst>
      <p:ext uri="{BB962C8B-B14F-4D97-AF65-F5344CB8AC3E}">
        <p14:creationId xmlns:p14="http://schemas.microsoft.com/office/powerpoint/2010/main" val="3993403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3731998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1770066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384057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1832836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2342683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2689294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308327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3949768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3680188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28554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28891933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8BA67-F41D-4FCF-A80D-670F3FE8D795}" type="datetimeFigureOut">
              <a:rPr lang="en-US" smtClean="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7EB3E-3E90-4178-9D27-F1CB4B3E8AC9}" type="slidenum">
              <a:rPr lang="en-US" smtClean="0"/>
              <a:t>‹#›</a:t>
            </a:fld>
            <a:endParaRPr lang="en-US" dirty="0"/>
          </a:p>
        </p:txBody>
      </p:sp>
    </p:spTree>
    <p:extLst>
      <p:ext uri="{BB962C8B-B14F-4D97-AF65-F5344CB8AC3E}">
        <p14:creationId xmlns:p14="http://schemas.microsoft.com/office/powerpoint/2010/main" val="122169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262058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514253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A83D8D-39B4-4A70-B129-55077AD8D53F}" type="datetimeFigureOut">
              <a:rPr lang="en-US" smtClean="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260CBE-3E60-4D09-8D86-D9B21825FD80}" type="slidenum">
              <a:rPr lang="en-US" smtClean="0"/>
              <a:t>‹#›</a:t>
            </a:fld>
            <a:endParaRPr lang="en-US" dirty="0"/>
          </a:p>
        </p:txBody>
      </p:sp>
    </p:spTree>
    <p:extLst>
      <p:ext uri="{BB962C8B-B14F-4D97-AF65-F5344CB8AC3E}">
        <p14:creationId xmlns:p14="http://schemas.microsoft.com/office/powerpoint/2010/main" val="933309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image" Target="../media/image1.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83D8D-39B4-4A70-B129-55077AD8D53F}" type="datetimeFigureOut">
              <a:rPr lang="en-US" smtClean="0"/>
              <a:t>6/8/2020</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60CBE-3E60-4D09-8D86-D9B21825FD80}" type="slidenum">
              <a:rPr lang="en-US" smtClean="0"/>
              <a:t>‹#›</a:t>
            </a:fld>
            <a:endParaRPr lang="en-US" dirty="0"/>
          </a:p>
        </p:txBody>
      </p:sp>
    </p:spTree>
    <p:extLst>
      <p:ext uri="{BB962C8B-B14F-4D97-AF65-F5344CB8AC3E}">
        <p14:creationId xmlns:p14="http://schemas.microsoft.com/office/powerpoint/2010/main" val="37943362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7"/>
          <a:stretch>
            <a:fillRect/>
          </a:stretch>
        </p:blipFill>
        <p:spPr>
          <a:xfrm>
            <a:off x="3992475" y="5486187"/>
            <a:ext cx="5163169" cy="1382333"/>
          </a:xfrm>
          <a:prstGeom prst="rect">
            <a:avLst/>
          </a:prstGeom>
        </p:spPr>
      </p:pic>
      <p:sp>
        <p:nvSpPr>
          <p:cNvPr id="2"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28600" y="1463040"/>
            <a:ext cx="7772400" cy="44805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560191" y="15938"/>
            <a:ext cx="2335185" cy="1114245"/>
          </a:xfrm>
          <a:prstGeom prst="rect">
            <a:avLst/>
          </a:prstGeom>
        </p:spPr>
      </p:pic>
      <p:sp>
        <p:nvSpPr>
          <p:cNvPr id="12" name="Text Placeholder 6"/>
          <p:cNvSpPr txBox="1">
            <a:spLocks/>
          </p:cNvSpPr>
          <p:nvPr/>
        </p:nvSpPr>
        <p:spPr>
          <a:xfrm>
            <a:off x="8077200" y="6553200"/>
            <a:ext cx="737948" cy="301752"/>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fld id="{A693E131-0D16-45FB-88DE-8C60A1B179D3}" type="slidenum">
              <a:rPr lang="en-US" sz="800" smtClean="0">
                <a:solidFill>
                  <a:schemeClr val="bg1"/>
                </a:solidFill>
              </a:rPr>
              <a:t>‹#›</a:t>
            </a:fld>
            <a:endParaRPr lang="en-US" sz="800" dirty="0">
              <a:solidFill>
                <a:schemeClr val="bg1"/>
              </a:solidFill>
            </a:endParaRPr>
          </a:p>
        </p:txBody>
      </p:sp>
      <p:sp>
        <p:nvSpPr>
          <p:cNvPr id="13"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bg1">
                    <a:lumMod val="75000"/>
                  </a:schemeClr>
                </a:solidFill>
                <a:latin typeface="+mj-lt"/>
                <a:ea typeface="+mn-ea"/>
                <a:cs typeface="+mn-cs"/>
              </a:rPr>
              <a:t>©2020 ARTHUR J. GALLAGHER &amp; CO.  |  AJG.COM</a:t>
            </a:r>
          </a:p>
        </p:txBody>
      </p:sp>
    </p:spTree>
    <p:extLst>
      <p:ext uri="{BB962C8B-B14F-4D97-AF65-F5344CB8AC3E}">
        <p14:creationId xmlns:p14="http://schemas.microsoft.com/office/powerpoint/2010/main" val="2823240148"/>
      </p:ext>
    </p:extLst>
  </p:cSld>
  <p:clrMap bg1="lt1" tx1="dk1" bg2="lt2" tx2="dk2" accent1="accent1" accent2="accent2" accent3="accent3" accent4="accent4" accent5="accent5" accent6="accent6" hlink="hlink" folHlink="folHlink"/>
  <p:sldLayoutIdLst>
    <p:sldLayoutId id="2147483685" r:id="rId1"/>
    <p:sldLayoutId id="2147483729" r:id="rId2"/>
    <p:sldLayoutId id="2147483742" r:id="rId3"/>
    <p:sldLayoutId id="2147483728" r:id="rId4"/>
    <p:sldLayoutId id="2147483686" r:id="rId5"/>
    <p:sldLayoutId id="2147483709" r:id="rId6"/>
    <p:sldLayoutId id="2147483710" r:id="rId7"/>
    <p:sldLayoutId id="2147483711" r:id="rId8"/>
    <p:sldLayoutId id="2147483712"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4" r:id="rId19"/>
    <p:sldLayoutId id="2147483725" r:id="rId20"/>
    <p:sldLayoutId id="2147483726" r:id="rId21"/>
    <p:sldLayoutId id="2147483727" r:id="rId22"/>
    <p:sldLayoutId id="2147483707" r:id="rId23"/>
    <p:sldLayoutId id="2147483708"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43" r:id="rId44"/>
    <p:sldLayoutId id="2147483744"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000"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8BA67-F41D-4FCF-A80D-670F3FE8D795}" type="datetimeFigureOut">
              <a:rPr lang="en-US" smtClean="0"/>
              <a:t>6/8/2020</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7EB3E-3E90-4178-9D27-F1CB4B3E8AC9}" type="slidenum">
              <a:rPr lang="en-US" smtClean="0"/>
              <a:t>‹#›</a:t>
            </a:fld>
            <a:endParaRPr lang="en-US" dirty="0"/>
          </a:p>
        </p:txBody>
      </p:sp>
    </p:spTree>
    <p:extLst>
      <p:ext uri="{BB962C8B-B14F-4D97-AF65-F5344CB8AC3E}">
        <p14:creationId xmlns:p14="http://schemas.microsoft.com/office/powerpoint/2010/main" val="249945378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4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hyperlink" Target="https://www.irs.gov/publications/p969" TargetMode="External"/><Relationship Id="rId7"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hyperlink" Target="http://s/p96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bluecrossnc.com/coronavirus"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hyperlink" Target="https://www.bluecrossnc.com/covid-19/covid-19-resources-members"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descr="F:\HCW_Shared_Files\Business_Development\Brand Refresh 2014\ICONS\Inverted Icons\Communications Inverted.jpg"/>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bwMode="auto">
          <a:xfrm rot="21167021">
            <a:off x="79432" y="1893060"/>
            <a:ext cx="4511662" cy="330183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p:cNvSpPr txBox="1">
            <a:spLocks/>
          </p:cNvSpPr>
          <p:nvPr/>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©2020 ARTHUR J. GALLAGHER &amp; CO.  |  AJG.COM</a:t>
            </a:r>
          </a:p>
        </p:txBody>
      </p:sp>
      <p:sp>
        <p:nvSpPr>
          <p:cNvPr id="7" name="Text Placeholder 3"/>
          <p:cNvSpPr txBox="1">
            <a:spLocks/>
          </p:cNvSpPr>
          <p:nvPr/>
        </p:nvSpPr>
        <p:spPr>
          <a:xfrm>
            <a:off x="3987983" y="2362200"/>
            <a:ext cx="4927417" cy="2133600"/>
          </a:xfrm>
          <a:prstGeom prst="rect">
            <a:avLst/>
          </a:prstGeom>
          <a:noFill/>
        </p:spPr>
        <p:txBody>
          <a:bodyPr vert="horz" lIns="91440" tIns="45720" rIns="91440" bIns="45720" rtlCol="0" anchor="ctr">
            <a:noAutofit/>
          </a:bodyPr>
          <a:lstStyle>
            <a:defPPr>
              <a:defRPr lang="en-US"/>
            </a:defPPr>
            <a:lvl1pPr algn="r" rtl="0" fontAlgn="base">
              <a:spcBef>
                <a:spcPct val="0"/>
              </a:spcBef>
              <a:spcAft>
                <a:spcPct val="0"/>
              </a:spcAft>
              <a:defRPr sz="1000" i="1" kern="1200">
                <a:solidFill>
                  <a:schemeClr val="tx1">
                    <a:tint val="75000"/>
                  </a:schemeClr>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4400" b="1" i="0" dirty="0">
                <a:solidFill>
                  <a:schemeClr val="bg1"/>
                </a:solidFill>
              </a:rPr>
              <a:t>PLEASE TURN YOUR SPEAKERS ON FOR THIS PRESENTATION!</a:t>
            </a:r>
          </a:p>
        </p:txBody>
      </p:sp>
    </p:spTree>
    <p:extLst>
      <p:ext uri="{BB962C8B-B14F-4D97-AF65-F5344CB8AC3E}">
        <p14:creationId xmlns:p14="http://schemas.microsoft.com/office/powerpoint/2010/main" val="1745058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0"/>
            <a:ext cx="5943600" cy="822960"/>
          </a:xfrm>
          <a:noFill/>
        </p:spPr>
        <p:txBody>
          <a:bodyPr/>
          <a:lstStyle/>
          <a:p>
            <a:r>
              <a:rPr lang="en-US" dirty="0"/>
              <a:t>Medical Plan Highlights</a:t>
            </a:r>
          </a:p>
        </p:txBody>
      </p:sp>
      <p:sp>
        <p:nvSpPr>
          <p:cNvPr id="4" name="Text Placeholder 3"/>
          <p:cNvSpPr>
            <a:spLocks noGrp="1"/>
          </p:cNvSpPr>
          <p:nvPr>
            <p:ph type="body" sz="quarter" idx="13"/>
          </p:nvPr>
        </p:nvSpPr>
        <p:spPr>
          <a:xfrm>
            <a:off x="228600" y="797868"/>
            <a:ext cx="7772400" cy="411480"/>
          </a:xfrm>
        </p:spPr>
        <p:txBody>
          <a:bodyPr/>
          <a:lstStyle/>
          <a:p>
            <a:r>
              <a:rPr lang="en-US" dirty="0"/>
              <a:t>BCBSNC</a:t>
            </a:r>
          </a:p>
        </p:txBody>
      </p:sp>
      <p:graphicFrame>
        <p:nvGraphicFramePr>
          <p:cNvPr id="5" name="Group 205"/>
          <p:cNvGraphicFramePr>
            <a:graphicFrameLocks noGrp="1"/>
          </p:cNvGraphicFramePr>
          <p:nvPr>
            <p:extLst>
              <p:ext uri="{D42A27DB-BD31-4B8C-83A1-F6EECF244321}">
                <p14:modId xmlns:p14="http://schemas.microsoft.com/office/powerpoint/2010/main" val="3866177141"/>
              </p:ext>
            </p:extLst>
          </p:nvPr>
        </p:nvGraphicFramePr>
        <p:xfrm>
          <a:off x="329446" y="1234044"/>
          <a:ext cx="8598422" cy="3610554"/>
        </p:xfrm>
        <a:graphic>
          <a:graphicData uri="http://schemas.openxmlformats.org/drawingml/2006/table">
            <a:tbl>
              <a:tblPr>
                <a:effectLst/>
              </a:tblPr>
              <a:tblGrid>
                <a:gridCol w="2600190">
                  <a:extLst>
                    <a:ext uri="{9D8B030D-6E8A-4147-A177-3AD203B41FA5}">
                      <a16:colId xmlns:a16="http://schemas.microsoft.com/office/drawing/2014/main" val="20000"/>
                    </a:ext>
                  </a:extLst>
                </a:gridCol>
                <a:gridCol w="2939396">
                  <a:extLst>
                    <a:ext uri="{9D8B030D-6E8A-4147-A177-3AD203B41FA5}">
                      <a16:colId xmlns:a16="http://schemas.microsoft.com/office/drawing/2014/main" val="20001"/>
                    </a:ext>
                  </a:extLst>
                </a:gridCol>
                <a:gridCol w="3058836">
                  <a:extLst>
                    <a:ext uri="{9D8B030D-6E8A-4147-A177-3AD203B41FA5}">
                      <a16:colId xmlns:a16="http://schemas.microsoft.com/office/drawing/2014/main" val="20002"/>
                    </a:ext>
                  </a:extLst>
                </a:gridCol>
              </a:tblGrid>
              <a:tr h="312749">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1400" b="1" i="0" u="none" strike="noStrike" kern="1200" cap="none" normalizeH="0" baseline="0" dirty="0">
                          <a:ln>
                            <a:noFill/>
                          </a:ln>
                          <a:solidFill>
                            <a:schemeClr val="bg1"/>
                          </a:solidFill>
                          <a:effectLst/>
                          <a:latin typeface="+mj-lt"/>
                          <a:ea typeface="+mn-ea"/>
                          <a:cs typeface="+mn-cs"/>
                        </a:rPr>
                        <a:t>Plan Year 7/1/20 – 6/30/20</a:t>
                      </a:r>
                    </a:p>
                  </a:txBody>
                  <a:tcPr marL="86715" marR="86715" marT="43358" marB="43358"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ts val="1600"/>
                        </a:lnSpc>
                        <a:spcBef>
                          <a:spcPts val="0"/>
                        </a:spcBef>
                        <a:spcAft>
                          <a:spcPct val="0"/>
                        </a:spcAft>
                        <a:buClrTx/>
                        <a:buSzTx/>
                        <a:buFont typeface="Arial" pitchFamily="34" charset="0"/>
                        <a:buNone/>
                        <a:tabLst/>
                      </a:pPr>
                      <a:r>
                        <a:rPr kumimoji="0" lang="en-US" sz="1600" b="1" i="0" u="none" strike="noStrike" cap="none" normalizeH="0" baseline="0" dirty="0">
                          <a:ln>
                            <a:noFill/>
                          </a:ln>
                          <a:solidFill>
                            <a:schemeClr val="bg1"/>
                          </a:solidFill>
                          <a:effectLst/>
                          <a:latin typeface="+mj-lt"/>
                        </a:rPr>
                        <a:t>In-Network</a:t>
                      </a:r>
                    </a:p>
                  </a:txBody>
                  <a:tcPr marL="86715" marR="86715" marT="43358" marB="43358"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ts val="1600"/>
                        </a:lnSpc>
                        <a:spcBef>
                          <a:spcPts val="0"/>
                        </a:spcBef>
                        <a:spcAft>
                          <a:spcPct val="0"/>
                        </a:spcAft>
                        <a:buClrTx/>
                        <a:buSzTx/>
                        <a:buFont typeface="Arial" pitchFamily="34" charset="0"/>
                        <a:buNone/>
                        <a:tabLst/>
                        <a:defRPr/>
                      </a:pPr>
                      <a:r>
                        <a:rPr kumimoji="0" lang="en-US" sz="1600" b="1" i="0" u="none" strike="noStrike" kern="1200" cap="none" normalizeH="0" baseline="0" dirty="0">
                          <a:ln>
                            <a:noFill/>
                          </a:ln>
                          <a:solidFill>
                            <a:schemeClr val="bg1"/>
                          </a:solidFill>
                          <a:effectLst/>
                          <a:latin typeface="+mn-lt"/>
                          <a:ea typeface="+mn-ea"/>
                          <a:cs typeface="+mn-cs"/>
                        </a:rPr>
                        <a:t>Out-of-Network</a:t>
                      </a:r>
                      <a:endParaRPr kumimoji="0" lang="en-US" sz="1600" b="1" i="0" u="none" strike="noStrike" cap="none" normalizeH="0" baseline="0" dirty="0">
                        <a:ln>
                          <a:noFill/>
                        </a:ln>
                        <a:solidFill>
                          <a:schemeClr val="bg1"/>
                        </a:solidFill>
                        <a:effectLst/>
                        <a:latin typeface="+mj-lt"/>
                      </a:endParaRPr>
                    </a:p>
                  </a:txBody>
                  <a:tcPr marL="86715" marR="86715" marT="43358" marB="43358"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067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Preventive Care</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dirty="0">
                          <a:solidFill>
                            <a:schemeClr val="bg2">
                              <a:lumMod val="50000"/>
                            </a:schemeClr>
                          </a:solidFill>
                          <a:effectLst/>
                          <a:latin typeface="+mj-lt"/>
                        </a:rPr>
                        <a:t>100%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dirty="0">
                          <a:solidFill>
                            <a:schemeClr val="bg2">
                              <a:lumMod val="50000"/>
                            </a:schemeClr>
                          </a:solidFill>
                          <a:effectLst/>
                          <a:latin typeface="+mn-lt"/>
                        </a:rPr>
                        <a:t>Not Covered</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5652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Office Visit </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dirty="0">
                          <a:solidFill>
                            <a:schemeClr val="bg2">
                              <a:lumMod val="50000"/>
                            </a:schemeClr>
                          </a:solidFill>
                          <a:effectLst/>
                          <a:latin typeface="+mj-lt"/>
                        </a:rPr>
                        <a:t>PCP: 70%*</a:t>
                      </a:r>
                    </a:p>
                    <a:p>
                      <a:pPr algn="ctr" fontAlgn="ctr"/>
                      <a:r>
                        <a:rPr lang="en-US" sz="1200" b="0" i="0" u="none" strike="noStrike" dirty="0">
                          <a:solidFill>
                            <a:schemeClr val="bg2">
                              <a:lumMod val="50000"/>
                            </a:schemeClr>
                          </a:solidFill>
                          <a:effectLst/>
                          <a:latin typeface="+mj-lt"/>
                        </a:rPr>
                        <a:t>Specialist: 70%*</a:t>
                      </a:r>
                    </a:p>
                    <a:p>
                      <a:pPr algn="ctr" fontAlgn="ctr"/>
                      <a:r>
                        <a:rPr lang="en-US" sz="1200" b="0" i="0" u="none" strike="noStrike" dirty="0">
                          <a:solidFill>
                            <a:schemeClr val="bg2">
                              <a:lumMod val="50000"/>
                            </a:schemeClr>
                          </a:solidFill>
                          <a:effectLst/>
                          <a:latin typeface="+mj-lt"/>
                        </a:rPr>
                        <a:t>Virtual:</a:t>
                      </a:r>
                      <a:r>
                        <a:rPr lang="en-US" sz="1200" b="0" i="0" u="none" strike="noStrike" baseline="0" dirty="0">
                          <a:solidFill>
                            <a:schemeClr val="bg2">
                              <a:lumMod val="50000"/>
                            </a:schemeClr>
                          </a:solidFill>
                          <a:effectLst/>
                          <a:latin typeface="+mj-lt"/>
                        </a:rPr>
                        <a:t> 70%*</a:t>
                      </a:r>
                      <a:endParaRPr lang="en-US" sz="1200" b="0" i="0" u="none" strike="noStrike" dirty="0">
                        <a:solidFill>
                          <a:schemeClr val="bg2">
                            <a:lumMod val="50000"/>
                          </a:schemeClr>
                        </a:solidFill>
                        <a:effectLst/>
                        <a:latin typeface="+mj-lt"/>
                      </a:endParaRP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kern="1200" dirty="0">
                          <a:solidFill>
                            <a:schemeClr val="bg2">
                              <a:lumMod val="50000"/>
                            </a:schemeClr>
                          </a:solidFill>
                          <a:effectLst/>
                          <a:latin typeface="+mn-lt"/>
                          <a:ea typeface="+mn-ea"/>
                          <a:cs typeface="+mn-cs"/>
                        </a:rPr>
                        <a:t>PCP: 40%*</a:t>
                      </a:r>
                    </a:p>
                    <a:p>
                      <a:pPr algn="ctr" fontAlgn="ctr"/>
                      <a:r>
                        <a:rPr lang="en-US" sz="1200" b="0" i="0" u="none" strike="noStrike" kern="1200" dirty="0">
                          <a:solidFill>
                            <a:schemeClr val="bg2">
                              <a:lumMod val="50000"/>
                            </a:schemeClr>
                          </a:solidFill>
                          <a:effectLst/>
                          <a:latin typeface="+mn-lt"/>
                          <a:ea typeface="+mn-ea"/>
                          <a:cs typeface="+mn-cs"/>
                        </a:rPr>
                        <a:t>Specialist: 40%*</a:t>
                      </a:r>
                    </a:p>
                    <a:p>
                      <a:pPr algn="ctr" fontAlgn="ctr"/>
                      <a:r>
                        <a:rPr lang="en-US" sz="1200" b="0" i="0" u="none" strike="noStrike" kern="1200" dirty="0">
                          <a:solidFill>
                            <a:schemeClr val="bg2">
                              <a:lumMod val="50000"/>
                            </a:schemeClr>
                          </a:solidFill>
                          <a:effectLst/>
                          <a:latin typeface="+mn-lt"/>
                          <a:ea typeface="+mn-ea"/>
                          <a:cs typeface="+mn-cs"/>
                        </a:rPr>
                        <a:t>Virtual:</a:t>
                      </a:r>
                      <a:r>
                        <a:rPr lang="en-US" sz="1200" b="0" i="0" u="none" strike="noStrike" kern="1200" baseline="0" dirty="0">
                          <a:solidFill>
                            <a:schemeClr val="bg2">
                              <a:lumMod val="50000"/>
                            </a:schemeClr>
                          </a:solidFill>
                          <a:effectLst/>
                          <a:latin typeface="+mn-lt"/>
                          <a:ea typeface="+mn-ea"/>
                          <a:cs typeface="+mn-cs"/>
                        </a:rPr>
                        <a:t> Not Covered</a:t>
                      </a:r>
                      <a:endParaRPr lang="en-US" sz="1200" b="0" i="0" u="none" strike="noStrike" kern="1200" dirty="0">
                        <a:solidFill>
                          <a:schemeClr val="bg2">
                            <a:lumMod val="50000"/>
                          </a:schemeClr>
                        </a:solidFill>
                        <a:effectLst/>
                        <a:latin typeface="+mn-lt"/>
                        <a:ea typeface="+mn-ea"/>
                        <a:cs typeface="+mn-cs"/>
                      </a:endParaRP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41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Prescription Drugs                                Essential Formulary</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dirty="0">
                          <a:solidFill>
                            <a:schemeClr val="bg2">
                              <a:lumMod val="50000"/>
                            </a:schemeClr>
                          </a:solidFill>
                          <a:effectLst/>
                          <a:latin typeface="+mj-lt"/>
                        </a:rPr>
                        <a:t>70%*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dirty="0">
                          <a:solidFill>
                            <a:schemeClr val="bg2">
                              <a:lumMod val="50000"/>
                            </a:schemeClr>
                          </a:solidFill>
                          <a:effectLst/>
                          <a:latin typeface="+mn-lt"/>
                        </a:rPr>
                        <a:t>70%* + charge over </a:t>
                      </a:r>
                    </a:p>
                    <a:p>
                      <a:pPr algn="ctr" fontAlgn="ctr"/>
                      <a:r>
                        <a:rPr lang="en-US" sz="1200" b="0" i="0" u="none" strike="noStrike" dirty="0">
                          <a:solidFill>
                            <a:schemeClr val="bg2">
                              <a:lumMod val="50000"/>
                            </a:schemeClr>
                          </a:solidFill>
                          <a:effectLst/>
                          <a:latin typeface="+mn-lt"/>
                        </a:rPr>
                        <a:t>in-network allowed amount</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3134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Emergency Room</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dirty="0">
                          <a:solidFill>
                            <a:schemeClr val="bg2">
                              <a:lumMod val="50000"/>
                            </a:schemeClr>
                          </a:solidFill>
                          <a:effectLst/>
                          <a:latin typeface="+mj-lt"/>
                        </a:rPr>
                        <a:t>70%*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dirty="0">
                          <a:solidFill>
                            <a:schemeClr val="bg2">
                              <a:lumMod val="50000"/>
                            </a:schemeClr>
                          </a:solidFill>
                          <a:effectLst/>
                          <a:latin typeface="+mn-lt"/>
                        </a:rPr>
                        <a:t>70%*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61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Urgent Care </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dirty="0">
                          <a:solidFill>
                            <a:schemeClr val="bg2">
                              <a:lumMod val="50000"/>
                            </a:schemeClr>
                          </a:solidFill>
                          <a:effectLst/>
                          <a:latin typeface="+mj-lt"/>
                        </a:rPr>
                        <a:t>70%*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baseline="0" dirty="0">
                          <a:solidFill>
                            <a:schemeClr val="bg2">
                              <a:lumMod val="50000"/>
                            </a:schemeClr>
                          </a:solidFill>
                          <a:effectLst/>
                          <a:latin typeface="+mn-lt"/>
                        </a:rPr>
                        <a:t>70%*</a:t>
                      </a:r>
                      <a:endParaRPr lang="en-US" sz="1200" b="0" i="0" u="none" strike="noStrike" baseline="30000" dirty="0">
                        <a:solidFill>
                          <a:schemeClr val="bg2">
                            <a:lumMod val="50000"/>
                          </a:schemeClr>
                        </a:solidFill>
                        <a:effectLst/>
                        <a:latin typeface="+mn-lt"/>
                      </a:endParaRP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2254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Inpatient Care</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dirty="0">
                          <a:solidFill>
                            <a:schemeClr val="bg2">
                              <a:lumMod val="50000"/>
                            </a:schemeClr>
                          </a:solidFill>
                          <a:effectLst/>
                          <a:latin typeface="+mj-lt"/>
                        </a:rPr>
                        <a:t>70%*</a:t>
                      </a:r>
                      <a:endParaRPr lang="en-US" sz="1200" b="0" i="0" u="none" strike="noStrike" baseline="30000" dirty="0">
                        <a:solidFill>
                          <a:schemeClr val="bg2">
                            <a:lumMod val="50000"/>
                          </a:schemeClr>
                        </a:solidFill>
                        <a:effectLst/>
                        <a:latin typeface="+mj-lt"/>
                      </a:endParaRP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dirty="0">
                          <a:solidFill>
                            <a:schemeClr val="bg2">
                              <a:lumMod val="50000"/>
                            </a:schemeClr>
                          </a:solidFill>
                          <a:effectLst/>
                          <a:latin typeface="+mn-lt"/>
                        </a:rPr>
                        <a:t>40%*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61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Outpatient Care</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algn="ctr" defTabSz="914400" rtl="0" eaLnBrk="1" fontAlgn="ctr" latinLnBrk="0" hangingPunct="1"/>
                      <a:r>
                        <a:rPr lang="en-US" sz="1200" b="0" i="0" u="none" strike="noStrike" dirty="0">
                          <a:solidFill>
                            <a:schemeClr val="bg2">
                              <a:lumMod val="50000"/>
                            </a:schemeClr>
                          </a:solidFill>
                          <a:effectLst/>
                          <a:latin typeface="+mj-lt"/>
                        </a:rPr>
                        <a:t>70%*</a:t>
                      </a:r>
                      <a:endParaRPr lang="en-US" sz="1200" b="0" i="0" u="none" strike="noStrike" kern="1200" dirty="0">
                        <a:solidFill>
                          <a:schemeClr val="bg2">
                            <a:lumMod val="50000"/>
                          </a:schemeClr>
                        </a:solidFill>
                        <a:effectLst/>
                        <a:latin typeface="+mj-lt"/>
                        <a:ea typeface="+mn-ea"/>
                        <a:cs typeface="+mn-cs"/>
                      </a:endParaRP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dirty="0">
                          <a:solidFill>
                            <a:schemeClr val="bg2">
                              <a:lumMod val="50000"/>
                            </a:schemeClr>
                          </a:solidFill>
                          <a:effectLst/>
                          <a:latin typeface="+mn-lt"/>
                        </a:rPr>
                        <a:t>40%*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542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Plan Year Deductible</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dirty="0">
                          <a:solidFill>
                            <a:schemeClr val="bg2">
                              <a:lumMod val="50000"/>
                            </a:schemeClr>
                          </a:solidFill>
                          <a:effectLst/>
                          <a:latin typeface="+mj-lt"/>
                        </a:rPr>
                        <a:t>$3,000/$6,000</a:t>
                      </a:r>
                    </a:p>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chemeClr val="tx2"/>
                          </a:solidFill>
                          <a:effectLst/>
                          <a:latin typeface="+mj-lt"/>
                          <a:ea typeface="+mn-ea"/>
                          <a:cs typeface="+mn-cs"/>
                        </a:rPr>
                        <a:t>(Individual Max - $3,000)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lang="en-US" sz="1200" b="0" i="0" u="none" strike="noStrike" dirty="0">
                          <a:solidFill>
                            <a:schemeClr val="bg2">
                              <a:lumMod val="50000"/>
                            </a:schemeClr>
                          </a:solidFill>
                          <a:effectLst/>
                          <a:latin typeface="+mj-lt"/>
                        </a:rPr>
                        <a:t>chang$6,000/$12,000</a:t>
                      </a:r>
                    </a:p>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chemeClr val="tx2"/>
                          </a:solidFill>
                          <a:effectLst/>
                          <a:latin typeface="+mj-lt"/>
                          <a:ea typeface="+mn-ea"/>
                          <a:cs typeface="+mn-cs"/>
                        </a:rPr>
                        <a:t>(Individual Max - $6,000)</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798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a:ln>
                            <a:noFill/>
                          </a:ln>
                          <a:solidFill>
                            <a:schemeClr val="bg2">
                              <a:lumMod val="50000"/>
                            </a:schemeClr>
                          </a:solidFill>
                          <a:effectLst/>
                          <a:latin typeface="+mj-lt"/>
                          <a:ea typeface="+mn-ea"/>
                          <a:cs typeface="Times New Roman" pitchFamily="18" charset="0"/>
                        </a:rPr>
                        <a:t>Out-of-Pocket Maximum </a:t>
                      </a: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algn="ctr" defTabSz="914400" rtl="0" eaLnBrk="1" fontAlgn="ctr" latinLnBrk="0" hangingPunct="1"/>
                      <a:r>
                        <a:rPr lang="en-US" sz="1200" b="0" i="0" u="none" strike="noStrike" dirty="0">
                          <a:solidFill>
                            <a:schemeClr val="bg2">
                              <a:lumMod val="50000"/>
                            </a:schemeClr>
                          </a:solidFill>
                          <a:effectLst/>
                          <a:latin typeface="+mj-lt"/>
                        </a:rPr>
                        <a:t>$6,650/$13,300</a:t>
                      </a:r>
                      <a:br>
                        <a:rPr lang="en-US" sz="1200" b="0" i="0" u="none" strike="noStrike" dirty="0">
                          <a:solidFill>
                            <a:schemeClr val="bg2">
                              <a:lumMod val="50000"/>
                            </a:schemeClr>
                          </a:solidFill>
                          <a:effectLst/>
                          <a:latin typeface="+mj-lt"/>
                        </a:rPr>
                      </a:br>
                      <a:r>
                        <a:rPr lang="en-US" sz="1200" b="0" i="0" u="none" strike="noStrike" dirty="0">
                          <a:solidFill>
                            <a:schemeClr val="bg2">
                              <a:lumMod val="50000"/>
                            </a:schemeClr>
                          </a:solidFill>
                          <a:effectLst/>
                          <a:latin typeface="+mj-lt"/>
                        </a:rPr>
                        <a:t>(Individual Max - $6,650)</a:t>
                      </a:r>
                      <a:endParaRPr lang="en-US" sz="1200" b="0" i="0" u="none" strike="noStrike" kern="1200" dirty="0">
                        <a:solidFill>
                          <a:srgbClr val="C00000"/>
                        </a:solidFill>
                        <a:effectLst/>
                        <a:latin typeface="+mj-lt"/>
                        <a:ea typeface="+mn-ea"/>
                        <a:cs typeface="+mn-cs"/>
                      </a:endParaRP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algn="ctr" defTabSz="914400" rtl="0" eaLnBrk="1" fontAlgn="ctr" latinLnBrk="0" hangingPunct="1"/>
                      <a:r>
                        <a:rPr lang="en-US" sz="1200" b="0" i="0" u="none" strike="noStrike" dirty="0">
                          <a:solidFill>
                            <a:schemeClr val="bg2">
                              <a:lumMod val="50000"/>
                            </a:schemeClr>
                          </a:solidFill>
                          <a:effectLst/>
                          <a:latin typeface="+mj-lt"/>
                        </a:rPr>
                        <a:t>$13,300/$26,600</a:t>
                      </a:r>
                      <a:br>
                        <a:rPr lang="en-US" sz="1200" b="0" i="0" u="none" strike="noStrike" dirty="0">
                          <a:solidFill>
                            <a:schemeClr val="bg2">
                              <a:lumMod val="50000"/>
                            </a:schemeClr>
                          </a:solidFill>
                          <a:effectLst/>
                          <a:latin typeface="+mj-lt"/>
                        </a:rPr>
                      </a:br>
                      <a:r>
                        <a:rPr lang="en-US" sz="1200" b="0" i="0" u="none" strike="noStrike" dirty="0">
                          <a:solidFill>
                            <a:schemeClr val="bg2">
                              <a:lumMod val="50000"/>
                            </a:schemeClr>
                          </a:solidFill>
                          <a:effectLst/>
                          <a:latin typeface="+mj-lt"/>
                        </a:rPr>
                        <a:t>(</a:t>
                      </a:r>
                      <a:r>
                        <a:rPr lang="en-US" sz="1200" b="0" i="0" u="none" strike="noStrike" kern="1200" dirty="0">
                          <a:solidFill>
                            <a:schemeClr val="bg2">
                              <a:lumMod val="50000"/>
                            </a:schemeClr>
                          </a:solidFill>
                          <a:effectLst/>
                          <a:latin typeface="+mn-lt"/>
                          <a:ea typeface="+mn-ea"/>
                          <a:cs typeface="+mn-cs"/>
                        </a:rPr>
                        <a:t>Individual Max </a:t>
                      </a:r>
                      <a:r>
                        <a:rPr lang="en-US" sz="1200" b="0" i="0" u="none" strike="noStrike" dirty="0">
                          <a:solidFill>
                            <a:schemeClr val="bg2">
                              <a:lumMod val="50000"/>
                            </a:schemeClr>
                          </a:solidFill>
                          <a:effectLst/>
                          <a:latin typeface="+mj-lt"/>
                        </a:rPr>
                        <a:t>- $13,300)</a:t>
                      </a:r>
                      <a:endParaRPr lang="en-US" sz="1200" b="0" i="0" u="none" strike="noStrike" kern="1200" dirty="0">
                        <a:solidFill>
                          <a:srgbClr val="C00000"/>
                        </a:solidFill>
                        <a:effectLst/>
                        <a:latin typeface="+mj-lt"/>
                        <a:ea typeface="+mn-ea"/>
                        <a:cs typeface="+mn-cs"/>
                      </a:endParaRPr>
                    </a:p>
                  </a:txBody>
                  <a:tcPr marL="9033" marR="9033" marT="903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6" name="TextBox 6"/>
          <p:cNvSpPr txBox="1">
            <a:spLocks noChangeArrowheads="1"/>
          </p:cNvSpPr>
          <p:nvPr/>
        </p:nvSpPr>
        <p:spPr bwMode="auto">
          <a:xfrm>
            <a:off x="241663" y="5088367"/>
            <a:ext cx="9144000" cy="1277273"/>
          </a:xfrm>
          <a:prstGeom prst="rect">
            <a:avLst/>
          </a:prstGeom>
          <a:noFill/>
          <a:ln w="9525">
            <a:noFill/>
            <a:miter lim="800000"/>
            <a:headEnd/>
            <a:tailEnd/>
          </a:ln>
        </p:spPr>
        <p:txBody>
          <a:bodyPr wrap="square">
            <a:spAutoFit/>
          </a:bodyPr>
          <a:lstStyle/>
          <a:p>
            <a:r>
              <a:rPr lang="en-US" sz="1100" b="1" dirty="0">
                <a:solidFill>
                  <a:schemeClr val="accent1"/>
                </a:solidFill>
              </a:rPr>
              <a:t>*Coverage provided after Deductible. Note: Individuals with other than employee only coverage will be capped at the individual deductible and out-of-pocket maximums.</a:t>
            </a:r>
          </a:p>
          <a:p>
            <a:endParaRPr lang="en-US" sz="1100" b="1" dirty="0">
              <a:solidFill>
                <a:schemeClr val="accent1"/>
              </a:solidFill>
            </a:endParaRPr>
          </a:p>
          <a:p>
            <a:r>
              <a:rPr lang="en-US" sz="1100" b="1" dirty="0">
                <a:solidFill>
                  <a:schemeClr val="accent1"/>
                </a:solidFill>
              </a:rPr>
              <a:t>Preventive Care is covered at 100% with a preventive primary diagnosis code. The service must be a covered preventive care benefit under healthcare reform.  Certain over the counter preventive medications for which you have a prescription are now available at no cost.  During your annual physical if anything is discussed or performed outside of the healthcare reform approved screenings, your visit may not be covered at 100%. </a:t>
            </a:r>
            <a:endParaRPr lang="en-US" sz="1100" b="1" dirty="0">
              <a:solidFill>
                <a:schemeClr val="tx2"/>
              </a:solidFill>
              <a:cs typeface="Arial" pitchFamily="34" charset="0"/>
            </a:endParaRPr>
          </a:p>
        </p:txBody>
      </p:sp>
      <p:sp>
        <p:nvSpPr>
          <p:cNvPr id="7" name="Rectangle 6"/>
          <p:cNvSpPr/>
          <p:nvPr/>
        </p:nvSpPr>
        <p:spPr>
          <a:xfrm>
            <a:off x="228600" y="6412346"/>
            <a:ext cx="6248400" cy="276999"/>
          </a:xfrm>
          <a:prstGeom prst="rect">
            <a:avLst/>
          </a:prstGeom>
        </p:spPr>
        <p:txBody>
          <a:bodyPr wrap="square">
            <a:spAutoFit/>
          </a:bodyPr>
          <a:lstStyle/>
          <a:p>
            <a:r>
              <a:rPr lang="en-US" sz="1200" b="1" dirty="0">
                <a:solidFill>
                  <a:schemeClr val="accent1"/>
                </a:solidFill>
                <a:latin typeface="+mn-lt"/>
              </a:rPr>
              <a:t>HIGH LEVEL SUMMARY</a:t>
            </a:r>
          </a:p>
        </p:txBody>
      </p:sp>
    </p:spTree>
    <p:extLst>
      <p:ext uri="{BB962C8B-B14F-4D97-AF65-F5344CB8AC3E}">
        <p14:creationId xmlns:p14="http://schemas.microsoft.com/office/powerpoint/2010/main" val="86400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Preventive Care</a:t>
            </a:r>
          </a:p>
        </p:txBody>
      </p:sp>
      <p:sp>
        <p:nvSpPr>
          <p:cNvPr id="5" name="Rectangle 4"/>
          <p:cNvSpPr/>
          <p:nvPr/>
        </p:nvSpPr>
        <p:spPr>
          <a:xfrm>
            <a:off x="216114" y="5953029"/>
            <a:ext cx="5489154" cy="400110"/>
          </a:xfrm>
          <a:prstGeom prst="rect">
            <a:avLst/>
          </a:prstGeom>
        </p:spPr>
        <p:txBody>
          <a:bodyPr wrap="square">
            <a:spAutoFit/>
          </a:bodyPr>
          <a:lstStyle/>
          <a:p>
            <a:r>
              <a:rPr lang="en-US" sz="1000" i="1" dirty="0">
                <a:solidFill>
                  <a:schemeClr val="tx2"/>
                </a:solidFill>
                <a:latin typeface="+mn-lt"/>
                <a:cs typeface="Arial" pitchFamily="34" charset="0"/>
              </a:rPr>
              <a:t>Note: Preventive care is covered at 100% with a preventive primary diagnosis code.  </a:t>
            </a:r>
            <a:br>
              <a:rPr lang="en-US" sz="1000" i="1" dirty="0">
                <a:solidFill>
                  <a:schemeClr val="tx2"/>
                </a:solidFill>
                <a:latin typeface="+mn-lt"/>
                <a:cs typeface="Arial" pitchFamily="34" charset="0"/>
              </a:rPr>
            </a:br>
            <a:r>
              <a:rPr lang="en-US" sz="1000" i="1" dirty="0">
                <a:solidFill>
                  <a:schemeClr val="tx2"/>
                </a:solidFill>
                <a:latin typeface="+mn-lt"/>
                <a:cs typeface="Arial" pitchFamily="34" charset="0"/>
              </a:rPr>
              <a:t>The service must be a covered preventive care benefit under healthcare reform.</a:t>
            </a:r>
            <a:endParaRPr lang="en-US" sz="1000" i="1" dirty="0">
              <a:solidFill>
                <a:schemeClr val="tx2"/>
              </a:solidFill>
              <a:latin typeface="+mn-lt"/>
            </a:endParaRPr>
          </a:p>
        </p:txBody>
      </p:sp>
      <p:sp>
        <p:nvSpPr>
          <p:cNvPr id="31" name="TextBox 30"/>
          <p:cNvSpPr txBox="1"/>
          <p:nvPr/>
        </p:nvSpPr>
        <p:spPr>
          <a:xfrm>
            <a:off x="3011197" y="1850478"/>
            <a:ext cx="2575739" cy="523220"/>
          </a:xfrm>
          <a:prstGeom prst="rect">
            <a:avLst/>
          </a:prstGeom>
          <a:noFill/>
        </p:spPr>
        <p:txBody>
          <a:bodyPr wrap="square" rtlCol="0">
            <a:spAutoFit/>
          </a:bodyPr>
          <a:lstStyle/>
          <a:p>
            <a:r>
              <a:rPr lang="en-US" sz="1400" b="1" kern="0" dirty="0">
                <a:solidFill>
                  <a:schemeClr val="tx1">
                    <a:lumMod val="50000"/>
                    <a:lumOff val="50000"/>
                  </a:schemeClr>
                </a:solidFill>
                <a:latin typeface="Arial" pitchFamily="34" charset="0"/>
                <a:cs typeface="Arial" pitchFamily="34" charset="0"/>
              </a:rPr>
              <a:t>PREVENTIVE CARE IS COVERED AT 100%</a:t>
            </a:r>
          </a:p>
        </p:txBody>
      </p:sp>
      <p:cxnSp>
        <p:nvCxnSpPr>
          <p:cNvPr id="36" name="Straight Connector 35"/>
          <p:cNvCxnSpPr/>
          <p:nvPr/>
        </p:nvCxnSpPr>
        <p:spPr>
          <a:xfrm>
            <a:off x="2438516" y="2112088"/>
            <a:ext cx="298892" cy="0"/>
          </a:xfrm>
          <a:prstGeom prst="line">
            <a:avLst/>
          </a:prstGeom>
          <a:ln>
            <a:solidFill>
              <a:schemeClr val="bg1">
                <a:lumMod val="85000"/>
              </a:schemeClr>
            </a:solidFill>
            <a:headEnd type="diamond" w="med" len="med"/>
            <a:tailEnd type="diamond"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871491" y="1771410"/>
            <a:ext cx="3035034" cy="430887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1400" dirty="0">
                <a:solidFill>
                  <a:schemeClr val="tx2"/>
                </a:solidFill>
              </a:rPr>
              <a:t>Routine physical exams</a:t>
            </a:r>
            <a:br>
              <a:rPr lang="en-US" sz="1400" dirty="0">
                <a:solidFill>
                  <a:schemeClr val="tx2"/>
                </a:solidFill>
              </a:rPr>
            </a:br>
            <a:endParaRPr lang="en-US" sz="1400" dirty="0">
              <a:solidFill>
                <a:schemeClr val="tx2"/>
              </a:solidFill>
            </a:endParaRPr>
          </a:p>
          <a:p>
            <a:pPr marL="285750" indent="-285750">
              <a:buClr>
                <a:schemeClr val="tx2"/>
              </a:buClr>
              <a:buFont typeface="Arial" panose="020B0604020202020204" pitchFamily="34" charset="0"/>
              <a:buChar char="•"/>
            </a:pPr>
            <a:r>
              <a:rPr lang="en-US" sz="1400" dirty="0">
                <a:solidFill>
                  <a:schemeClr val="tx2"/>
                </a:solidFill>
              </a:rPr>
              <a:t>Well baby &amp; well child exams</a:t>
            </a:r>
            <a:br>
              <a:rPr lang="en-US" sz="1400" dirty="0">
                <a:solidFill>
                  <a:schemeClr val="tx2"/>
                </a:solidFill>
              </a:rPr>
            </a:br>
            <a:endParaRPr lang="en-US" sz="1400" dirty="0">
              <a:solidFill>
                <a:schemeClr val="tx2"/>
              </a:solidFill>
            </a:endParaRPr>
          </a:p>
          <a:p>
            <a:pPr marL="285750" indent="-285750">
              <a:buClr>
                <a:schemeClr val="tx2"/>
              </a:buClr>
              <a:buFont typeface="Arial" panose="020B0604020202020204" pitchFamily="34" charset="0"/>
              <a:buChar char="•"/>
            </a:pPr>
            <a:r>
              <a:rPr lang="en-US" sz="1400" dirty="0">
                <a:solidFill>
                  <a:schemeClr val="tx2"/>
                </a:solidFill>
              </a:rPr>
              <a:t>Screenings including mammograms and colonoscopies</a:t>
            </a:r>
            <a:br>
              <a:rPr lang="en-US" sz="1400" dirty="0">
                <a:solidFill>
                  <a:schemeClr val="tx2"/>
                </a:solidFill>
              </a:rPr>
            </a:br>
            <a:endParaRPr lang="en-US" sz="1400" dirty="0">
              <a:solidFill>
                <a:schemeClr val="tx2"/>
              </a:solidFill>
            </a:endParaRPr>
          </a:p>
          <a:p>
            <a:pPr marL="285750" indent="-285750">
              <a:buClr>
                <a:schemeClr val="tx2"/>
              </a:buClr>
              <a:buFont typeface="Arial" panose="020B0604020202020204" pitchFamily="34" charset="0"/>
              <a:buChar char="•"/>
            </a:pPr>
            <a:r>
              <a:rPr lang="en-US" sz="1400" dirty="0">
                <a:solidFill>
                  <a:schemeClr val="tx2"/>
                </a:solidFill>
              </a:rPr>
              <a:t>Some Over the Counter (OTC) Medications, Supplements and contraceptives when prescribed by a provider</a:t>
            </a:r>
          </a:p>
          <a:p>
            <a:pPr>
              <a:buClr>
                <a:schemeClr val="tx2"/>
              </a:buClr>
            </a:pPr>
            <a:endParaRPr lang="en-US" sz="1400" b="1" dirty="0"/>
          </a:p>
          <a:p>
            <a:pPr>
              <a:buClr>
                <a:schemeClr val="tx2"/>
              </a:buClr>
            </a:pPr>
            <a:r>
              <a:rPr lang="en-US" sz="1400" b="1" dirty="0">
                <a:solidFill>
                  <a:schemeClr val="tx2"/>
                </a:solidFill>
              </a:rPr>
              <a:t>Visit </a:t>
            </a:r>
            <a:r>
              <a:rPr lang="en-US" sz="1400" b="1" u="sng" dirty="0">
                <a:solidFill>
                  <a:schemeClr val="bg2"/>
                </a:solidFill>
              </a:rPr>
              <a:t>www.bcbsnc.com/preventive</a:t>
            </a:r>
            <a:r>
              <a:rPr lang="en-US" dirty="0"/>
              <a:t> </a:t>
            </a:r>
            <a:r>
              <a:rPr lang="en-US" sz="1400" b="1" dirty="0">
                <a:solidFill>
                  <a:schemeClr val="tx2"/>
                </a:solidFill>
              </a:rPr>
              <a:t>for a list of covered services and OTC medications. </a:t>
            </a:r>
          </a:p>
          <a:p>
            <a:pPr marL="285750" indent="-285750">
              <a:buClr>
                <a:schemeClr val="tx2"/>
              </a:buClr>
              <a:buFont typeface="Arial" panose="020B0604020202020204" pitchFamily="34" charset="0"/>
              <a:buChar char="•"/>
            </a:pPr>
            <a:endParaRPr lang="en-US" sz="1400" dirty="0">
              <a:solidFill>
                <a:schemeClr val="tx2"/>
              </a:solidFill>
            </a:endParaRPr>
          </a:p>
          <a:p>
            <a:pPr>
              <a:buClr>
                <a:schemeClr val="accent5"/>
              </a:buClr>
            </a:pPr>
            <a:endParaRPr lang="en-US" sz="1600" dirty="0">
              <a:solidFill>
                <a:schemeClr val="tx2"/>
              </a:solidFill>
            </a:endParaRPr>
          </a:p>
          <a:p>
            <a:pPr>
              <a:buClr>
                <a:schemeClr val="accent5"/>
              </a:buClr>
            </a:pPr>
            <a:endParaRPr lang="en-US" sz="1600" dirty="0">
              <a:solidFill>
                <a:schemeClr val="tx2"/>
              </a:solidFill>
            </a:endParaRPr>
          </a:p>
        </p:txBody>
      </p:sp>
      <p:sp>
        <p:nvSpPr>
          <p:cNvPr id="39" name="TextBox 38"/>
          <p:cNvSpPr txBox="1"/>
          <p:nvPr/>
        </p:nvSpPr>
        <p:spPr>
          <a:xfrm>
            <a:off x="3011197" y="3589605"/>
            <a:ext cx="2575739" cy="1169551"/>
          </a:xfrm>
          <a:prstGeom prst="rect">
            <a:avLst/>
          </a:prstGeom>
          <a:noFill/>
        </p:spPr>
        <p:txBody>
          <a:bodyPr wrap="square" rtlCol="0">
            <a:spAutoFit/>
          </a:bodyPr>
          <a:lstStyle/>
          <a:p>
            <a:r>
              <a:rPr lang="en-US" sz="1400" b="1" kern="0" dirty="0">
                <a:solidFill>
                  <a:schemeClr val="tx1">
                    <a:lumMod val="50000"/>
                    <a:lumOff val="50000"/>
                  </a:schemeClr>
                </a:solidFill>
                <a:latin typeface="Arial" pitchFamily="34" charset="0"/>
                <a:cs typeface="Arial" pitchFamily="34" charset="0"/>
              </a:rPr>
              <a:t>PREVENTIVE CARE SERVICES CAN INCLUDE MANY TYPES OF EXAMS </a:t>
            </a:r>
            <a:br>
              <a:rPr lang="en-US" sz="1400" b="1" kern="0" dirty="0">
                <a:solidFill>
                  <a:schemeClr val="tx1">
                    <a:lumMod val="50000"/>
                    <a:lumOff val="50000"/>
                  </a:schemeClr>
                </a:solidFill>
                <a:latin typeface="Arial" pitchFamily="34" charset="0"/>
                <a:cs typeface="Arial" pitchFamily="34" charset="0"/>
              </a:rPr>
            </a:br>
            <a:r>
              <a:rPr lang="en-US" sz="1400" kern="0" dirty="0">
                <a:solidFill>
                  <a:schemeClr val="tx1">
                    <a:lumMod val="50000"/>
                    <a:lumOff val="50000"/>
                  </a:schemeClr>
                </a:solidFill>
                <a:latin typeface="Arial" pitchFamily="34" charset="0"/>
                <a:cs typeface="Arial" pitchFamily="34" charset="0"/>
              </a:rPr>
              <a:t>(subject to age/gender guidelines)</a:t>
            </a:r>
          </a:p>
        </p:txBody>
      </p:sp>
      <p:cxnSp>
        <p:nvCxnSpPr>
          <p:cNvPr id="40" name="Straight Connector 39"/>
          <p:cNvCxnSpPr/>
          <p:nvPr/>
        </p:nvCxnSpPr>
        <p:spPr>
          <a:xfrm>
            <a:off x="2257192" y="3829739"/>
            <a:ext cx="572681" cy="4131"/>
          </a:xfrm>
          <a:prstGeom prst="line">
            <a:avLst/>
          </a:prstGeom>
          <a:ln>
            <a:solidFill>
              <a:schemeClr val="bg1">
                <a:lumMod val="85000"/>
              </a:schemeClr>
            </a:solidFill>
            <a:headEnd type="diamond" w="med" len="med"/>
            <a:tailEnd type="diamond"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27" y="1771410"/>
            <a:ext cx="2274005" cy="3438442"/>
          </a:xfrm>
          <a:prstGeom prst="rect">
            <a:avLst/>
          </a:prstGeom>
        </p:spPr>
      </p:pic>
    </p:spTree>
    <p:extLst>
      <p:ext uri="{BB962C8B-B14F-4D97-AF65-F5344CB8AC3E}">
        <p14:creationId xmlns:p14="http://schemas.microsoft.com/office/powerpoint/2010/main" val="159521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1971" y="1349"/>
            <a:ext cx="9144000" cy="685665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600" y="182880"/>
            <a:ext cx="6225988" cy="822960"/>
          </a:xfrm>
        </p:spPr>
        <p:txBody>
          <a:bodyPr>
            <a:normAutofit fontScale="90000"/>
          </a:bodyPr>
          <a:lstStyle/>
          <a:p>
            <a:r>
              <a:rPr lang="en-US" dirty="0"/>
              <a:t>Right Care. Right Place. Right Savings.</a:t>
            </a:r>
          </a:p>
        </p:txBody>
      </p:sp>
      <p:sp>
        <p:nvSpPr>
          <p:cNvPr id="3" name="Text Placeholder 2"/>
          <p:cNvSpPr>
            <a:spLocks noGrp="1"/>
          </p:cNvSpPr>
          <p:nvPr>
            <p:ph type="body" sz="quarter" idx="13"/>
          </p:nvPr>
        </p:nvSpPr>
        <p:spPr>
          <a:xfrm>
            <a:off x="237787" y="943188"/>
            <a:ext cx="7772400" cy="411480"/>
          </a:xfrm>
        </p:spPr>
        <p:txBody>
          <a:bodyPr/>
          <a:lstStyle/>
          <a:p>
            <a:r>
              <a:rPr lang="en-US" dirty="0"/>
              <a:t>With many options for getting care, how do you choose?</a:t>
            </a:r>
          </a:p>
        </p:txBody>
      </p:sp>
      <p:grpSp>
        <p:nvGrpSpPr>
          <p:cNvPr id="67" name="Group 66"/>
          <p:cNvGrpSpPr/>
          <p:nvPr/>
        </p:nvGrpSpPr>
        <p:grpSpPr>
          <a:xfrm>
            <a:off x="114300" y="1382604"/>
            <a:ext cx="9003778" cy="5383956"/>
            <a:chOff x="379429" y="1175149"/>
            <a:chExt cx="8272795" cy="5316854"/>
          </a:xfrm>
        </p:grpSpPr>
        <p:sp>
          <p:nvSpPr>
            <p:cNvPr id="4" name="Rectangle 3">
              <a:extLst>
                <a:ext uri="{FF2B5EF4-FFF2-40B4-BE49-F238E27FC236}">
                  <a16:creationId xmlns:a16="http://schemas.microsoft.com/office/drawing/2014/main" id="{71C70419-FF5D-45F6-9174-6E724FA3D954}"/>
                </a:ext>
              </a:extLst>
            </p:cNvPr>
            <p:cNvSpPr/>
            <p:nvPr/>
          </p:nvSpPr>
          <p:spPr>
            <a:xfrm>
              <a:off x="5846949" y="2254517"/>
              <a:ext cx="1358624" cy="15993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a:extLst>
                <a:ext uri="{FF2B5EF4-FFF2-40B4-BE49-F238E27FC236}">
                  <a16:creationId xmlns:a16="http://schemas.microsoft.com/office/drawing/2014/main" id="{061A85A2-404F-4A4E-B59E-A63865FFE45B}"/>
                </a:ext>
              </a:extLst>
            </p:cNvPr>
            <p:cNvSpPr/>
            <p:nvPr/>
          </p:nvSpPr>
          <p:spPr>
            <a:xfrm>
              <a:off x="3129700" y="2300127"/>
              <a:ext cx="1358624" cy="1577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6" name="Group 5">
              <a:extLst>
                <a:ext uri="{FF2B5EF4-FFF2-40B4-BE49-F238E27FC236}">
                  <a16:creationId xmlns:a16="http://schemas.microsoft.com/office/drawing/2014/main" id="{66CBABF4-E749-4C7B-A882-379B06ED1F30}"/>
                </a:ext>
              </a:extLst>
            </p:cNvPr>
            <p:cNvGrpSpPr/>
            <p:nvPr/>
          </p:nvGrpSpPr>
          <p:grpSpPr>
            <a:xfrm>
              <a:off x="1773917" y="1175266"/>
              <a:ext cx="1358624" cy="1126118"/>
              <a:chOff x="1477805" y="2206494"/>
              <a:chExt cx="1847278" cy="1291990"/>
            </a:xfrm>
          </p:grpSpPr>
          <p:sp>
            <p:nvSpPr>
              <p:cNvPr id="7" name="Rectangle 6">
                <a:extLst>
                  <a:ext uri="{FF2B5EF4-FFF2-40B4-BE49-F238E27FC236}">
                    <a16:creationId xmlns:a16="http://schemas.microsoft.com/office/drawing/2014/main" id="{C02E8387-BFC0-4687-BE99-3BB9962F960D}"/>
                  </a:ext>
                </a:extLst>
              </p:cNvPr>
              <p:cNvSpPr/>
              <p:nvPr/>
            </p:nvSpPr>
            <p:spPr>
              <a:xfrm>
                <a:off x="1477805" y="2206494"/>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a:p>
                <a:pPr algn="ctr"/>
                <a:r>
                  <a:rPr lang="en-US" sz="1400" b="1" dirty="0"/>
                  <a:t>VIRTUAL </a:t>
                </a:r>
                <a:br>
                  <a:rPr lang="en-US" sz="1400" b="1" dirty="0"/>
                </a:br>
                <a:r>
                  <a:rPr lang="en-US" sz="1400" b="1" dirty="0"/>
                  <a:t>VISIT</a:t>
                </a:r>
                <a:endParaRPr lang="id-ID" sz="1400" b="1" dirty="0"/>
              </a:p>
            </p:txBody>
          </p:sp>
          <p:sp>
            <p:nvSpPr>
              <p:cNvPr id="8" name="Rectangle 7">
                <a:extLst>
                  <a:ext uri="{FF2B5EF4-FFF2-40B4-BE49-F238E27FC236}">
                    <a16:creationId xmlns:a16="http://schemas.microsoft.com/office/drawing/2014/main" id="{D22230C5-D28D-43D0-B64C-CB178624A7ED}"/>
                  </a:ext>
                </a:extLst>
              </p:cNvPr>
              <p:cNvSpPr/>
              <p:nvPr/>
            </p:nvSpPr>
            <p:spPr>
              <a:xfrm>
                <a:off x="1477805" y="3390512"/>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grpSp>
        <p:sp>
          <p:nvSpPr>
            <p:cNvPr id="9" name="Rectangle 8">
              <a:extLst>
                <a:ext uri="{FF2B5EF4-FFF2-40B4-BE49-F238E27FC236}">
                  <a16:creationId xmlns:a16="http://schemas.microsoft.com/office/drawing/2014/main" id="{F012EFA8-01DF-4032-899D-4266AAEE5906}"/>
                </a:ext>
              </a:extLst>
            </p:cNvPr>
            <p:cNvSpPr/>
            <p:nvPr/>
          </p:nvSpPr>
          <p:spPr>
            <a:xfrm>
              <a:off x="435154" y="2254517"/>
              <a:ext cx="1347964" cy="15897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 name="Group 9">
              <a:extLst>
                <a:ext uri="{FF2B5EF4-FFF2-40B4-BE49-F238E27FC236}">
                  <a16:creationId xmlns:a16="http://schemas.microsoft.com/office/drawing/2014/main" id="{89FB7B93-EB8B-4243-82CC-0EA4B990316E}"/>
                </a:ext>
              </a:extLst>
            </p:cNvPr>
            <p:cNvGrpSpPr/>
            <p:nvPr/>
          </p:nvGrpSpPr>
          <p:grpSpPr>
            <a:xfrm>
              <a:off x="1773917" y="3721169"/>
              <a:ext cx="1358624" cy="2770166"/>
              <a:chOff x="1477805" y="4790473"/>
              <a:chExt cx="1847278" cy="1291990"/>
            </a:xfrm>
          </p:grpSpPr>
          <p:sp>
            <p:nvSpPr>
              <p:cNvPr id="11" name="Rectangle 10">
                <a:extLst>
                  <a:ext uri="{FF2B5EF4-FFF2-40B4-BE49-F238E27FC236}">
                    <a16:creationId xmlns:a16="http://schemas.microsoft.com/office/drawing/2014/main" id="{B36AA7E8-5FDC-420B-9FB4-D9AE9D48BC27}"/>
                  </a:ext>
                </a:extLst>
              </p:cNvPr>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8C2B2B48-0F4D-4733-B464-45272B22A6A1}"/>
                  </a:ext>
                </a:extLst>
              </p:cNvPr>
              <p:cNvSpPr/>
              <p:nvPr/>
            </p:nvSpPr>
            <p:spPr>
              <a:xfrm>
                <a:off x="1477805" y="5780990"/>
                <a:ext cx="1847278" cy="3014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13" name="Group 12">
              <a:extLst>
                <a:ext uri="{FF2B5EF4-FFF2-40B4-BE49-F238E27FC236}">
                  <a16:creationId xmlns:a16="http://schemas.microsoft.com/office/drawing/2014/main" id="{DDCF325B-1310-4B85-96CB-9539146B7FB8}"/>
                </a:ext>
              </a:extLst>
            </p:cNvPr>
            <p:cNvGrpSpPr/>
            <p:nvPr/>
          </p:nvGrpSpPr>
          <p:grpSpPr>
            <a:xfrm>
              <a:off x="3129700" y="1175149"/>
              <a:ext cx="1358624" cy="1126235"/>
              <a:chOff x="3325083" y="2206494"/>
              <a:chExt cx="1847278" cy="1291990"/>
            </a:xfrm>
          </p:grpSpPr>
          <p:sp>
            <p:nvSpPr>
              <p:cNvPr id="14" name="Rectangle 13">
                <a:extLst>
                  <a:ext uri="{FF2B5EF4-FFF2-40B4-BE49-F238E27FC236}">
                    <a16:creationId xmlns:a16="http://schemas.microsoft.com/office/drawing/2014/main" id="{B465F755-C62C-457A-A65F-997B234E693F}"/>
                  </a:ext>
                </a:extLst>
              </p:cNvPr>
              <p:cNvSpPr/>
              <p:nvPr/>
            </p:nvSpPr>
            <p:spPr>
              <a:xfrm>
                <a:off x="3325083" y="2206494"/>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a:p>
                <a:pPr algn="ctr"/>
                <a:r>
                  <a:rPr lang="en-US" sz="1200" b="1" dirty="0"/>
                  <a:t>CONVENIENCE CARE CLINICS</a:t>
                </a:r>
                <a:endParaRPr lang="id-ID" sz="1200" b="1" dirty="0"/>
              </a:p>
            </p:txBody>
          </p:sp>
          <p:sp>
            <p:nvSpPr>
              <p:cNvPr id="15" name="Rectangle 14">
                <a:extLst>
                  <a:ext uri="{FF2B5EF4-FFF2-40B4-BE49-F238E27FC236}">
                    <a16:creationId xmlns:a16="http://schemas.microsoft.com/office/drawing/2014/main" id="{8E02D6A4-BBF7-4F7B-88DE-BC116A5773DB}"/>
                  </a:ext>
                </a:extLst>
              </p:cNvPr>
              <p:cNvSpPr/>
              <p:nvPr/>
            </p:nvSpPr>
            <p:spPr>
              <a:xfrm>
                <a:off x="3325083" y="3390512"/>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grpSp>
        <p:grpSp>
          <p:nvGrpSpPr>
            <p:cNvPr id="16" name="Group 15">
              <a:extLst>
                <a:ext uri="{FF2B5EF4-FFF2-40B4-BE49-F238E27FC236}">
                  <a16:creationId xmlns:a16="http://schemas.microsoft.com/office/drawing/2014/main" id="{B6543D04-C701-4352-8091-4249EC4CD85A}"/>
                </a:ext>
              </a:extLst>
            </p:cNvPr>
            <p:cNvGrpSpPr/>
            <p:nvPr/>
          </p:nvGrpSpPr>
          <p:grpSpPr>
            <a:xfrm>
              <a:off x="3129700" y="3721168"/>
              <a:ext cx="1358624" cy="2770165"/>
              <a:chOff x="3325083" y="4790471"/>
              <a:chExt cx="1847278" cy="1291992"/>
            </a:xfrm>
          </p:grpSpPr>
          <p:sp>
            <p:nvSpPr>
              <p:cNvPr id="17" name="Rectangle 16">
                <a:extLst>
                  <a:ext uri="{FF2B5EF4-FFF2-40B4-BE49-F238E27FC236}">
                    <a16:creationId xmlns:a16="http://schemas.microsoft.com/office/drawing/2014/main" id="{C171FEA2-65FE-415B-9D3B-834F37716387}"/>
                  </a:ext>
                </a:extLst>
              </p:cNvPr>
              <p:cNvSpPr/>
              <p:nvPr/>
            </p:nvSpPr>
            <p:spPr>
              <a:xfrm>
                <a:off x="3325083" y="4790471"/>
                <a:ext cx="1847278" cy="12919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8" name="Rectangle 17">
                <a:extLst>
                  <a:ext uri="{FF2B5EF4-FFF2-40B4-BE49-F238E27FC236}">
                    <a16:creationId xmlns:a16="http://schemas.microsoft.com/office/drawing/2014/main" id="{D3A43204-E840-4C2F-B632-D8A6F0BEB5AB}"/>
                  </a:ext>
                </a:extLst>
              </p:cNvPr>
              <p:cNvSpPr/>
              <p:nvPr/>
            </p:nvSpPr>
            <p:spPr>
              <a:xfrm>
                <a:off x="3325083" y="5780990"/>
                <a:ext cx="1847278" cy="3014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19" name="Group 18">
              <a:extLst>
                <a:ext uri="{FF2B5EF4-FFF2-40B4-BE49-F238E27FC236}">
                  <a16:creationId xmlns:a16="http://schemas.microsoft.com/office/drawing/2014/main" id="{73E133E4-0830-43C3-9806-17732850CF32}"/>
                </a:ext>
              </a:extLst>
            </p:cNvPr>
            <p:cNvGrpSpPr/>
            <p:nvPr/>
          </p:nvGrpSpPr>
          <p:grpSpPr>
            <a:xfrm>
              <a:off x="4488325" y="1175266"/>
              <a:ext cx="1358624" cy="1131179"/>
              <a:chOff x="5172361" y="2206494"/>
              <a:chExt cx="1847278" cy="1291990"/>
            </a:xfrm>
          </p:grpSpPr>
          <p:sp>
            <p:nvSpPr>
              <p:cNvPr id="20" name="Rectangle 19">
                <a:extLst>
                  <a:ext uri="{FF2B5EF4-FFF2-40B4-BE49-F238E27FC236}">
                    <a16:creationId xmlns:a16="http://schemas.microsoft.com/office/drawing/2014/main" id="{D01AB537-4774-4A33-8079-C99C4528D399}"/>
                  </a:ext>
                </a:extLst>
              </p:cNvPr>
              <p:cNvSpPr/>
              <p:nvPr/>
            </p:nvSpPr>
            <p:spPr>
              <a:xfrm>
                <a:off x="5172361" y="2206494"/>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p>
              <a:p>
                <a:pPr algn="ctr"/>
                <a:r>
                  <a:rPr lang="en-US" sz="1200" b="1" dirty="0"/>
                  <a:t>PRIMARY CARE PHYSICIAN</a:t>
                </a:r>
                <a:endParaRPr lang="id-ID" sz="1200" b="1" dirty="0"/>
              </a:p>
            </p:txBody>
          </p:sp>
          <p:sp>
            <p:nvSpPr>
              <p:cNvPr id="21" name="Rectangle 20">
                <a:extLst>
                  <a:ext uri="{FF2B5EF4-FFF2-40B4-BE49-F238E27FC236}">
                    <a16:creationId xmlns:a16="http://schemas.microsoft.com/office/drawing/2014/main" id="{E389E16A-C096-412E-AFF5-D89848EE5BD5}"/>
                  </a:ext>
                </a:extLst>
              </p:cNvPr>
              <p:cNvSpPr/>
              <p:nvPr/>
            </p:nvSpPr>
            <p:spPr>
              <a:xfrm>
                <a:off x="5172361" y="3383098"/>
                <a:ext cx="1847278" cy="1153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grpSp>
        <p:grpSp>
          <p:nvGrpSpPr>
            <p:cNvPr id="22" name="Group 21">
              <a:extLst>
                <a:ext uri="{FF2B5EF4-FFF2-40B4-BE49-F238E27FC236}">
                  <a16:creationId xmlns:a16="http://schemas.microsoft.com/office/drawing/2014/main" id="{DDCE6E2C-F87C-4E03-BD40-EEA227011246}"/>
                </a:ext>
              </a:extLst>
            </p:cNvPr>
            <p:cNvGrpSpPr/>
            <p:nvPr/>
          </p:nvGrpSpPr>
          <p:grpSpPr>
            <a:xfrm>
              <a:off x="4488325" y="3722423"/>
              <a:ext cx="1358624" cy="2768912"/>
              <a:chOff x="5172361" y="4790473"/>
              <a:chExt cx="1847278" cy="1291990"/>
            </a:xfrm>
          </p:grpSpPr>
          <p:sp>
            <p:nvSpPr>
              <p:cNvPr id="23" name="Rectangle 22">
                <a:extLst>
                  <a:ext uri="{FF2B5EF4-FFF2-40B4-BE49-F238E27FC236}">
                    <a16:creationId xmlns:a16="http://schemas.microsoft.com/office/drawing/2014/main" id="{280677EB-24F5-43F8-BBBD-8DC54B43725A}"/>
                  </a:ext>
                </a:extLst>
              </p:cNvPr>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a:extLst>
                  <a:ext uri="{FF2B5EF4-FFF2-40B4-BE49-F238E27FC236}">
                    <a16:creationId xmlns:a16="http://schemas.microsoft.com/office/drawing/2014/main" id="{B5CA095F-B75F-48D9-B578-35F2478A36D1}"/>
                  </a:ext>
                </a:extLst>
              </p:cNvPr>
              <p:cNvSpPr/>
              <p:nvPr/>
            </p:nvSpPr>
            <p:spPr>
              <a:xfrm>
                <a:off x="5172361" y="5780852"/>
                <a:ext cx="1847278" cy="30160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25" name="Group 24">
              <a:extLst>
                <a:ext uri="{FF2B5EF4-FFF2-40B4-BE49-F238E27FC236}">
                  <a16:creationId xmlns:a16="http://schemas.microsoft.com/office/drawing/2014/main" id="{25EB7D6B-F5BF-48E0-A99F-A9A967D2388E}"/>
                </a:ext>
              </a:extLst>
            </p:cNvPr>
            <p:cNvGrpSpPr/>
            <p:nvPr/>
          </p:nvGrpSpPr>
          <p:grpSpPr>
            <a:xfrm>
              <a:off x="5846949" y="3721167"/>
              <a:ext cx="1358624" cy="2769465"/>
              <a:chOff x="7019639" y="4790473"/>
              <a:chExt cx="1847278" cy="1291991"/>
            </a:xfrm>
          </p:grpSpPr>
          <p:sp>
            <p:nvSpPr>
              <p:cNvPr id="26" name="Rectangle 25">
                <a:extLst>
                  <a:ext uri="{FF2B5EF4-FFF2-40B4-BE49-F238E27FC236}">
                    <a16:creationId xmlns:a16="http://schemas.microsoft.com/office/drawing/2014/main" id="{B45C54F1-E121-4582-B577-7DEBDC337E9C}"/>
                  </a:ext>
                </a:extLst>
              </p:cNvPr>
              <p:cNvSpPr/>
              <p:nvPr/>
            </p:nvSpPr>
            <p:spPr>
              <a:xfrm>
                <a:off x="7019639" y="4790473"/>
                <a:ext cx="1847278" cy="1291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7" name="Rectangle 26">
                <a:extLst>
                  <a:ext uri="{FF2B5EF4-FFF2-40B4-BE49-F238E27FC236}">
                    <a16:creationId xmlns:a16="http://schemas.microsoft.com/office/drawing/2014/main" id="{9FB713A6-EF4E-43EC-9ACB-38C3C588DC3C}"/>
                  </a:ext>
                </a:extLst>
              </p:cNvPr>
              <p:cNvSpPr/>
              <p:nvPr/>
            </p:nvSpPr>
            <p:spPr>
              <a:xfrm>
                <a:off x="7019639" y="5781239"/>
                <a:ext cx="1847278" cy="3012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28" name="Group 27">
              <a:extLst>
                <a:ext uri="{FF2B5EF4-FFF2-40B4-BE49-F238E27FC236}">
                  <a16:creationId xmlns:a16="http://schemas.microsoft.com/office/drawing/2014/main" id="{9ACB8A74-B907-4C0E-806E-AC6DD85EA558}"/>
                </a:ext>
              </a:extLst>
            </p:cNvPr>
            <p:cNvGrpSpPr/>
            <p:nvPr/>
          </p:nvGrpSpPr>
          <p:grpSpPr>
            <a:xfrm>
              <a:off x="5846949" y="1175267"/>
              <a:ext cx="1358624" cy="1131179"/>
              <a:chOff x="7019639" y="2206494"/>
              <a:chExt cx="1847278" cy="1299244"/>
            </a:xfrm>
          </p:grpSpPr>
          <p:sp>
            <p:nvSpPr>
              <p:cNvPr id="29" name="Rectangle 28">
                <a:extLst>
                  <a:ext uri="{FF2B5EF4-FFF2-40B4-BE49-F238E27FC236}">
                    <a16:creationId xmlns:a16="http://schemas.microsoft.com/office/drawing/2014/main" id="{8C2A8EFB-6D94-436A-91F1-D81293DC1D2E}"/>
                  </a:ext>
                </a:extLst>
              </p:cNvPr>
              <p:cNvSpPr/>
              <p:nvPr/>
            </p:nvSpPr>
            <p:spPr>
              <a:xfrm>
                <a:off x="7019639" y="2206494"/>
                <a:ext cx="1847278" cy="1291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a:p>
                <a:pPr algn="ctr"/>
                <a:r>
                  <a:rPr lang="en-US" sz="1400" b="1" dirty="0"/>
                  <a:t>URGENT CARE</a:t>
                </a:r>
                <a:endParaRPr lang="id-ID" sz="1400" b="1" dirty="0"/>
              </a:p>
            </p:txBody>
          </p:sp>
          <p:sp>
            <p:nvSpPr>
              <p:cNvPr id="30" name="Rectangle 29">
                <a:extLst>
                  <a:ext uri="{FF2B5EF4-FFF2-40B4-BE49-F238E27FC236}">
                    <a16:creationId xmlns:a16="http://schemas.microsoft.com/office/drawing/2014/main" id="{7049E0AE-7918-4887-9512-DCA236E25A50}"/>
                  </a:ext>
                </a:extLst>
              </p:cNvPr>
              <p:cNvSpPr/>
              <p:nvPr/>
            </p:nvSpPr>
            <p:spPr>
              <a:xfrm>
                <a:off x="7019639" y="3390511"/>
                <a:ext cx="1847278" cy="11522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grpSp>
        <p:grpSp>
          <p:nvGrpSpPr>
            <p:cNvPr id="31" name="Group 30">
              <a:extLst>
                <a:ext uri="{FF2B5EF4-FFF2-40B4-BE49-F238E27FC236}">
                  <a16:creationId xmlns:a16="http://schemas.microsoft.com/office/drawing/2014/main" id="{EE1DD0CC-D4C4-4A18-ACF6-7C805131C746}"/>
                </a:ext>
              </a:extLst>
            </p:cNvPr>
            <p:cNvGrpSpPr/>
            <p:nvPr/>
          </p:nvGrpSpPr>
          <p:grpSpPr>
            <a:xfrm>
              <a:off x="433870" y="1175267"/>
              <a:ext cx="1358624" cy="1126118"/>
              <a:chOff x="1477805" y="2206494"/>
              <a:chExt cx="1847278" cy="1291990"/>
            </a:xfrm>
            <a:solidFill>
              <a:schemeClr val="tx2"/>
            </a:solidFill>
          </p:grpSpPr>
          <p:sp>
            <p:nvSpPr>
              <p:cNvPr id="32" name="Rectangle 31">
                <a:extLst>
                  <a:ext uri="{FF2B5EF4-FFF2-40B4-BE49-F238E27FC236}">
                    <a16:creationId xmlns:a16="http://schemas.microsoft.com/office/drawing/2014/main" id="{74D87C4A-B995-4CCE-97B4-D7758814CE1B}"/>
                  </a:ext>
                </a:extLst>
              </p:cNvPr>
              <p:cNvSpPr/>
              <p:nvPr/>
            </p:nvSpPr>
            <p:spPr>
              <a:xfrm>
                <a:off x="1477805" y="2206494"/>
                <a:ext cx="1847278" cy="1291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a:p>
                <a:pPr algn="ctr"/>
                <a:r>
                  <a:rPr lang="en-US" sz="1400" b="1" dirty="0"/>
                  <a:t>NURSE LINE</a:t>
                </a:r>
                <a:endParaRPr lang="id-ID" sz="1400" b="1" dirty="0"/>
              </a:p>
            </p:txBody>
          </p:sp>
          <p:sp>
            <p:nvSpPr>
              <p:cNvPr id="33" name="Rectangle 32">
                <a:extLst>
                  <a:ext uri="{FF2B5EF4-FFF2-40B4-BE49-F238E27FC236}">
                    <a16:creationId xmlns:a16="http://schemas.microsoft.com/office/drawing/2014/main" id="{C96192D4-BAEF-4935-8E61-A26F000CF65C}"/>
                  </a:ext>
                </a:extLst>
              </p:cNvPr>
              <p:cNvSpPr/>
              <p:nvPr/>
            </p:nvSpPr>
            <p:spPr>
              <a:xfrm>
                <a:off x="1477805" y="3390512"/>
                <a:ext cx="1847278" cy="10797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grpSp>
        <p:grpSp>
          <p:nvGrpSpPr>
            <p:cNvPr id="34" name="Group 33">
              <a:extLst>
                <a:ext uri="{FF2B5EF4-FFF2-40B4-BE49-F238E27FC236}">
                  <a16:creationId xmlns:a16="http://schemas.microsoft.com/office/drawing/2014/main" id="{968E19BD-FE23-4DF8-8325-8344D329C529}"/>
                </a:ext>
              </a:extLst>
            </p:cNvPr>
            <p:cNvGrpSpPr/>
            <p:nvPr/>
          </p:nvGrpSpPr>
          <p:grpSpPr>
            <a:xfrm>
              <a:off x="423112" y="3721169"/>
              <a:ext cx="1358624" cy="2770166"/>
              <a:chOff x="1477805" y="4790473"/>
              <a:chExt cx="1847278" cy="1385480"/>
            </a:xfrm>
            <a:solidFill>
              <a:schemeClr val="tx2"/>
            </a:solidFill>
          </p:grpSpPr>
          <p:sp>
            <p:nvSpPr>
              <p:cNvPr id="35" name="Rectangle 34">
                <a:extLst>
                  <a:ext uri="{FF2B5EF4-FFF2-40B4-BE49-F238E27FC236}">
                    <a16:creationId xmlns:a16="http://schemas.microsoft.com/office/drawing/2014/main" id="{DD07F059-8A7B-4CA5-8A54-C96D605C358A}"/>
                  </a:ext>
                </a:extLst>
              </p:cNvPr>
              <p:cNvSpPr/>
              <p:nvPr/>
            </p:nvSpPr>
            <p:spPr>
              <a:xfrm>
                <a:off x="1477805" y="4790473"/>
                <a:ext cx="1847278" cy="1291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Rectangle 35">
                <a:extLst>
                  <a:ext uri="{FF2B5EF4-FFF2-40B4-BE49-F238E27FC236}">
                    <a16:creationId xmlns:a16="http://schemas.microsoft.com/office/drawing/2014/main" id="{ACFF1F7A-2BB6-40BC-8E57-1B49C690AB1A}"/>
                  </a:ext>
                </a:extLst>
              </p:cNvPr>
              <p:cNvSpPr/>
              <p:nvPr/>
            </p:nvSpPr>
            <p:spPr>
              <a:xfrm>
                <a:off x="1477805" y="5852723"/>
                <a:ext cx="1847278" cy="3232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37" name="Group 36">
              <a:extLst>
                <a:ext uri="{FF2B5EF4-FFF2-40B4-BE49-F238E27FC236}">
                  <a16:creationId xmlns:a16="http://schemas.microsoft.com/office/drawing/2014/main" id="{2C09D6AC-F479-48D5-A08D-CB6045C25486}"/>
                </a:ext>
              </a:extLst>
            </p:cNvPr>
            <p:cNvGrpSpPr/>
            <p:nvPr/>
          </p:nvGrpSpPr>
          <p:grpSpPr>
            <a:xfrm>
              <a:off x="7205573" y="1175267"/>
              <a:ext cx="1358624" cy="1131179"/>
              <a:chOff x="5172361" y="2206494"/>
              <a:chExt cx="1847278" cy="1299245"/>
            </a:xfrm>
            <a:solidFill>
              <a:schemeClr val="accent5"/>
            </a:solidFill>
          </p:grpSpPr>
          <p:sp>
            <p:nvSpPr>
              <p:cNvPr id="38" name="Rectangle 37">
                <a:extLst>
                  <a:ext uri="{FF2B5EF4-FFF2-40B4-BE49-F238E27FC236}">
                    <a16:creationId xmlns:a16="http://schemas.microsoft.com/office/drawing/2014/main" id="{1B9ECFF0-0989-4B04-8130-C1DB9658750C}"/>
                  </a:ext>
                </a:extLst>
              </p:cNvPr>
              <p:cNvSpPr/>
              <p:nvPr/>
            </p:nvSpPr>
            <p:spPr>
              <a:xfrm>
                <a:off x="5172361" y="2206494"/>
                <a:ext cx="1847278" cy="1291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p>
              <a:p>
                <a:pPr algn="ctr"/>
                <a:r>
                  <a:rPr lang="en-US" sz="1400" b="1" dirty="0"/>
                  <a:t>EMERGENCY ROOM</a:t>
                </a:r>
                <a:endParaRPr lang="id-ID" sz="1400" b="1" dirty="0"/>
              </a:p>
            </p:txBody>
          </p:sp>
          <p:sp>
            <p:nvSpPr>
              <p:cNvPr id="39" name="Rectangle 38">
                <a:extLst>
                  <a:ext uri="{FF2B5EF4-FFF2-40B4-BE49-F238E27FC236}">
                    <a16:creationId xmlns:a16="http://schemas.microsoft.com/office/drawing/2014/main" id="{400CCA20-8B91-465D-B8E0-A514FF3006E1}"/>
                  </a:ext>
                </a:extLst>
              </p:cNvPr>
              <p:cNvSpPr/>
              <p:nvPr/>
            </p:nvSpPr>
            <p:spPr>
              <a:xfrm>
                <a:off x="5172361" y="3390512"/>
                <a:ext cx="1847278" cy="11522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p>
            </p:txBody>
          </p:sp>
        </p:grpSp>
        <p:grpSp>
          <p:nvGrpSpPr>
            <p:cNvPr id="40" name="Group 39">
              <a:extLst>
                <a:ext uri="{FF2B5EF4-FFF2-40B4-BE49-F238E27FC236}">
                  <a16:creationId xmlns:a16="http://schemas.microsoft.com/office/drawing/2014/main" id="{D0DA7C62-8292-44E3-A238-22B58291153C}"/>
                </a:ext>
              </a:extLst>
            </p:cNvPr>
            <p:cNvGrpSpPr/>
            <p:nvPr/>
          </p:nvGrpSpPr>
          <p:grpSpPr>
            <a:xfrm>
              <a:off x="7205573" y="3721168"/>
              <a:ext cx="1358624" cy="2769463"/>
              <a:chOff x="5172361" y="4790473"/>
              <a:chExt cx="1847278" cy="1291990"/>
            </a:xfrm>
            <a:solidFill>
              <a:schemeClr val="accent5"/>
            </a:solidFill>
          </p:grpSpPr>
          <p:sp>
            <p:nvSpPr>
              <p:cNvPr id="41" name="Rectangle 40">
                <a:extLst>
                  <a:ext uri="{FF2B5EF4-FFF2-40B4-BE49-F238E27FC236}">
                    <a16:creationId xmlns:a16="http://schemas.microsoft.com/office/drawing/2014/main" id="{1143BE8C-A21A-402E-9FAB-4B76528CED4A}"/>
                  </a:ext>
                </a:extLst>
              </p:cNvPr>
              <p:cNvSpPr/>
              <p:nvPr/>
            </p:nvSpPr>
            <p:spPr>
              <a:xfrm>
                <a:off x="5172361" y="4790473"/>
                <a:ext cx="1847278" cy="1291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Rectangle 41">
                <a:extLst>
                  <a:ext uri="{FF2B5EF4-FFF2-40B4-BE49-F238E27FC236}">
                    <a16:creationId xmlns:a16="http://schemas.microsoft.com/office/drawing/2014/main" id="{94F1714E-D612-46B5-82B1-FAAA7D97EDAD}"/>
                  </a:ext>
                </a:extLst>
              </p:cNvPr>
              <p:cNvSpPr/>
              <p:nvPr/>
            </p:nvSpPr>
            <p:spPr>
              <a:xfrm>
                <a:off x="5172361" y="5780911"/>
                <a:ext cx="1847278" cy="3015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43" name="TextBox 42">
              <a:extLst>
                <a:ext uri="{FF2B5EF4-FFF2-40B4-BE49-F238E27FC236}">
                  <a16:creationId xmlns:a16="http://schemas.microsoft.com/office/drawing/2014/main" id="{39DBA30C-5DF1-4149-8135-299CA132348F}"/>
                </a:ext>
              </a:extLst>
            </p:cNvPr>
            <p:cNvSpPr txBox="1"/>
            <p:nvPr/>
          </p:nvSpPr>
          <p:spPr>
            <a:xfrm>
              <a:off x="413677" y="2336173"/>
              <a:ext cx="1326644" cy="847702"/>
            </a:xfrm>
            <a:prstGeom prst="rect">
              <a:avLst/>
            </a:prstGeom>
            <a:noFill/>
          </p:spPr>
          <p:txBody>
            <a:bodyPr wrap="square" rtlCol="0">
              <a:spAutoFit/>
            </a:bodyPr>
            <a:lstStyle/>
            <a:p>
              <a:r>
                <a:rPr lang="en-US" sz="1200" b="1" dirty="0">
                  <a:solidFill>
                    <a:schemeClr val="tx2"/>
                  </a:solidFill>
                  <a:latin typeface="+mn-lt"/>
                </a:rPr>
                <a:t>NurseLine connects you with registered nurses 24/7.</a:t>
              </a:r>
            </a:p>
          </p:txBody>
        </p:sp>
        <p:sp>
          <p:nvSpPr>
            <p:cNvPr id="44" name="TextBox 43">
              <a:extLst>
                <a:ext uri="{FF2B5EF4-FFF2-40B4-BE49-F238E27FC236}">
                  <a16:creationId xmlns:a16="http://schemas.microsoft.com/office/drawing/2014/main" id="{C50B9854-A1C8-44FE-A0D7-C86A59995E16}"/>
                </a:ext>
              </a:extLst>
            </p:cNvPr>
            <p:cNvSpPr txBox="1"/>
            <p:nvPr/>
          </p:nvSpPr>
          <p:spPr>
            <a:xfrm>
              <a:off x="379429" y="3721285"/>
              <a:ext cx="1426390" cy="1754326"/>
            </a:xfrm>
            <a:prstGeom prst="rect">
              <a:avLst/>
            </a:prstGeom>
            <a:noFill/>
          </p:spPr>
          <p:txBody>
            <a:bodyPr wrap="square" rtlCol="0">
              <a:spAutoFit/>
            </a:bodyPr>
            <a:lstStyle/>
            <a:p>
              <a:pPr marL="111125" indent="-111125">
                <a:buFont typeface="Arial" panose="020B0604020202020204" pitchFamily="34" charset="0"/>
                <a:buChar char="•"/>
              </a:pPr>
              <a:r>
                <a:rPr lang="en-US" sz="1200" dirty="0">
                  <a:solidFill>
                    <a:schemeClr val="bg1"/>
                  </a:solidFill>
                  <a:latin typeface="+mj-lt"/>
                </a:rPr>
                <a:t>Choosing appropriate medical care</a:t>
              </a:r>
            </a:p>
            <a:p>
              <a:pPr marL="111125" indent="-111125">
                <a:buFont typeface="Arial" panose="020B0604020202020204" pitchFamily="34" charset="0"/>
                <a:buChar char="•"/>
              </a:pPr>
              <a:r>
                <a:rPr lang="en-US" sz="1200" dirty="0">
                  <a:solidFill>
                    <a:schemeClr val="bg1"/>
                  </a:solidFill>
                  <a:latin typeface="+mj-lt"/>
                </a:rPr>
                <a:t>Understanding treatment options</a:t>
              </a:r>
            </a:p>
            <a:p>
              <a:pPr marL="111125" indent="-111125">
                <a:buFont typeface="Arial" panose="020B0604020202020204" pitchFamily="34" charset="0"/>
                <a:buChar char="•"/>
              </a:pPr>
              <a:r>
                <a:rPr lang="en-US" sz="1200" dirty="0">
                  <a:solidFill>
                    <a:schemeClr val="bg1"/>
                  </a:solidFill>
                  <a:latin typeface="+mj-lt"/>
                </a:rPr>
                <a:t>Answering medication questions</a:t>
              </a:r>
            </a:p>
          </p:txBody>
        </p:sp>
        <p:pic>
          <p:nvPicPr>
            <p:cNvPr id="45" name="Graphic 12" descr="Call center">
              <a:extLst>
                <a:ext uri="{FF2B5EF4-FFF2-40B4-BE49-F238E27FC236}">
                  <a16:creationId xmlns:a16="http://schemas.microsoft.com/office/drawing/2014/main" id="{96916C30-9A6A-4DE7-88CD-351799CEFC30}"/>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747" y="1255919"/>
              <a:ext cx="457200" cy="457200"/>
            </a:xfrm>
            <a:prstGeom prst="rect">
              <a:avLst/>
            </a:prstGeom>
          </p:spPr>
        </p:pic>
        <p:sp>
          <p:nvSpPr>
            <p:cNvPr id="46" name="Rectangle 45">
              <a:extLst>
                <a:ext uri="{FF2B5EF4-FFF2-40B4-BE49-F238E27FC236}">
                  <a16:creationId xmlns:a16="http://schemas.microsoft.com/office/drawing/2014/main" id="{1D18C204-8E0F-4035-BC6F-51228DE13F43}"/>
                </a:ext>
              </a:extLst>
            </p:cNvPr>
            <p:cNvSpPr/>
            <p:nvPr/>
          </p:nvSpPr>
          <p:spPr>
            <a:xfrm>
              <a:off x="387978" y="5876450"/>
              <a:ext cx="1412566" cy="615553"/>
            </a:xfrm>
            <a:prstGeom prst="rect">
              <a:avLst/>
            </a:prstGeom>
          </p:spPr>
          <p:txBody>
            <a:bodyPr wrap="square">
              <a:spAutoFit/>
            </a:bodyPr>
            <a:lstStyle/>
            <a:p>
              <a:pPr algn="ctr"/>
              <a:r>
                <a:rPr lang="en-US" sz="1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No additional</a:t>
              </a:r>
              <a:br>
                <a:rPr lang="en-US" sz="1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1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cost</a:t>
              </a:r>
              <a:endParaRPr lang="en-US" sz="1700" b="1" dirty="0">
                <a:solidFill>
                  <a:schemeClr val="bg1"/>
                </a:solidFill>
              </a:endParaRPr>
            </a:p>
          </p:txBody>
        </p:sp>
        <p:sp>
          <p:nvSpPr>
            <p:cNvPr id="47" name="Rectangle 46">
              <a:extLst>
                <a:ext uri="{FF2B5EF4-FFF2-40B4-BE49-F238E27FC236}">
                  <a16:creationId xmlns:a16="http://schemas.microsoft.com/office/drawing/2014/main" id="{4820C0E2-5750-42C4-90E4-23E8400D764D}"/>
                </a:ext>
              </a:extLst>
            </p:cNvPr>
            <p:cNvSpPr/>
            <p:nvPr/>
          </p:nvSpPr>
          <p:spPr>
            <a:xfrm>
              <a:off x="1790190" y="5993181"/>
              <a:ext cx="1341367" cy="369332"/>
            </a:xfrm>
            <a:prstGeom prst="rect">
              <a:avLst/>
            </a:prstGeom>
          </p:spPr>
          <p:txBody>
            <a:bodyPr wrap="square">
              <a:spAutoFit/>
            </a:bodyPr>
            <a:lstStyle/>
            <a:p>
              <a:pPr algn="ct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b="1" dirty="0">
                <a:solidFill>
                  <a:schemeClr val="bg1"/>
                </a:solidFill>
              </a:endParaRPr>
            </a:p>
          </p:txBody>
        </p:sp>
        <p:sp>
          <p:nvSpPr>
            <p:cNvPr id="48" name="TextBox 47">
              <a:extLst>
                <a:ext uri="{FF2B5EF4-FFF2-40B4-BE49-F238E27FC236}">
                  <a16:creationId xmlns:a16="http://schemas.microsoft.com/office/drawing/2014/main" id="{B5BA6964-561B-4552-93DD-E3F212D6B66A}"/>
                </a:ext>
              </a:extLst>
            </p:cNvPr>
            <p:cNvSpPr txBox="1"/>
            <p:nvPr/>
          </p:nvSpPr>
          <p:spPr>
            <a:xfrm>
              <a:off x="1792396" y="2336173"/>
              <a:ext cx="1340145" cy="1224458"/>
            </a:xfrm>
            <a:prstGeom prst="rect">
              <a:avLst/>
            </a:prstGeom>
            <a:noFill/>
          </p:spPr>
          <p:txBody>
            <a:bodyPr wrap="square" rtlCol="0">
              <a:spAutoFit/>
            </a:bodyPr>
            <a:lstStyle/>
            <a:p>
              <a:r>
                <a:rPr lang="en-US" sz="1200" b="1" dirty="0">
                  <a:solidFill>
                    <a:schemeClr val="tx2"/>
                  </a:solidFill>
                  <a:latin typeface="+mn-lt"/>
                </a:rPr>
                <a:t>A virtual visit lets you see a doctor via your smartphone, tablet or computer.</a:t>
              </a:r>
            </a:p>
          </p:txBody>
        </p:sp>
        <p:sp>
          <p:nvSpPr>
            <p:cNvPr id="49" name="TextBox 48">
              <a:extLst>
                <a:ext uri="{FF2B5EF4-FFF2-40B4-BE49-F238E27FC236}">
                  <a16:creationId xmlns:a16="http://schemas.microsoft.com/office/drawing/2014/main" id="{33F0992A-7B56-4D60-B64A-439D8EE0D563}"/>
                </a:ext>
              </a:extLst>
            </p:cNvPr>
            <p:cNvSpPr txBox="1"/>
            <p:nvPr/>
          </p:nvSpPr>
          <p:spPr>
            <a:xfrm>
              <a:off x="3160026" y="2336173"/>
              <a:ext cx="1350609" cy="1412836"/>
            </a:xfrm>
            <a:prstGeom prst="rect">
              <a:avLst/>
            </a:prstGeom>
            <a:noFill/>
          </p:spPr>
          <p:txBody>
            <a:bodyPr wrap="square" rtlCol="0">
              <a:spAutoFit/>
            </a:bodyPr>
            <a:lstStyle/>
            <a:p>
              <a:r>
                <a:rPr lang="en-US" sz="1200" b="1" dirty="0">
                  <a:solidFill>
                    <a:schemeClr val="tx2"/>
                  </a:solidFill>
                  <a:latin typeface="+mn-lt"/>
                </a:rPr>
                <a:t>Visit a convenience care clinic when you can’t see your doctor and your health issue isn’t urgent. </a:t>
              </a:r>
            </a:p>
          </p:txBody>
        </p:sp>
        <p:sp>
          <p:nvSpPr>
            <p:cNvPr id="50" name="TextBox 49">
              <a:extLst>
                <a:ext uri="{FF2B5EF4-FFF2-40B4-BE49-F238E27FC236}">
                  <a16:creationId xmlns:a16="http://schemas.microsoft.com/office/drawing/2014/main" id="{C218E312-E735-4823-B90E-FFDD23A1C0D4}"/>
                </a:ext>
              </a:extLst>
            </p:cNvPr>
            <p:cNvSpPr txBox="1"/>
            <p:nvPr/>
          </p:nvSpPr>
          <p:spPr>
            <a:xfrm>
              <a:off x="4487132" y="2336173"/>
              <a:ext cx="1370522" cy="1224458"/>
            </a:xfrm>
            <a:prstGeom prst="rect">
              <a:avLst/>
            </a:prstGeom>
            <a:noFill/>
          </p:spPr>
          <p:txBody>
            <a:bodyPr wrap="square" rtlCol="0">
              <a:spAutoFit/>
            </a:bodyPr>
            <a:lstStyle/>
            <a:p>
              <a:r>
                <a:rPr lang="en-US" sz="1200" b="1" dirty="0">
                  <a:solidFill>
                    <a:schemeClr val="tx2"/>
                  </a:solidFill>
                  <a:latin typeface="+mn-lt"/>
                </a:rPr>
                <a:t>Your primary doctor can access your medical records and manage your medications.</a:t>
              </a:r>
            </a:p>
          </p:txBody>
        </p:sp>
        <p:sp>
          <p:nvSpPr>
            <p:cNvPr id="51" name="TextBox 50">
              <a:extLst>
                <a:ext uri="{FF2B5EF4-FFF2-40B4-BE49-F238E27FC236}">
                  <a16:creationId xmlns:a16="http://schemas.microsoft.com/office/drawing/2014/main" id="{D9A05A41-3148-46A6-A3E3-E88EE5262106}"/>
                </a:ext>
              </a:extLst>
            </p:cNvPr>
            <p:cNvSpPr txBox="1"/>
            <p:nvPr/>
          </p:nvSpPr>
          <p:spPr>
            <a:xfrm>
              <a:off x="5857653" y="2336173"/>
              <a:ext cx="1342162" cy="1224458"/>
            </a:xfrm>
            <a:prstGeom prst="rect">
              <a:avLst/>
            </a:prstGeom>
            <a:noFill/>
          </p:spPr>
          <p:txBody>
            <a:bodyPr wrap="square" rtlCol="0">
              <a:spAutoFit/>
            </a:bodyPr>
            <a:lstStyle/>
            <a:p>
              <a:r>
                <a:rPr lang="en-US" sz="1200" b="1" dirty="0">
                  <a:solidFill>
                    <a:schemeClr val="tx2"/>
                  </a:solidFill>
                  <a:latin typeface="+mn-lt"/>
                </a:rPr>
                <a:t>Urgent care is ideal for when you need care quickly, but it is not an emergency. </a:t>
              </a:r>
            </a:p>
          </p:txBody>
        </p:sp>
        <p:sp>
          <p:nvSpPr>
            <p:cNvPr id="52" name="TextBox 51">
              <a:extLst>
                <a:ext uri="{FF2B5EF4-FFF2-40B4-BE49-F238E27FC236}">
                  <a16:creationId xmlns:a16="http://schemas.microsoft.com/office/drawing/2014/main" id="{059493A2-0AC7-4625-855D-A3DD5C31077F}"/>
                </a:ext>
              </a:extLst>
            </p:cNvPr>
            <p:cNvSpPr txBox="1"/>
            <p:nvPr/>
          </p:nvSpPr>
          <p:spPr>
            <a:xfrm>
              <a:off x="7233007" y="2336173"/>
              <a:ext cx="1331190" cy="1224458"/>
            </a:xfrm>
            <a:prstGeom prst="rect">
              <a:avLst/>
            </a:prstGeom>
            <a:noFill/>
          </p:spPr>
          <p:txBody>
            <a:bodyPr wrap="square" rtlCol="0">
              <a:spAutoFit/>
            </a:bodyPr>
            <a:lstStyle/>
            <a:p>
              <a:r>
                <a:rPr lang="en-US" sz="1200" b="1" dirty="0">
                  <a:solidFill>
                    <a:schemeClr val="tx2"/>
                  </a:solidFill>
                  <a:latin typeface="+mn-lt"/>
                </a:rPr>
                <a:t>The ER is for life-threatening or very serious conditions that require immediate care. </a:t>
              </a:r>
            </a:p>
          </p:txBody>
        </p:sp>
        <p:sp>
          <p:nvSpPr>
            <p:cNvPr id="53" name="TextBox 52">
              <a:extLst>
                <a:ext uri="{FF2B5EF4-FFF2-40B4-BE49-F238E27FC236}">
                  <a16:creationId xmlns:a16="http://schemas.microsoft.com/office/drawing/2014/main" id="{04BDFD2C-CC09-407F-AB4A-31F459DE975C}"/>
                </a:ext>
              </a:extLst>
            </p:cNvPr>
            <p:cNvSpPr txBox="1"/>
            <p:nvPr/>
          </p:nvSpPr>
          <p:spPr>
            <a:xfrm>
              <a:off x="1750192" y="3721285"/>
              <a:ext cx="1347483" cy="1938992"/>
            </a:xfrm>
            <a:prstGeom prst="rect">
              <a:avLst/>
            </a:prstGeom>
            <a:noFill/>
          </p:spPr>
          <p:txBody>
            <a:bodyPr wrap="square" rtlCol="0">
              <a:spAutoFit/>
            </a:bodyPr>
            <a:lstStyle/>
            <a:p>
              <a:pPr marL="111125" indent="-111125">
                <a:buFont typeface="Arial" panose="020B0604020202020204" pitchFamily="34" charset="0"/>
                <a:buChar char="•"/>
              </a:pPr>
              <a:r>
                <a:rPr lang="en-US" sz="1200" dirty="0">
                  <a:solidFill>
                    <a:schemeClr val="bg1"/>
                  </a:solidFill>
                  <a:latin typeface="+mj-lt"/>
                </a:rPr>
                <a:t>Allergies</a:t>
              </a:r>
            </a:p>
            <a:p>
              <a:pPr marL="111125" indent="-111125">
                <a:buFont typeface="Arial" panose="020B0604020202020204" pitchFamily="34" charset="0"/>
                <a:buChar char="•"/>
              </a:pPr>
              <a:r>
                <a:rPr lang="en-US" sz="1200" dirty="0">
                  <a:solidFill>
                    <a:schemeClr val="bg1"/>
                  </a:solidFill>
                  <a:latin typeface="+mj-lt"/>
                </a:rPr>
                <a:t>Bladder infections</a:t>
              </a:r>
            </a:p>
            <a:p>
              <a:pPr marL="111125" indent="-111125">
                <a:buFont typeface="Arial" panose="020B0604020202020204" pitchFamily="34" charset="0"/>
                <a:buChar char="•"/>
              </a:pPr>
              <a:r>
                <a:rPr lang="en-US" sz="1200" dirty="0">
                  <a:solidFill>
                    <a:schemeClr val="bg1"/>
                  </a:solidFill>
                  <a:latin typeface="+mj-lt"/>
                </a:rPr>
                <a:t>Bronchitis</a:t>
              </a:r>
            </a:p>
            <a:p>
              <a:pPr marL="111125" indent="-111125">
                <a:buFont typeface="Arial" panose="020B0604020202020204" pitchFamily="34" charset="0"/>
                <a:buChar char="•"/>
              </a:pPr>
              <a:r>
                <a:rPr lang="en-US" sz="1200" dirty="0">
                  <a:solidFill>
                    <a:schemeClr val="bg1"/>
                  </a:solidFill>
                  <a:latin typeface="+mj-lt"/>
                </a:rPr>
                <a:t>Pink eye</a:t>
              </a:r>
            </a:p>
            <a:p>
              <a:pPr marL="111125" indent="-111125">
                <a:buFont typeface="Arial" panose="020B0604020202020204" pitchFamily="34" charset="0"/>
                <a:buChar char="•"/>
              </a:pPr>
              <a:r>
                <a:rPr lang="en-US" sz="1200" dirty="0">
                  <a:solidFill>
                    <a:schemeClr val="bg1"/>
                  </a:solidFill>
                  <a:latin typeface="+mj-lt"/>
                </a:rPr>
                <a:t>Rashes</a:t>
              </a:r>
            </a:p>
            <a:p>
              <a:pPr marL="111125" indent="-111125">
                <a:buFont typeface="Arial" panose="020B0604020202020204" pitchFamily="34" charset="0"/>
                <a:buChar char="•"/>
              </a:pPr>
              <a:r>
                <a:rPr lang="en-US" sz="1200" dirty="0">
                  <a:solidFill>
                    <a:schemeClr val="bg1"/>
                  </a:solidFill>
                  <a:latin typeface="+mj-lt"/>
                </a:rPr>
                <a:t>Seasonal Flu</a:t>
              </a:r>
            </a:p>
            <a:p>
              <a:pPr marL="111125" indent="-111125">
                <a:buFont typeface="Arial" panose="020B0604020202020204" pitchFamily="34" charset="0"/>
                <a:buChar char="•"/>
              </a:pPr>
              <a:r>
                <a:rPr lang="en-US" sz="1200" dirty="0">
                  <a:solidFill>
                    <a:schemeClr val="bg1"/>
                  </a:solidFill>
                  <a:latin typeface="+mj-lt"/>
                </a:rPr>
                <a:t>Sinus Problems</a:t>
              </a:r>
            </a:p>
            <a:p>
              <a:pPr marL="111125" indent="-111125">
                <a:buFont typeface="Arial" panose="020B0604020202020204" pitchFamily="34" charset="0"/>
                <a:buChar char="•"/>
              </a:pPr>
              <a:r>
                <a:rPr lang="en-US" sz="1200" dirty="0">
                  <a:solidFill>
                    <a:schemeClr val="bg1"/>
                  </a:solidFill>
                  <a:latin typeface="+mj-lt"/>
                </a:rPr>
                <a:t>Sore Throats</a:t>
              </a:r>
            </a:p>
          </p:txBody>
        </p:sp>
        <p:pic>
          <p:nvPicPr>
            <p:cNvPr id="54" name="Graphic 13" descr="Laptop">
              <a:extLst>
                <a:ext uri="{FF2B5EF4-FFF2-40B4-BE49-F238E27FC236}">
                  <a16:creationId xmlns:a16="http://schemas.microsoft.com/office/drawing/2014/main" id="{1BB70091-2330-46CB-AE85-563BB79DAF12}"/>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8622" y="1212923"/>
              <a:ext cx="457200" cy="457200"/>
            </a:xfrm>
            <a:prstGeom prst="rect">
              <a:avLst/>
            </a:prstGeom>
          </p:spPr>
        </p:pic>
        <p:pic>
          <p:nvPicPr>
            <p:cNvPr id="55" name="Graphic 14" descr="Medical">
              <a:extLst>
                <a:ext uri="{FF2B5EF4-FFF2-40B4-BE49-F238E27FC236}">
                  <a16:creationId xmlns:a16="http://schemas.microsoft.com/office/drawing/2014/main" id="{B6828A69-C8B2-4CF3-BFBA-24B938DAD492}"/>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09326" y="1199564"/>
              <a:ext cx="457200" cy="457200"/>
            </a:xfrm>
            <a:prstGeom prst="rect">
              <a:avLst/>
            </a:prstGeom>
          </p:spPr>
        </p:pic>
        <p:pic>
          <p:nvPicPr>
            <p:cNvPr id="56" name="Graphic 16" descr="Briefcase">
              <a:extLst>
                <a:ext uri="{FF2B5EF4-FFF2-40B4-BE49-F238E27FC236}">
                  <a16:creationId xmlns:a16="http://schemas.microsoft.com/office/drawing/2014/main" id="{161EF089-BD43-4504-9989-CD7C20AE3C73}"/>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7099" y="1199564"/>
              <a:ext cx="457200" cy="457200"/>
            </a:xfrm>
            <a:prstGeom prst="rect">
              <a:avLst/>
            </a:prstGeom>
          </p:spPr>
        </p:pic>
        <p:pic>
          <p:nvPicPr>
            <p:cNvPr id="57" name="Graphic 17" descr="Building">
              <a:extLst>
                <a:ext uri="{FF2B5EF4-FFF2-40B4-BE49-F238E27FC236}">
                  <a16:creationId xmlns:a16="http://schemas.microsoft.com/office/drawing/2014/main" id="{6F6F39A1-83AF-4408-A625-6BA06E35C049}"/>
                </a:ext>
              </a:extLst>
            </p:cNvPr>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25772" y="1224631"/>
              <a:ext cx="396638" cy="396638"/>
            </a:xfrm>
            <a:prstGeom prst="rect">
              <a:avLst/>
            </a:prstGeom>
          </p:spPr>
        </p:pic>
        <p:pic>
          <p:nvPicPr>
            <p:cNvPr id="58" name="Graphic 18" descr="City">
              <a:extLst>
                <a:ext uri="{FF2B5EF4-FFF2-40B4-BE49-F238E27FC236}">
                  <a16:creationId xmlns:a16="http://schemas.microsoft.com/office/drawing/2014/main" id="{FA6E3140-2CC1-4A5D-88A5-D060D71840BE}"/>
                </a:ext>
              </a:extLst>
            </p:cNvPr>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23834" y="1233495"/>
              <a:ext cx="457200" cy="457200"/>
            </a:xfrm>
            <a:prstGeom prst="rect">
              <a:avLst/>
            </a:prstGeom>
          </p:spPr>
        </p:pic>
        <p:sp>
          <p:nvSpPr>
            <p:cNvPr id="59" name="Rectangle 58">
              <a:extLst>
                <a:ext uri="{FF2B5EF4-FFF2-40B4-BE49-F238E27FC236}">
                  <a16:creationId xmlns:a16="http://schemas.microsoft.com/office/drawing/2014/main" id="{D1703BDF-82A0-488A-A938-16A65C78B4FE}"/>
                </a:ext>
              </a:extLst>
            </p:cNvPr>
            <p:cNvSpPr/>
            <p:nvPr/>
          </p:nvSpPr>
          <p:spPr>
            <a:xfrm>
              <a:off x="3126026" y="5993178"/>
              <a:ext cx="1364155" cy="369332"/>
            </a:xfrm>
            <a:prstGeom prst="rect">
              <a:avLst/>
            </a:prstGeom>
          </p:spPr>
          <p:txBody>
            <a:bodyPr wrap="square">
              <a:spAutoFit/>
            </a:bodyPr>
            <a:lstStyle/>
            <a:p>
              <a:pPr algn="ct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b="1" dirty="0">
                <a:solidFill>
                  <a:schemeClr val="bg1"/>
                </a:solidFill>
              </a:endParaRPr>
            </a:p>
          </p:txBody>
        </p:sp>
        <p:sp>
          <p:nvSpPr>
            <p:cNvPr id="60" name="Rectangle 59">
              <a:extLst>
                <a:ext uri="{FF2B5EF4-FFF2-40B4-BE49-F238E27FC236}">
                  <a16:creationId xmlns:a16="http://schemas.microsoft.com/office/drawing/2014/main" id="{399BB6F5-35E4-4CA1-8377-2E8EC09859CD}"/>
                </a:ext>
              </a:extLst>
            </p:cNvPr>
            <p:cNvSpPr/>
            <p:nvPr/>
          </p:nvSpPr>
          <p:spPr>
            <a:xfrm>
              <a:off x="4477036" y="6000622"/>
              <a:ext cx="1364155" cy="369332"/>
            </a:xfrm>
            <a:prstGeom prst="rect">
              <a:avLst/>
            </a:prstGeom>
          </p:spPr>
          <p:txBody>
            <a:bodyPr wrap="square">
              <a:spAutoFit/>
            </a:bodyPr>
            <a:lstStyle/>
            <a:p>
              <a:pPr algn="ct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b="1" dirty="0">
                <a:solidFill>
                  <a:schemeClr val="bg1"/>
                </a:solidFill>
              </a:endParaRPr>
            </a:p>
          </p:txBody>
        </p:sp>
        <p:sp>
          <p:nvSpPr>
            <p:cNvPr id="61" name="Rectangle 60">
              <a:extLst>
                <a:ext uri="{FF2B5EF4-FFF2-40B4-BE49-F238E27FC236}">
                  <a16:creationId xmlns:a16="http://schemas.microsoft.com/office/drawing/2014/main" id="{B6C962F3-173A-4CDF-9A66-F05D05DE5781}"/>
                </a:ext>
              </a:extLst>
            </p:cNvPr>
            <p:cNvSpPr/>
            <p:nvPr/>
          </p:nvSpPr>
          <p:spPr>
            <a:xfrm>
              <a:off x="5848369" y="5993177"/>
              <a:ext cx="1351446" cy="369332"/>
            </a:xfrm>
            <a:prstGeom prst="rect">
              <a:avLst/>
            </a:prstGeom>
          </p:spPr>
          <p:txBody>
            <a:bodyPr wrap="square">
              <a:spAutoFit/>
            </a:bodyPr>
            <a:lstStyle/>
            <a:p>
              <a:pPr algn="ct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b="1" dirty="0">
                <a:solidFill>
                  <a:schemeClr val="bg1"/>
                </a:solidFill>
              </a:endParaRPr>
            </a:p>
          </p:txBody>
        </p:sp>
        <p:sp>
          <p:nvSpPr>
            <p:cNvPr id="62" name="Rectangle 61">
              <a:extLst>
                <a:ext uri="{FF2B5EF4-FFF2-40B4-BE49-F238E27FC236}">
                  <a16:creationId xmlns:a16="http://schemas.microsoft.com/office/drawing/2014/main" id="{C1A35494-BE9A-45D5-A8E6-12C7817EEC11}"/>
                </a:ext>
              </a:extLst>
            </p:cNvPr>
            <p:cNvSpPr/>
            <p:nvPr/>
          </p:nvSpPr>
          <p:spPr>
            <a:xfrm>
              <a:off x="7209162" y="5992472"/>
              <a:ext cx="1351446" cy="369332"/>
            </a:xfrm>
            <a:prstGeom prst="rect">
              <a:avLst/>
            </a:prstGeom>
          </p:spPr>
          <p:txBody>
            <a:bodyPr wrap="square">
              <a:spAutoFit/>
            </a:bodyPr>
            <a:lstStyle/>
            <a:p>
              <a:pPr algn="ct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b="1" dirty="0">
                <a:solidFill>
                  <a:schemeClr val="bg1"/>
                </a:solidFill>
              </a:endParaRPr>
            </a:p>
          </p:txBody>
        </p:sp>
        <p:sp>
          <p:nvSpPr>
            <p:cNvPr id="63" name="TextBox 62">
              <a:extLst>
                <a:ext uri="{FF2B5EF4-FFF2-40B4-BE49-F238E27FC236}">
                  <a16:creationId xmlns:a16="http://schemas.microsoft.com/office/drawing/2014/main" id="{2D5023D2-FF2F-4081-A74C-A204ACF3225A}"/>
                </a:ext>
              </a:extLst>
            </p:cNvPr>
            <p:cNvSpPr txBox="1"/>
            <p:nvPr/>
          </p:nvSpPr>
          <p:spPr>
            <a:xfrm>
              <a:off x="3081924" y="3721285"/>
              <a:ext cx="1347483" cy="2123658"/>
            </a:xfrm>
            <a:prstGeom prst="rect">
              <a:avLst/>
            </a:prstGeom>
            <a:noFill/>
          </p:spPr>
          <p:txBody>
            <a:bodyPr wrap="square" rtlCol="0">
              <a:spAutoFit/>
            </a:bodyPr>
            <a:lstStyle/>
            <a:p>
              <a:pPr marL="111125" indent="-111125">
                <a:buFont typeface="Arial" panose="020B0604020202020204" pitchFamily="34" charset="0"/>
                <a:buChar char="•"/>
              </a:pPr>
              <a:r>
                <a:rPr lang="en-US" sz="1200" dirty="0">
                  <a:solidFill>
                    <a:schemeClr val="bg1"/>
                  </a:solidFill>
                  <a:latin typeface="+mj-lt"/>
                </a:rPr>
                <a:t>Common infections (e.g. strep throat)</a:t>
              </a:r>
            </a:p>
            <a:p>
              <a:pPr marL="111125" indent="-111125">
                <a:buFont typeface="Arial" panose="020B0604020202020204" pitchFamily="34" charset="0"/>
                <a:buChar char="•"/>
              </a:pPr>
              <a:r>
                <a:rPr lang="en-US" sz="1200" dirty="0">
                  <a:solidFill>
                    <a:schemeClr val="bg1"/>
                  </a:solidFill>
                  <a:latin typeface="+mj-lt"/>
                </a:rPr>
                <a:t>Minor skin conditions (e.g. poison ivy)</a:t>
              </a:r>
            </a:p>
            <a:p>
              <a:pPr marL="111125" indent="-111125">
                <a:buFont typeface="Arial" panose="020B0604020202020204" pitchFamily="34" charset="0"/>
                <a:buChar char="•"/>
              </a:pPr>
              <a:r>
                <a:rPr lang="en-US" sz="1200" dirty="0">
                  <a:solidFill>
                    <a:schemeClr val="bg1"/>
                  </a:solidFill>
                  <a:latin typeface="+mj-lt"/>
                </a:rPr>
                <a:t>Vaccinations</a:t>
              </a:r>
            </a:p>
            <a:p>
              <a:pPr marL="111125" indent="-111125">
                <a:buFont typeface="Arial" panose="020B0604020202020204" pitchFamily="34" charset="0"/>
                <a:buChar char="•"/>
              </a:pPr>
              <a:r>
                <a:rPr lang="en-US" sz="1200" dirty="0">
                  <a:solidFill>
                    <a:schemeClr val="bg1"/>
                  </a:solidFill>
                  <a:latin typeface="+mj-lt"/>
                </a:rPr>
                <a:t>Pregnancy Tests</a:t>
              </a:r>
            </a:p>
            <a:p>
              <a:pPr marL="111125" indent="-111125">
                <a:buFont typeface="Arial" panose="020B0604020202020204" pitchFamily="34" charset="0"/>
                <a:buChar char="•"/>
              </a:pPr>
              <a:r>
                <a:rPr lang="en-US" sz="1200" dirty="0">
                  <a:solidFill>
                    <a:schemeClr val="bg1"/>
                  </a:solidFill>
                  <a:latin typeface="+mj-lt"/>
                </a:rPr>
                <a:t>Minor injuries</a:t>
              </a:r>
            </a:p>
            <a:p>
              <a:pPr marL="111125" indent="-111125">
                <a:buFont typeface="Arial" panose="020B0604020202020204" pitchFamily="34" charset="0"/>
                <a:buChar char="•"/>
              </a:pPr>
              <a:r>
                <a:rPr lang="en-US" sz="1200" dirty="0">
                  <a:solidFill>
                    <a:schemeClr val="bg1"/>
                  </a:solidFill>
                  <a:latin typeface="+mj-lt"/>
                </a:rPr>
                <a:t>Ear aches</a:t>
              </a:r>
            </a:p>
          </p:txBody>
        </p:sp>
        <p:sp>
          <p:nvSpPr>
            <p:cNvPr id="64" name="TextBox 63">
              <a:extLst>
                <a:ext uri="{FF2B5EF4-FFF2-40B4-BE49-F238E27FC236}">
                  <a16:creationId xmlns:a16="http://schemas.microsoft.com/office/drawing/2014/main" id="{D720381A-CF9E-4C5B-B9E2-6D485476052B}"/>
                </a:ext>
              </a:extLst>
            </p:cNvPr>
            <p:cNvSpPr txBox="1"/>
            <p:nvPr/>
          </p:nvSpPr>
          <p:spPr>
            <a:xfrm>
              <a:off x="4461958" y="3721285"/>
              <a:ext cx="1347483" cy="1569660"/>
            </a:xfrm>
            <a:prstGeom prst="rect">
              <a:avLst/>
            </a:prstGeom>
            <a:noFill/>
          </p:spPr>
          <p:txBody>
            <a:bodyPr wrap="square" rtlCol="0">
              <a:spAutoFit/>
            </a:bodyPr>
            <a:lstStyle/>
            <a:p>
              <a:pPr marL="111125" indent="-111125">
                <a:buFont typeface="Arial" panose="020B0604020202020204" pitchFamily="34" charset="0"/>
                <a:buChar char="•"/>
              </a:pPr>
              <a:r>
                <a:rPr lang="en-US" sz="1200" dirty="0">
                  <a:solidFill>
                    <a:schemeClr val="bg1"/>
                  </a:solidFill>
                  <a:latin typeface="+mj-lt"/>
                </a:rPr>
                <a:t>Checkups</a:t>
              </a:r>
            </a:p>
            <a:p>
              <a:pPr marL="111125" indent="-111125">
                <a:buFont typeface="Arial" panose="020B0604020202020204" pitchFamily="34" charset="0"/>
                <a:buChar char="•"/>
              </a:pPr>
              <a:r>
                <a:rPr lang="en-US" sz="1200" dirty="0">
                  <a:solidFill>
                    <a:schemeClr val="bg1"/>
                  </a:solidFill>
                  <a:latin typeface="+mj-lt"/>
                </a:rPr>
                <a:t>Preventive services</a:t>
              </a:r>
            </a:p>
            <a:p>
              <a:pPr marL="111125" indent="-111125">
                <a:buFont typeface="Arial" panose="020B0604020202020204" pitchFamily="34" charset="0"/>
                <a:buChar char="•"/>
              </a:pPr>
              <a:r>
                <a:rPr lang="en-US" sz="1200" dirty="0">
                  <a:solidFill>
                    <a:schemeClr val="bg1"/>
                  </a:solidFill>
                  <a:latin typeface="+mj-lt"/>
                </a:rPr>
                <a:t>Minor skin conditions</a:t>
              </a:r>
            </a:p>
            <a:p>
              <a:pPr marL="111125" indent="-111125">
                <a:buFont typeface="Arial" panose="020B0604020202020204" pitchFamily="34" charset="0"/>
                <a:buChar char="•"/>
              </a:pPr>
              <a:r>
                <a:rPr lang="en-US" sz="1200" dirty="0">
                  <a:solidFill>
                    <a:schemeClr val="bg1"/>
                  </a:solidFill>
                  <a:latin typeface="+mj-lt"/>
                </a:rPr>
                <a:t>Vaccinations</a:t>
              </a:r>
            </a:p>
            <a:p>
              <a:pPr marL="111125" indent="-111125">
                <a:buFont typeface="Arial" panose="020B0604020202020204" pitchFamily="34" charset="0"/>
                <a:buChar char="•"/>
              </a:pPr>
              <a:r>
                <a:rPr lang="en-US" sz="1200" dirty="0">
                  <a:solidFill>
                    <a:schemeClr val="bg1"/>
                  </a:solidFill>
                  <a:latin typeface="+mj-lt"/>
                </a:rPr>
                <a:t>General health management</a:t>
              </a:r>
            </a:p>
          </p:txBody>
        </p:sp>
        <p:sp>
          <p:nvSpPr>
            <p:cNvPr id="65" name="TextBox 64">
              <a:extLst>
                <a:ext uri="{FF2B5EF4-FFF2-40B4-BE49-F238E27FC236}">
                  <a16:creationId xmlns:a16="http://schemas.microsoft.com/office/drawing/2014/main" id="{C3909EE8-D3AF-4327-881C-682CD894AFD0}"/>
                </a:ext>
              </a:extLst>
            </p:cNvPr>
            <p:cNvSpPr txBox="1"/>
            <p:nvPr/>
          </p:nvSpPr>
          <p:spPr>
            <a:xfrm>
              <a:off x="5813467" y="3721285"/>
              <a:ext cx="1347483" cy="1938992"/>
            </a:xfrm>
            <a:prstGeom prst="rect">
              <a:avLst/>
            </a:prstGeom>
            <a:noFill/>
          </p:spPr>
          <p:txBody>
            <a:bodyPr wrap="square" rtlCol="0">
              <a:spAutoFit/>
            </a:bodyPr>
            <a:lstStyle/>
            <a:p>
              <a:pPr marL="111125" indent="-111125">
                <a:buFont typeface="Arial" panose="020B0604020202020204" pitchFamily="34" charset="0"/>
                <a:buChar char="•"/>
              </a:pPr>
              <a:r>
                <a:rPr lang="en-US" sz="1200" dirty="0">
                  <a:solidFill>
                    <a:schemeClr val="bg1"/>
                  </a:solidFill>
                  <a:latin typeface="+mj-lt"/>
                </a:rPr>
                <a:t>Sprains</a:t>
              </a:r>
            </a:p>
            <a:p>
              <a:pPr marL="111125" indent="-111125">
                <a:buFont typeface="Arial" panose="020B0604020202020204" pitchFamily="34" charset="0"/>
                <a:buChar char="•"/>
              </a:pPr>
              <a:r>
                <a:rPr lang="en-US" sz="1200" dirty="0">
                  <a:solidFill>
                    <a:schemeClr val="bg1"/>
                  </a:solidFill>
                  <a:latin typeface="+mj-lt"/>
                </a:rPr>
                <a:t>Strains</a:t>
              </a:r>
            </a:p>
            <a:p>
              <a:pPr marL="111125" indent="-111125">
                <a:buFont typeface="Arial" panose="020B0604020202020204" pitchFamily="34" charset="0"/>
                <a:buChar char="•"/>
              </a:pPr>
              <a:r>
                <a:rPr lang="en-US" sz="1200" dirty="0">
                  <a:solidFill>
                    <a:schemeClr val="bg1"/>
                  </a:solidFill>
                  <a:latin typeface="+mj-lt"/>
                </a:rPr>
                <a:t>Small cuts that may need stitches</a:t>
              </a:r>
            </a:p>
            <a:p>
              <a:pPr marL="111125" indent="-111125">
                <a:buFont typeface="Arial" panose="020B0604020202020204" pitchFamily="34" charset="0"/>
                <a:buChar char="•"/>
              </a:pPr>
              <a:r>
                <a:rPr lang="en-US" sz="1200" dirty="0">
                  <a:solidFill>
                    <a:schemeClr val="bg1"/>
                  </a:solidFill>
                  <a:latin typeface="+mj-lt"/>
                </a:rPr>
                <a:t>Minor burns</a:t>
              </a:r>
            </a:p>
            <a:p>
              <a:pPr marL="111125" indent="-111125">
                <a:buFont typeface="Arial" panose="020B0604020202020204" pitchFamily="34" charset="0"/>
                <a:buChar char="•"/>
              </a:pPr>
              <a:r>
                <a:rPr lang="en-US" sz="1200" dirty="0">
                  <a:solidFill>
                    <a:schemeClr val="bg1"/>
                  </a:solidFill>
                  <a:latin typeface="+mj-lt"/>
                </a:rPr>
                <a:t>Minor infections</a:t>
              </a:r>
            </a:p>
            <a:p>
              <a:pPr marL="111125" indent="-111125">
                <a:buFont typeface="Arial" panose="020B0604020202020204" pitchFamily="34" charset="0"/>
                <a:buChar char="•"/>
              </a:pPr>
              <a:r>
                <a:rPr lang="en-US" sz="1200" dirty="0">
                  <a:solidFill>
                    <a:schemeClr val="bg1"/>
                  </a:solidFill>
                  <a:latin typeface="+mj-lt"/>
                </a:rPr>
                <a:t>Minor broken bones</a:t>
              </a:r>
            </a:p>
          </p:txBody>
        </p:sp>
        <p:sp>
          <p:nvSpPr>
            <p:cNvPr id="66" name="TextBox 65">
              <a:extLst>
                <a:ext uri="{FF2B5EF4-FFF2-40B4-BE49-F238E27FC236}">
                  <a16:creationId xmlns:a16="http://schemas.microsoft.com/office/drawing/2014/main" id="{EB24B714-2632-49E3-9149-D08808990D90}"/>
                </a:ext>
              </a:extLst>
            </p:cNvPr>
            <p:cNvSpPr txBox="1"/>
            <p:nvPr/>
          </p:nvSpPr>
          <p:spPr>
            <a:xfrm>
              <a:off x="7187841" y="3746941"/>
              <a:ext cx="1464383" cy="2097190"/>
            </a:xfrm>
            <a:prstGeom prst="rect">
              <a:avLst/>
            </a:prstGeom>
            <a:noFill/>
          </p:spPr>
          <p:txBody>
            <a:bodyPr wrap="square" rtlCol="0">
              <a:spAutoFit/>
            </a:bodyPr>
            <a:lstStyle/>
            <a:p>
              <a:pPr marL="111125" indent="-111125">
                <a:buFont typeface="Arial" panose="020B0604020202020204" pitchFamily="34" charset="0"/>
                <a:buChar char="•"/>
              </a:pPr>
              <a:r>
                <a:rPr lang="en-US" sz="1200" dirty="0">
                  <a:solidFill>
                    <a:schemeClr val="bg1"/>
                  </a:solidFill>
                  <a:latin typeface="+mj-lt"/>
                </a:rPr>
                <a:t>Heavy bleeding</a:t>
              </a:r>
            </a:p>
            <a:p>
              <a:pPr marL="111125" indent="-111125">
                <a:buFont typeface="Arial" panose="020B0604020202020204" pitchFamily="34" charset="0"/>
                <a:buChar char="•"/>
              </a:pPr>
              <a:r>
                <a:rPr lang="en-US" sz="1200" dirty="0">
                  <a:solidFill>
                    <a:schemeClr val="bg1"/>
                  </a:solidFill>
                  <a:latin typeface="+mj-lt"/>
                </a:rPr>
                <a:t>Large open wounds</a:t>
              </a:r>
            </a:p>
            <a:p>
              <a:pPr marL="111125" indent="-111125">
                <a:buFont typeface="Arial" panose="020B0604020202020204" pitchFamily="34" charset="0"/>
                <a:buChar char="•"/>
              </a:pPr>
              <a:r>
                <a:rPr lang="en-US" sz="1200" dirty="0">
                  <a:solidFill>
                    <a:schemeClr val="bg1"/>
                  </a:solidFill>
                  <a:latin typeface="+mj-lt"/>
                </a:rPr>
                <a:t>Sudden change in vision</a:t>
              </a:r>
            </a:p>
            <a:p>
              <a:pPr marL="111125" indent="-111125">
                <a:buFont typeface="Arial" panose="020B0604020202020204" pitchFamily="34" charset="0"/>
                <a:buChar char="•"/>
              </a:pPr>
              <a:r>
                <a:rPr lang="en-US" sz="1200" dirty="0">
                  <a:solidFill>
                    <a:schemeClr val="bg1"/>
                  </a:solidFill>
                  <a:latin typeface="+mj-lt"/>
                </a:rPr>
                <a:t>Chest pain</a:t>
              </a:r>
            </a:p>
            <a:p>
              <a:pPr marL="111125" indent="-111125">
                <a:buFont typeface="Arial" panose="020B0604020202020204" pitchFamily="34" charset="0"/>
                <a:buChar char="•"/>
              </a:pPr>
              <a:r>
                <a:rPr lang="en-US" sz="1200" dirty="0">
                  <a:solidFill>
                    <a:schemeClr val="bg1"/>
                  </a:solidFill>
                  <a:latin typeface="+mj-lt"/>
                </a:rPr>
                <a:t>Sudden weakness or trouble talking</a:t>
              </a:r>
            </a:p>
            <a:p>
              <a:pPr marL="111125" indent="-111125">
                <a:buFont typeface="Arial" panose="020B0604020202020204" pitchFamily="34" charset="0"/>
                <a:buChar char="•"/>
              </a:pPr>
              <a:r>
                <a:rPr lang="en-US" sz="1200" dirty="0">
                  <a:solidFill>
                    <a:schemeClr val="bg1"/>
                  </a:solidFill>
                  <a:latin typeface="+mj-lt"/>
                </a:rPr>
                <a:t>Severe head injury</a:t>
              </a:r>
            </a:p>
            <a:p>
              <a:pPr marL="111125" indent="-111125">
                <a:buFont typeface="Arial" panose="020B0604020202020204" pitchFamily="34" charset="0"/>
                <a:buChar char="•"/>
              </a:pPr>
              <a:r>
                <a:rPr lang="en-US" sz="1200" dirty="0">
                  <a:solidFill>
                    <a:schemeClr val="bg1"/>
                  </a:solidFill>
                  <a:latin typeface="+mj-lt"/>
                </a:rPr>
                <a:t>Major broken bones</a:t>
              </a:r>
            </a:p>
          </p:txBody>
        </p:sp>
      </p:grpSp>
    </p:spTree>
    <p:extLst>
      <p:ext uri="{BB962C8B-B14F-4D97-AF65-F5344CB8AC3E}">
        <p14:creationId xmlns:p14="http://schemas.microsoft.com/office/powerpoint/2010/main" val="2071367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81684" y="2003078"/>
            <a:ext cx="4434270" cy="1121122"/>
          </a:xfrm>
        </p:spPr>
        <p:txBody>
          <a:bodyPr/>
          <a:lstStyle/>
          <a:p>
            <a:r>
              <a:rPr lang="en-US" sz="3600" b="1" dirty="0">
                <a:solidFill>
                  <a:schemeClr val="tx1"/>
                </a:solidFill>
              </a:rPr>
              <a:t>Virtual Visits</a:t>
            </a:r>
            <a:endParaRPr lang="en-US" b="1" dirty="0"/>
          </a:p>
        </p:txBody>
      </p:sp>
    </p:spTree>
    <p:extLst>
      <p:ext uri="{BB962C8B-B14F-4D97-AF65-F5344CB8AC3E}">
        <p14:creationId xmlns:p14="http://schemas.microsoft.com/office/powerpoint/2010/main" val="392741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What are Virtual Visits?</a:t>
            </a:r>
          </a:p>
        </p:txBody>
      </p:sp>
      <p:sp>
        <p:nvSpPr>
          <p:cNvPr id="3" name="Text Placeholder 2"/>
          <p:cNvSpPr>
            <a:spLocks noGrp="1"/>
          </p:cNvSpPr>
          <p:nvPr>
            <p:ph type="body" sz="quarter" idx="13"/>
          </p:nvPr>
        </p:nvSpPr>
        <p:spPr>
          <a:xfrm>
            <a:off x="278710" y="1076893"/>
            <a:ext cx="7772400" cy="411480"/>
          </a:xfrm>
        </p:spPr>
        <p:txBody>
          <a:bodyPr/>
          <a:lstStyle/>
          <a:p>
            <a:r>
              <a:rPr lang="en-US" dirty="0"/>
              <a:t>Convenience Factor</a:t>
            </a:r>
          </a:p>
        </p:txBody>
      </p:sp>
      <p:grpSp>
        <p:nvGrpSpPr>
          <p:cNvPr id="4" name="Group 8"/>
          <p:cNvGrpSpPr>
            <a:grpSpLocks noChangeAspect="1"/>
          </p:cNvGrpSpPr>
          <p:nvPr/>
        </p:nvGrpSpPr>
        <p:grpSpPr bwMode="auto">
          <a:xfrm>
            <a:off x="3013869" y="2466975"/>
            <a:ext cx="3116263" cy="3300413"/>
            <a:chOff x="2372" y="1668"/>
            <a:chExt cx="1963" cy="2079"/>
          </a:xfrm>
        </p:grpSpPr>
        <p:sp>
          <p:nvSpPr>
            <p:cNvPr id="5" name="AutoShape 7"/>
            <p:cNvSpPr>
              <a:spLocks noChangeAspect="1" noChangeArrowheads="1" noTextEdit="1"/>
            </p:cNvSpPr>
            <p:nvPr/>
          </p:nvSpPr>
          <p:spPr bwMode="auto">
            <a:xfrm>
              <a:off x="2372" y="1668"/>
              <a:ext cx="1963" cy="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 y="1580"/>
              <a:ext cx="1982" cy="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3390900" y="3467100"/>
            <a:ext cx="495300" cy="347472"/>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p:nvSpPr>
        <p:spPr>
          <a:xfrm>
            <a:off x="3997204" y="3467100"/>
            <a:ext cx="495300" cy="347472"/>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p:cNvSpPr/>
          <p:nvPr/>
        </p:nvSpPr>
        <p:spPr>
          <a:xfrm>
            <a:off x="3390900" y="3087335"/>
            <a:ext cx="2298700" cy="303566"/>
          </a:xfrm>
          <a:prstGeom prst="rect">
            <a:avLst/>
          </a:pr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p:cNvSpPr/>
          <p:nvPr/>
        </p:nvSpPr>
        <p:spPr>
          <a:xfrm>
            <a:off x="5192587" y="3467100"/>
            <a:ext cx="484314" cy="858649"/>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1" name="Group 10"/>
          <p:cNvGrpSpPr/>
          <p:nvPr/>
        </p:nvGrpSpPr>
        <p:grpSpPr>
          <a:xfrm>
            <a:off x="5446058" y="1697670"/>
            <a:ext cx="1976295" cy="1445250"/>
            <a:chOff x="5446058" y="1697670"/>
            <a:chExt cx="1976295" cy="1445250"/>
          </a:xfrm>
        </p:grpSpPr>
        <p:sp>
          <p:nvSpPr>
            <p:cNvPr id="12" name="Oval 11"/>
            <p:cNvSpPr/>
            <p:nvPr/>
          </p:nvSpPr>
          <p:spPr>
            <a:xfrm rot="1675217">
              <a:off x="6507953" y="1697670"/>
              <a:ext cx="914400" cy="914400"/>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Isosceles Triangle 12"/>
            <p:cNvSpPr/>
            <p:nvPr/>
          </p:nvSpPr>
          <p:spPr>
            <a:xfrm rot="13982394">
              <a:off x="5789040" y="1927498"/>
              <a:ext cx="872440" cy="1558404"/>
            </a:xfrm>
            <a:prstGeom prst="triangle">
              <a:avLst>
                <a:gd name="adj" fmla="val 56979"/>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4" name="Group 13"/>
          <p:cNvGrpSpPr/>
          <p:nvPr/>
        </p:nvGrpSpPr>
        <p:grpSpPr>
          <a:xfrm>
            <a:off x="1647034" y="2043968"/>
            <a:ext cx="2051601" cy="1322823"/>
            <a:chOff x="1647034" y="2043968"/>
            <a:chExt cx="2051601" cy="1322823"/>
          </a:xfrm>
        </p:grpSpPr>
        <p:sp>
          <p:nvSpPr>
            <p:cNvPr id="15" name="Oval 14"/>
            <p:cNvSpPr/>
            <p:nvPr/>
          </p:nvSpPr>
          <p:spPr>
            <a:xfrm rot="1675217">
              <a:off x="1647034" y="2043968"/>
              <a:ext cx="914400" cy="91440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Isosceles Triangle 15"/>
            <p:cNvSpPr/>
            <p:nvPr/>
          </p:nvSpPr>
          <p:spPr>
            <a:xfrm rot="7075217">
              <a:off x="2483213" y="2151369"/>
              <a:ext cx="872440" cy="1558404"/>
            </a:xfrm>
            <a:prstGeom prst="triangle">
              <a:avLst>
                <a:gd name="adj" fmla="val 79716"/>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7" name="Group 16"/>
          <p:cNvGrpSpPr/>
          <p:nvPr/>
        </p:nvGrpSpPr>
        <p:grpSpPr>
          <a:xfrm>
            <a:off x="1996280" y="3567894"/>
            <a:ext cx="2106330" cy="1264439"/>
            <a:chOff x="1996280" y="3567894"/>
            <a:chExt cx="2106330" cy="1264439"/>
          </a:xfrm>
        </p:grpSpPr>
        <p:sp>
          <p:nvSpPr>
            <p:cNvPr id="18" name="Oval 17"/>
            <p:cNvSpPr/>
            <p:nvPr/>
          </p:nvSpPr>
          <p:spPr>
            <a:xfrm rot="1675217">
              <a:off x="1996280" y="3917933"/>
              <a:ext cx="914400" cy="9144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Isosceles Triangle 18"/>
            <p:cNvSpPr/>
            <p:nvPr/>
          </p:nvSpPr>
          <p:spPr>
            <a:xfrm rot="3998859">
              <a:off x="2895452" y="3216648"/>
              <a:ext cx="855912" cy="1558404"/>
            </a:xfrm>
            <a:prstGeom prst="triangle">
              <a:avLst>
                <a:gd name="adj" fmla="val 56979"/>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0" name="Group 19"/>
          <p:cNvGrpSpPr/>
          <p:nvPr/>
        </p:nvGrpSpPr>
        <p:grpSpPr>
          <a:xfrm>
            <a:off x="5487848" y="3371341"/>
            <a:ext cx="2111476" cy="914400"/>
            <a:chOff x="5487848" y="3371341"/>
            <a:chExt cx="2111476" cy="914400"/>
          </a:xfrm>
        </p:grpSpPr>
        <p:sp>
          <p:nvSpPr>
            <p:cNvPr id="21" name="Oval 20"/>
            <p:cNvSpPr/>
            <p:nvPr/>
          </p:nvSpPr>
          <p:spPr>
            <a:xfrm rot="1675217">
              <a:off x="6684924" y="3371341"/>
              <a:ext cx="914400" cy="914400"/>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Isosceles Triangle 21"/>
            <p:cNvSpPr/>
            <p:nvPr/>
          </p:nvSpPr>
          <p:spPr>
            <a:xfrm rot="16200000">
              <a:off x="5830830" y="3049340"/>
              <a:ext cx="872440" cy="1558404"/>
            </a:xfrm>
            <a:prstGeom prst="triangle">
              <a:avLst>
                <a:gd name="adj" fmla="val 56979"/>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p:cNvSpPr txBox="1"/>
          <p:nvPr/>
        </p:nvSpPr>
        <p:spPr>
          <a:xfrm>
            <a:off x="305140" y="4982386"/>
            <a:ext cx="2133258" cy="769441"/>
          </a:xfrm>
          <a:prstGeom prst="rect">
            <a:avLst/>
          </a:prstGeom>
          <a:noFill/>
        </p:spPr>
        <p:txBody>
          <a:bodyPr wrap="square" rtlCol="0">
            <a:spAutoFit/>
          </a:bodyPr>
          <a:lstStyle/>
          <a:p>
            <a:pPr algn="r"/>
            <a:r>
              <a:rPr lang="en-US" sz="1600" b="1" dirty="0">
                <a:solidFill>
                  <a:schemeClr val="accent2">
                    <a:lumMod val="75000"/>
                  </a:schemeClr>
                </a:solidFill>
                <a:latin typeface="+mn-lt"/>
              </a:rPr>
              <a:t>AFTER HOURS</a:t>
            </a:r>
          </a:p>
          <a:p>
            <a:pPr algn="r"/>
            <a:r>
              <a:rPr lang="en-US" sz="1400" dirty="0">
                <a:latin typeface="+mn-lt"/>
              </a:rPr>
              <a:t>Access to care after normal working hours</a:t>
            </a:r>
            <a:r>
              <a:rPr lang="en-US" sz="1400" dirty="0">
                <a:solidFill>
                  <a:schemeClr val="tx2"/>
                </a:solidFill>
                <a:latin typeface="+mn-lt"/>
              </a:rPr>
              <a:t>.</a:t>
            </a:r>
          </a:p>
        </p:txBody>
      </p:sp>
      <p:sp>
        <p:nvSpPr>
          <p:cNvPr id="24" name="TextBox 23"/>
          <p:cNvSpPr txBox="1"/>
          <p:nvPr/>
        </p:nvSpPr>
        <p:spPr>
          <a:xfrm>
            <a:off x="278710" y="3028966"/>
            <a:ext cx="2000010" cy="984885"/>
          </a:xfrm>
          <a:prstGeom prst="rect">
            <a:avLst/>
          </a:prstGeom>
          <a:noFill/>
        </p:spPr>
        <p:txBody>
          <a:bodyPr wrap="square" rtlCol="0">
            <a:spAutoFit/>
          </a:bodyPr>
          <a:lstStyle/>
          <a:p>
            <a:pPr algn="r"/>
            <a:r>
              <a:rPr lang="en-US" sz="1600" b="1" dirty="0">
                <a:solidFill>
                  <a:schemeClr val="accent1"/>
                </a:solidFill>
                <a:latin typeface="+mn-lt"/>
              </a:rPr>
              <a:t>TRAVEL</a:t>
            </a:r>
          </a:p>
          <a:p>
            <a:pPr algn="r"/>
            <a:r>
              <a:rPr lang="en-US" sz="1400" dirty="0">
                <a:latin typeface="+mn-lt"/>
              </a:rPr>
              <a:t>Access to care when traveling on business or vacation</a:t>
            </a:r>
            <a:r>
              <a:rPr lang="en-US" sz="1400" dirty="0">
                <a:solidFill>
                  <a:schemeClr val="tx2"/>
                </a:solidFill>
                <a:latin typeface="+mn-lt"/>
              </a:rPr>
              <a:t>.</a:t>
            </a:r>
          </a:p>
        </p:txBody>
      </p:sp>
      <p:sp>
        <p:nvSpPr>
          <p:cNvPr id="25" name="TextBox 24"/>
          <p:cNvSpPr txBox="1"/>
          <p:nvPr/>
        </p:nvSpPr>
        <p:spPr>
          <a:xfrm>
            <a:off x="6760182" y="2721144"/>
            <a:ext cx="2000010" cy="553998"/>
          </a:xfrm>
          <a:prstGeom prst="rect">
            <a:avLst/>
          </a:prstGeom>
          <a:noFill/>
        </p:spPr>
        <p:txBody>
          <a:bodyPr wrap="square" rtlCol="0">
            <a:spAutoFit/>
          </a:bodyPr>
          <a:lstStyle/>
          <a:p>
            <a:r>
              <a:rPr lang="en-US" sz="1600" b="1" dirty="0">
                <a:solidFill>
                  <a:schemeClr val="accent4"/>
                </a:solidFill>
                <a:latin typeface="+mn-lt"/>
              </a:rPr>
              <a:t>AVAILABILITY</a:t>
            </a:r>
          </a:p>
          <a:p>
            <a:r>
              <a:rPr lang="en-US" sz="1400" dirty="0">
                <a:latin typeface="+mn-lt"/>
              </a:rPr>
              <a:t>Access to care 24/7.</a:t>
            </a:r>
          </a:p>
        </p:txBody>
      </p:sp>
      <p:sp>
        <p:nvSpPr>
          <p:cNvPr id="26" name="TextBox 25"/>
          <p:cNvSpPr txBox="1"/>
          <p:nvPr/>
        </p:nvSpPr>
        <p:spPr>
          <a:xfrm>
            <a:off x="6738037" y="4408403"/>
            <a:ext cx="2253563" cy="1200329"/>
          </a:xfrm>
          <a:prstGeom prst="rect">
            <a:avLst/>
          </a:prstGeom>
          <a:noFill/>
        </p:spPr>
        <p:txBody>
          <a:bodyPr wrap="square" rtlCol="0">
            <a:spAutoFit/>
          </a:bodyPr>
          <a:lstStyle/>
          <a:p>
            <a:r>
              <a:rPr lang="en-US" sz="1600" b="1" dirty="0">
                <a:solidFill>
                  <a:schemeClr val="accent5">
                    <a:lumMod val="75000"/>
                  </a:schemeClr>
                </a:solidFill>
                <a:latin typeface="+mn-lt"/>
              </a:rPr>
              <a:t>LOCATION</a:t>
            </a:r>
          </a:p>
          <a:p>
            <a:r>
              <a:rPr lang="en-US" sz="1400" dirty="0">
                <a:latin typeface="+mn-lt"/>
              </a:rPr>
              <a:t>Access to care for rural populations, which means reduced travel time to physicians.</a:t>
            </a:r>
          </a:p>
        </p:txBody>
      </p:sp>
      <p:sp>
        <p:nvSpPr>
          <p:cNvPr id="27" name="Freeform 81"/>
          <p:cNvSpPr>
            <a:spLocks noEditPoints="1"/>
          </p:cNvSpPr>
          <p:nvPr/>
        </p:nvSpPr>
        <p:spPr bwMode="auto">
          <a:xfrm>
            <a:off x="2150181" y="4126670"/>
            <a:ext cx="540114" cy="548553"/>
          </a:xfrm>
          <a:custGeom>
            <a:avLst/>
            <a:gdLst>
              <a:gd name="T0" fmla="*/ 1129 w 1129"/>
              <a:gd name="T1" fmla="*/ 218 h 1137"/>
              <a:gd name="T2" fmla="*/ 869 w 1129"/>
              <a:gd name="T3" fmla="*/ 1 h 1137"/>
              <a:gd name="T4" fmla="*/ 797 w 1129"/>
              <a:gd name="T5" fmla="*/ 87 h 1137"/>
              <a:gd name="T6" fmla="*/ 1056 w 1129"/>
              <a:gd name="T7" fmla="*/ 305 h 1137"/>
              <a:gd name="T8" fmla="*/ 1129 w 1129"/>
              <a:gd name="T9" fmla="*/ 218 h 1137"/>
              <a:gd name="T10" fmla="*/ 332 w 1129"/>
              <a:gd name="T11" fmla="*/ 87 h 1137"/>
              <a:gd name="T12" fmla="*/ 259 w 1129"/>
              <a:gd name="T13" fmla="*/ 0 h 1137"/>
              <a:gd name="T14" fmla="*/ 0 w 1129"/>
              <a:gd name="T15" fmla="*/ 218 h 1137"/>
              <a:gd name="T16" fmla="*/ 72 w 1129"/>
              <a:gd name="T17" fmla="*/ 304 h 1137"/>
              <a:gd name="T18" fmla="*/ 332 w 1129"/>
              <a:gd name="T19" fmla="*/ 87 h 1137"/>
              <a:gd name="T20" fmla="*/ 593 w 1129"/>
              <a:gd name="T21" fmla="*/ 347 h 1137"/>
              <a:gd name="T22" fmla="*/ 508 w 1129"/>
              <a:gd name="T23" fmla="*/ 347 h 1137"/>
              <a:gd name="T24" fmla="*/ 508 w 1129"/>
              <a:gd name="T25" fmla="*/ 686 h 1137"/>
              <a:gd name="T26" fmla="*/ 776 w 1129"/>
              <a:gd name="T27" fmla="*/ 847 h 1137"/>
              <a:gd name="T28" fmla="*/ 818 w 1129"/>
              <a:gd name="T29" fmla="*/ 777 h 1137"/>
              <a:gd name="T30" fmla="*/ 593 w 1129"/>
              <a:gd name="T31" fmla="*/ 643 h 1137"/>
              <a:gd name="T32" fmla="*/ 593 w 1129"/>
              <a:gd name="T33" fmla="*/ 347 h 1137"/>
              <a:gd name="T34" fmla="*/ 564 w 1129"/>
              <a:gd name="T35" fmla="*/ 121 h 1137"/>
              <a:gd name="T36" fmla="*/ 56 w 1129"/>
              <a:gd name="T37" fmla="*/ 629 h 1137"/>
              <a:gd name="T38" fmla="*/ 564 w 1129"/>
              <a:gd name="T39" fmla="*/ 1137 h 1137"/>
              <a:gd name="T40" fmla="*/ 1072 w 1129"/>
              <a:gd name="T41" fmla="*/ 629 h 1137"/>
              <a:gd name="T42" fmla="*/ 564 w 1129"/>
              <a:gd name="T43" fmla="*/ 121 h 1137"/>
              <a:gd name="T44" fmla="*/ 564 w 1129"/>
              <a:gd name="T45" fmla="*/ 1024 h 1137"/>
              <a:gd name="T46" fmla="*/ 169 w 1129"/>
              <a:gd name="T47" fmla="*/ 629 h 1137"/>
              <a:gd name="T48" fmla="*/ 564 w 1129"/>
              <a:gd name="T49" fmla="*/ 234 h 1137"/>
              <a:gd name="T50" fmla="*/ 959 w 1129"/>
              <a:gd name="T51" fmla="*/ 629 h 1137"/>
              <a:gd name="T52" fmla="*/ 564 w 1129"/>
              <a:gd name="T53" fmla="*/ 1024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29" h="1137">
                <a:moveTo>
                  <a:pt x="1129" y="218"/>
                </a:moveTo>
                <a:lnTo>
                  <a:pt x="869" y="1"/>
                </a:lnTo>
                <a:lnTo>
                  <a:pt x="797" y="87"/>
                </a:lnTo>
                <a:lnTo>
                  <a:pt x="1056" y="305"/>
                </a:lnTo>
                <a:lnTo>
                  <a:pt x="1129" y="218"/>
                </a:lnTo>
                <a:close/>
                <a:moveTo>
                  <a:pt x="332" y="87"/>
                </a:moveTo>
                <a:lnTo>
                  <a:pt x="259" y="0"/>
                </a:lnTo>
                <a:lnTo>
                  <a:pt x="0" y="218"/>
                </a:lnTo>
                <a:lnTo>
                  <a:pt x="72" y="304"/>
                </a:lnTo>
                <a:lnTo>
                  <a:pt x="332" y="87"/>
                </a:lnTo>
                <a:close/>
                <a:moveTo>
                  <a:pt x="593" y="347"/>
                </a:moveTo>
                <a:lnTo>
                  <a:pt x="508" y="347"/>
                </a:lnTo>
                <a:lnTo>
                  <a:pt x="508" y="686"/>
                </a:lnTo>
                <a:lnTo>
                  <a:pt x="776" y="847"/>
                </a:lnTo>
                <a:lnTo>
                  <a:pt x="818" y="777"/>
                </a:lnTo>
                <a:lnTo>
                  <a:pt x="593" y="643"/>
                </a:lnTo>
                <a:lnTo>
                  <a:pt x="593" y="347"/>
                </a:lnTo>
                <a:close/>
                <a:moveTo>
                  <a:pt x="564" y="121"/>
                </a:moveTo>
                <a:cubicBezTo>
                  <a:pt x="283" y="121"/>
                  <a:pt x="56" y="349"/>
                  <a:pt x="56" y="629"/>
                </a:cubicBezTo>
                <a:cubicBezTo>
                  <a:pt x="56" y="910"/>
                  <a:pt x="283" y="1137"/>
                  <a:pt x="564" y="1137"/>
                </a:cubicBezTo>
                <a:cubicBezTo>
                  <a:pt x="845" y="1137"/>
                  <a:pt x="1072" y="910"/>
                  <a:pt x="1072" y="629"/>
                </a:cubicBezTo>
                <a:cubicBezTo>
                  <a:pt x="1072" y="349"/>
                  <a:pt x="845" y="121"/>
                  <a:pt x="564" y="121"/>
                </a:cubicBezTo>
                <a:close/>
                <a:moveTo>
                  <a:pt x="564" y="1024"/>
                </a:moveTo>
                <a:cubicBezTo>
                  <a:pt x="346" y="1024"/>
                  <a:pt x="169" y="847"/>
                  <a:pt x="169" y="629"/>
                </a:cubicBezTo>
                <a:cubicBezTo>
                  <a:pt x="169" y="411"/>
                  <a:pt x="346" y="234"/>
                  <a:pt x="564" y="234"/>
                </a:cubicBezTo>
                <a:cubicBezTo>
                  <a:pt x="782" y="234"/>
                  <a:pt x="959" y="411"/>
                  <a:pt x="959" y="629"/>
                </a:cubicBezTo>
                <a:cubicBezTo>
                  <a:pt x="959" y="847"/>
                  <a:pt x="783" y="1024"/>
                  <a:pt x="564" y="1024"/>
                </a:cubicBezTo>
                <a:close/>
              </a:path>
            </a:pathLst>
          </a:custGeom>
          <a:solidFill>
            <a:schemeClr val="bg1"/>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s-UY" sz="1800" dirty="0"/>
          </a:p>
        </p:txBody>
      </p:sp>
      <p:sp>
        <p:nvSpPr>
          <p:cNvPr id="29" name="Freeform 48"/>
          <p:cNvSpPr>
            <a:spLocks noChangeAspect="1" noEditPoints="1"/>
          </p:cNvSpPr>
          <p:nvPr/>
        </p:nvSpPr>
        <p:spPr bwMode="auto">
          <a:xfrm>
            <a:off x="6692036" y="1913770"/>
            <a:ext cx="540141" cy="467585"/>
          </a:xfrm>
          <a:custGeom>
            <a:avLst/>
            <a:gdLst>
              <a:gd name="T0" fmla="*/ 677 w 1186"/>
              <a:gd name="T1" fmla="*/ 0 h 1016"/>
              <a:gd name="T2" fmla="*/ 170 w 1186"/>
              <a:gd name="T3" fmla="*/ 508 h 1016"/>
              <a:gd name="T4" fmla="*/ 0 w 1186"/>
              <a:gd name="T5" fmla="*/ 508 h 1016"/>
              <a:gd name="T6" fmla="*/ 220 w 1186"/>
              <a:gd name="T7" fmla="*/ 728 h 1016"/>
              <a:gd name="T8" fmla="*/ 224 w 1186"/>
              <a:gd name="T9" fmla="*/ 736 h 1016"/>
              <a:gd name="T10" fmla="*/ 452 w 1186"/>
              <a:gd name="T11" fmla="*/ 508 h 1016"/>
              <a:gd name="T12" fmla="*/ 283 w 1186"/>
              <a:gd name="T13" fmla="*/ 508 h 1016"/>
              <a:gd name="T14" fmla="*/ 678 w 1186"/>
              <a:gd name="T15" fmla="*/ 113 h 1016"/>
              <a:gd name="T16" fmla="*/ 1073 w 1186"/>
              <a:gd name="T17" fmla="*/ 508 h 1016"/>
              <a:gd name="T18" fmla="*/ 678 w 1186"/>
              <a:gd name="T19" fmla="*/ 903 h 1016"/>
              <a:gd name="T20" fmla="*/ 399 w 1186"/>
              <a:gd name="T21" fmla="*/ 787 h 1016"/>
              <a:gd name="T22" fmla="*/ 319 w 1186"/>
              <a:gd name="T23" fmla="*/ 867 h 1016"/>
              <a:gd name="T24" fmla="*/ 677 w 1186"/>
              <a:gd name="T25" fmla="*/ 1016 h 1016"/>
              <a:gd name="T26" fmla="*/ 1186 w 1186"/>
              <a:gd name="T27" fmla="*/ 508 h 1016"/>
              <a:gd name="T28" fmla="*/ 677 w 1186"/>
              <a:gd name="T29" fmla="*/ 0 h 1016"/>
              <a:gd name="T30" fmla="*/ 621 w 1186"/>
              <a:gd name="T31" fmla="*/ 282 h 1016"/>
              <a:gd name="T32" fmla="*/ 621 w 1186"/>
              <a:gd name="T33" fmla="*/ 564 h 1016"/>
              <a:gd name="T34" fmla="*/ 863 w 1186"/>
              <a:gd name="T35" fmla="*/ 707 h 1016"/>
              <a:gd name="T36" fmla="*/ 904 w 1186"/>
              <a:gd name="T37" fmla="*/ 639 h 1016"/>
              <a:gd name="T38" fmla="*/ 706 w 1186"/>
              <a:gd name="T39" fmla="*/ 522 h 1016"/>
              <a:gd name="T40" fmla="*/ 706 w 1186"/>
              <a:gd name="T41" fmla="*/ 282 h 1016"/>
              <a:gd name="T42" fmla="*/ 621 w 1186"/>
              <a:gd name="T43" fmla="*/ 282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6" h="1016">
                <a:moveTo>
                  <a:pt x="677" y="0"/>
                </a:moveTo>
                <a:cubicBezTo>
                  <a:pt x="397" y="0"/>
                  <a:pt x="170" y="227"/>
                  <a:pt x="170" y="508"/>
                </a:cubicBezTo>
                <a:lnTo>
                  <a:pt x="0" y="508"/>
                </a:lnTo>
                <a:lnTo>
                  <a:pt x="220" y="728"/>
                </a:lnTo>
                <a:lnTo>
                  <a:pt x="224" y="736"/>
                </a:lnTo>
                <a:lnTo>
                  <a:pt x="452" y="508"/>
                </a:lnTo>
                <a:lnTo>
                  <a:pt x="283" y="508"/>
                </a:lnTo>
                <a:cubicBezTo>
                  <a:pt x="283" y="290"/>
                  <a:pt x="460" y="113"/>
                  <a:pt x="678" y="113"/>
                </a:cubicBezTo>
                <a:cubicBezTo>
                  <a:pt x="896" y="113"/>
                  <a:pt x="1073" y="290"/>
                  <a:pt x="1073" y="508"/>
                </a:cubicBezTo>
                <a:cubicBezTo>
                  <a:pt x="1073" y="726"/>
                  <a:pt x="896" y="903"/>
                  <a:pt x="678" y="903"/>
                </a:cubicBezTo>
                <a:cubicBezTo>
                  <a:pt x="569" y="903"/>
                  <a:pt x="470" y="858"/>
                  <a:pt x="399" y="787"/>
                </a:cubicBezTo>
                <a:lnTo>
                  <a:pt x="319" y="867"/>
                </a:lnTo>
                <a:cubicBezTo>
                  <a:pt x="411" y="959"/>
                  <a:pt x="537" y="1016"/>
                  <a:pt x="677" y="1016"/>
                </a:cubicBezTo>
                <a:cubicBezTo>
                  <a:pt x="958" y="1016"/>
                  <a:pt x="1186" y="788"/>
                  <a:pt x="1186" y="508"/>
                </a:cubicBezTo>
                <a:cubicBezTo>
                  <a:pt x="1186" y="227"/>
                  <a:pt x="958" y="0"/>
                  <a:pt x="677" y="0"/>
                </a:cubicBezTo>
                <a:close/>
                <a:moveTo>
                  <a:pt x="621" y="282"/>
                </a:moveTo>
                <a:lnTo>
                  <a:pt x="621" y="564"/>
                </a:lnTo>
                <a:lnTo>
                  <a:pt x="863" y="707"/>
                </a:lnTo>
                <a:lnTo>
                  <a:pt x="904" y="639"/>
                </a:lnTo>
                <a:lnTo>
                  <a:pt x="706" y="522"/>
                </a:lnTo>
                <a:lnTo>
                  <a:pt x="706" y="282"/>
                </a:lnTo>
                <a:lnTo>
                  <a:pt x="621" y="282"/>
                </a:lnTo>
                <a:close/>
              </a:path>
            </a:pathLst>
          </a:custGeom>
          <a:solidFill>
            <a:schemeClr val="bg1"/>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s-UY" sz="1800" dirty="0"/>
          </a:p>
        </p:txBody>
      </p:sp>
      <p:sp>
        <p:nvSpPr>
          <p:cNvPr id="30" name="Freeform 82"/>
          <p:cNvSpPr>
            <a:spLocks noChangeAspect="1" noEditPoints="1"/>
          </p:cNvSpPr>
          <p:nvPr/>
        </p:nvSpPr>
        <p:spPr bwMode="auto">
          <a:xfrm>
            <a:off x="6900040" y="3582309"/>
            <a:ext cx="540141" cy="544361"/>
          </a:xfrm>
          <a:custGeom>
            <a:avLst/>
            <a:gdLst>
              <a:gd name="T0" fmla="*/ 564 w 1129"/>
              <a:gd name="T1" fmla="*/ 503 h 1129"/>
              <a:gd name="T2" fmla="*/ 502 w 1129"/>
              <a:gd name="T3" fmla="*/ 565 h 1129"/>
              <a:gd name="T4" fmla="*/ 564 w 1129"/>
              <a:gd name="T5" fmla="*/ 627 h 1129"/>
              <a:gd name="T6" fmla="*/ 626 w 1129"/>
              <a:gd name="T7" fmla="*/ 565 h 1129"/>
              <a:gd name="T8" fmla="*/ 564 w 1129"/>
              <a:gd name="T9" fmla="*/ 503 h 1129"/>
              <a:gd name="T10" fmla="*/ 564 w 1129"/>
              <a:gd name="T11" fmla="*/ 0 h 1129"/>
              <a:gd name="T12" fmla="*/ 0 w 1129"/>
              <a:gd name="T13" fmla="*/ 565 h 1129"/>
              <a:gd name="T14" fmla="*/ 564 w 1129"/>
              <a:gd name="T15" fmla="*/ 1129 h 1129"/>
              <a:gd name="T16" fmla="*/ 1129 w 1129"/>
              <a:gd name="T17" fmla="*/ 565 h 1129"/>
              <a:gd name="T18" fmla="*/ 564 w 1129"/>
              <a:gd name="T19" fmla="*/ 0 h 1129"/>
              <a:gd name="T20" fmla="*/ 688 w 1129"/>
              <a:gd name="T21" fmla="*/ 688 h 1129"/>
              <a:gd name="T22" fmla="*/ 226 w 1129"/>
              <a:gd name="T23" fmla="*/ 903 h 1129"/>
              <a:gd name="T24" fmla="*/ 441 w 1129"/>
              <a:gd name="T25" fmla="*/ 441 h 1129"/>
              <a:gd name="T26" fmla="*/ 903 w 1129"/>
              <a:gd name="T27" fmla="*/ 226 h 1129"/>
              <a:gd name="T28" fmla="*/ 688 w 1129"/>
              <a:gd name="T29" fmla="*/ 688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9" h="1129">
                <a:moveTo>
                  <a:pt x="564" y="503"/>
                </a:moveTo>
                <a:cubicBezTo>
                  <a:pt x="530" y="503"/>
                  <a:pt x="502" y="531"/>
                  <a:pt x="502" y="565"/>
                </a:cubicBezTo>
                <a:cubicBezTo>
                  <a:pt x="502" y="599"/>
                  <a:pt x="530" y="627"/>
                  <a:pt x="564" y="627"/>
                </a:cubicBezTo>
                <a:cubicBezTo>
                  <a:pt x="599" y="627"/>
                  <a:pt x="626" y="599"/>
                  <a:pt x="626" y="565"/>
                </a:cubicBezTo>
                <a:cubicBezTo>
                  <a:pt x="626" y="531"/>
                  <a:pt x="599" y="503"/>
                  <a:pt x="564" y="503"/>
                </a:cubicBezTo>
                <a:close/>
                <a:moveTo>
                  <a:pt x="564" y="0"/>
                </a:moveTo>
                <a:cubicBezTo>
                  <a:pt x="252" y="0"/>
                  <a:pt x="0" y="253"/>
                  <a:pt x="0" y="565"/>
                </a:cubicBezTo>
                <a:cubicBezTo>
                  <a:pt x="0" y="876"/>
                  <a:pt x="252" y="1129"/>
                  <a:pt x="564" y="1129"/>
                </a:cubicBezTo>
                <a:cubicBezTo>
                  <a:pt x="876" y="1129"/>
                  <a:pt x="1129" y="876"/>
                  <a:pt x="1129" y="565"/>
                </a:cubicBezTo>
                <a:cubicBezTo>
                  <a:pt x="1129" y="253"/>
                  <a:pt x="876" y="0"/>
                  <a:pt x="564" y="0"/>
                </a:cubicBezTo>
                <a:close/>
                <a:moveTo>
                  <a:pt x="688" y="688"/>
                </a:moveTo>
                <a:lnTo>
                  <a:pt x="226" y="903"/>
                </a:lnTo>
                <a:lnTo>
                  <a:pt x="441" y="441"/>
                </a:lnTo>
                <a:lnTo>
                  <a:pt x="903" y="226"/>
                </a:lnTo>
                <a:lnTo>
                  <a:pt x="688" y="688"/>
                </a:lnTo>
                <a:close/>
              </a:path>
            </a:pathLst>
          </a:custGeom>
          <a:solidFill>
            <a:schemeClr val="bg1"/>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s-UY" sz="1800" dirty="0"/>
          </a:p>
        </p:txBody>
      </p:sp>
      <p:sp>
        <p:nvSpPr>
          <p:cNvPr id="31" name="Freeform 69"/>
          <p:cNvSpPr>
            <a:spLocks noEditPoints="1"/>
          </p:cNvSpPr>
          <p:nvPr/>
        </p:nvSpPr>
        <p:spPr bwMode="auto">
          <a:xfrm>
            <a:off x="1824848" y="2269105"/>
            <a:ext cx="538003" cy="381877"/>
          </a:xfrm>
          <a:custGeom>
            <a:avLst/>
            <a:gdLst>
              <a:gd name="T0" fmla="*/ 818 w 1129"/>
              <a:gd name="T1" fmla="*/ 395 h 790"/>
              <a:gd name="T2" fmla="*/ 959 w 1129"/>
              <a:gd name="T3" fmla="*/ 254 h 790"/>
              <a:gd name="T4" fmla="*/ 818 w 1129"/>
              <a:gd name="T5" fmla="*/ 112 h 790"/>
              <a:gd name="T6" fmla="*/ 677 w 1129"/>
              <a:gd name="T7" fmla="*/ 254 h 790"/>
              <a:gd name="T8" fmla="*/ 818 w 1129"/>
              <a:gd name="T9" fmla="*/ 395 h 790"/>
              <a:gd name="T10" fmla="*/ 395 w 1129"/>
              <a:gd name="T11" fmla="*/ 338 h 790"/>
              <a:gd name="T12" fmla="*/ 564 w 1129"/>
              <a:gd name="T13" fmla="*/ 169 h 790"/>
              <a:gd name="T14" fmla="*/ 395 w 1129"/>
              <a:gd name="T15" fmla="*/ 0 h 790"/>
              <a:gd name="T16" fmla="*/ 226 w 1129"/>
              <a:gd name="T17" fmla="*/ 169 h 790"/>
              <a:gd name="T18" fmla="*/ 395 w 1129"/>
              <a:gd name="T19" fmla="*/ 338 h 790"/>
              <a:gd name="T20" fmla="*/ 818 w 1129"/>
              <a:gd name="T21" fmla="*/ 508 h 790"/>
              <a:gd name="T22" fmla="*/ 508 w 1129"/>
              <a:gd name="T23" fmla="*/ 663 h 790"/>
              <a:gd name="T24" fmla="*/ 508 w 1129"/>
              <a:gd name="T25" fmla="*/ 790 h 790"/>
              <a:gd name="T26" fmla="*/ 1129 w 1129"/>
              <a:gd name="T27" fmla="*/ 790 h 790"/>
              <a:gd name="T28" fmla="*/ 1129 w 1129"/>
              <a:gd name="T29" fmla="*/ 663 h 790"/>
              <a:gd name="T30" fmla="*/ 818 w 1129"/>
              <a:gd name="T31" fmla="*/ 508 h 790"/>
              <a:gd name="T32" fmla="*/ 395 w 1129"/>
              <a:gd name="T33" fmla="*/ 451 h 790"/>
              <a:gd name="T34" fmla="*/ 0 w 1129"/>
              <a:gd name="T35" fmla="*/ 649 h 790"/>
              <a:gd name="T36" fmla="*/ 0 w 1129"/>
              <a:gd name="T37" fmla="*/ 790 h 790"/>
              <a:gd name="T38" fmla="*/ 395 w 1129"/>
              <a:gd name="T39" fmla="*/ 790 h 790"/>
              <a:gd name="T40" fmla="*/ 395 w 1129"/>
              <a:gd name="T41" fmla="*/ 663 h 790"/>
              <a:gd name="T42" fmla="*/ 529 w 1129"/>
              <a:gd name="T43" fmla="*/ 467 h 790"/>
              <a:gd name="T44" fmla="*/ 395 w 1129"/>
              <a:gd name="T45" fmla="*/ 45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9" h="790">
                <a:moveTo>
                  <a:pt x="818" y="395"/>
                </a:moveTo>
                <a:cubicBezTo>
                  <a:pt x="896" y="395"/>
                  <a:pt x="959" y="331"/>
                  <a:pt x="959" y="254"/>
                </a:cubicBezTo>
                <a:cubicBezTo>
                  <a:pt x="959" y="176"/>
                  <a:pt x="896" y="112"/>
                  <a:pt x="818" y="112"/>
                </a:cubicBezTo>
                <a:cubicBezTo>
                  <a:pt x="740" y="112"/>
                  <a:pt x="677" y="176"/>
                  <a:pt x="677" y="254"/>
                </a:cubicBezTo>
                <a:cubicBezTo>
                  <a:pt x="677" y="331"/>
                  <a:pt x="740" y="395"/>
                  <a:pt x="818" y="395"/>
                </a:cubicBezTo>
                <a:close/>
                <a:moveTo>
                  <a:pt x="395" y="338"/>
                </a:moveTo>
                <a:cubicBezTo>
                  <a:pt x="488" y="338"/>
                  <a:pt x="564" y="262"/>
                  <a:pt x="564" y="169"/>
                </a:cubicBezTo>
                <a:cubicBezTo>
                  <a:pt x="564" y="75"/>
                  <a:pt x="488" y="0"/>
                  <a:pt x="395" y="0"/>
                </a:cubicBezTo>
                <a:cubicBezTo>
                  <a:pt x="302" y="0"/>
                  <a:pt x="226" y="75"/>
                  <a:pt x="226" y="169"/>
                </a:cubicBezTo>
                <a:cubicBezTo>
                  <a:pt x="226" y="262"/>
                  <a:pt x="302" y="338"/>
                  <a:pt x="395" y="338"/>
                </a:cubicBezTo>
                <a:close/>
                <a:moveTo>
                  <a:pt x="818" y="508"/>
                </a:moveTo>
                <a:cubicBezTo>
                  <a:pt x="715" y="508"/>
                  <a:pt x="508" y="559"/>
                  <a:pt x="508" y="663"/>
                </a:cubicBezTo>
                <a:lnTo>
                  <a:pt x="508" y="790"/>
                </a:lnTo>
                <a:lnTo>
                  <a:pt x="1129" y="790"/>
                </a:lnTo>
                <a:lnTo>
                  <a:pt x="1129" y="663"/>
                </a:lnTo>
                <a:cubicBezTo>
                  <a:pt x="1129" y="559"/>
                  <a:pt x="922" y="508"/>
                  <a:pt x="818" y="508"/>
                </a:cubicBezTo>
                <a:close/>
                <a:moveTo>
                  <a:pt x="395" y="451"/>
                </a:moveTo>
                <a:cubicBezTo>
                  <a:pt x="263" y="451"/>
                  <a:pt x="0" y="517"/>
                  <a:pt x="0" y="649"/>
                </a:cubicBezTo>
                <a:lnTo>
                  <a:pt x="0" y="790"/>
                </a:lnTo>
                <a:lnTo>
                  <a:pt x="395" y="790"/>
                </a:lnTo>
                <a:lnTo>
                  <a:pt x="395" y="663"/>
                </a:lnTo>
                <a:cubicBezTo>
                  <a:pt x="395" y="615"/>
                  <a:pt x="414" y="531"/>
                  <a:pt x="529" y="467"/>
                </a:cubicBezTo>
                <a:cubicBezTo>
                  <a:pt x="480" y="456"/>
                  <a:pt x="432" y="451"/>
                  <a:pt x="395" y="451"/>
                </a:cubicBezTo>
                <a:close/>
              </a:path>
            </a:pathLst>
          </a:custGeom>
          <a:solidFill>
            <a:schemeClr val="bg1"/>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s-UY" sz="1800" dirty="0"/>
          </a:p>
        </p:txBody>
      </p:sp>
    </p:spTree>
    <p:extLst>
      <p:ext uri="{BB962C8B-B14F-4D97-AF65-F5344CB8AC3E}">
        <p14:creationId xmlns:p14="http://schemas.microsoft.com/office/powerpoint/2010/main" val="3636668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Top 10 Virtual Visits Uses</a:t>
            </a:r>
          </a:p>
        </p:txBody>
      </p:sp>
      <p:sp>
        <p:nvSpPr>
          <p:cNvPr id="36" name="Freeform 15"/>
          <p:cNvSpPr>
            <a:spLocks/>
          </p:cNvSpPr>
          <p:nvPr/>
        </p:nvSpPr>
        <p:spPr bwMode="auto">
          <a:xfrm>
            <a:off x="2938383" y="2222500"/>
            <a:ext cx="1632609" cy="1428534"/>
          </a:xfrm>
          <a:custGeom>
            <a:avLst/>
            <a:gdLst>
              <a:gd name="T0" fmla="*/ 0 w 1034"/>
              <a:gd name="T1" fmla="*/ 0 h 901"/>
              <a:gd name="T2" fmla="*/ 1034 w 1034"/>
              <a:gd name="T3" fmla="*/ 827 h 901"/>
              <a:gd name="T4" fmla="*/ 1034 w 1034"/>
              <a:gd name="T5" fmla="*/ 901 h 901"/>
              <a:gd name="T6" fmla="*/ 0 w 1034"/>
              <a:gd name="T7" fmla="*/ 404 h 901"/>
              <a:gd name="T8" fmla="*/ 0 w 1034"/>
              <a:gd name="T9" fmla="*/ 0 h 901"/>
            </a:gdLst>
            <a:ahLst/>
            <a:cxnLst>
              <a:cxn ang="0">
                <a:pos x="T0" y="T1"/>
              </a:cxn>
              <a:cxn ang="0">
                <a:pos x="T2" y="T3"/>
              </a:cxn>
              <a:cxn ang="0">
                <a:pos x="T4" y="T5"/>
              </a:cxn>
              <a:cxn ang="0">
                <a:pos x="T6" y="T7"/>
              </a:cxn>
              <a:cxn ang="0">
                <a:pos x="T8" y="T9"/>
              </a:cxn>
            </a:cxnLst>
            <a:rect l="0" t="0" r="r" b="b"/>
            <a:pathLst>
              <a:path w="1034" h="901">
                <a:moveTo>
                  <a:pt x="0" y="0"/>
                </a:moveTo>
                <a:lnTo>
                  <a:pt x="1034" y="827"/>
                </a:lnTo>
                <a:lnTo>
                  <a:pt x="1034" y="901"/>
                </a:lnTo>
                <a:lnTo>
                  <a:pt x="0" y="404"/>
                </a:lnTo>
                <a:lnTo>
                  <a:pt x="0" y="0"/>
                </a:lnTo>
                <a:close/>
              </a:path>
            </a:pathLst>
          </a:custGeom>
          <a:solidFill>
            <a:schemeClr val="accent1">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37" name="Freeform 16"/>
          <p:cNvSpPr>
            <a:spLocks/>
          </p:cNvSpPr>
          <p:nvPr/>
        </p:nvSpPr>
        <p:spPr bwMode="auto">
          <a:xfrm>
            <a:off x="4570989" y="2222500"/>
            <a:ext cx="1645241" cy="1428534"/>
          </a:xfrm>
          <a:custGeom>
            <a:avLst/>
            <a:gdLst>
              <a:gd name="T0" fmla="*/ 1042 w 1042"/>
              <a:gd name="T1" fmla="*/ 0 h 901"/>
              <a:gd name="T2" fmla="*/ 0 w 1042"/>
              <a:gd name="T3" fmla="*/ 827 h 901"/>
              <a:gd name="T4" fmla="*/ 0 w 1042"/>
              <a:gd name="T5" fmla="*/ 901 h 901"/>
              <a:gd name="T6" fmla="*/ 1042 w 1042"/>
              <a:gd name="T7" fmla="*/ 404 h 901"/>
              <a:gd name="T8" fmla="*/ 1042 w 1042"/>
              <a:gd name="T9" fmla="*/ 0 h 901"/>
            </a:gdLst>
            <a:ahLst/>
            <a:cxnLst>
              <a:cxn ang="0">
                <a:pos x="T0" y="T1"/>
              </a:cxn>
              <a:cxn ang="0">
                <a:pos x="T2" y="T3"/>
              </a:cxn>
              <a:cxn ang="0">
                <a:pos x="T4" y="T5"/>
              </a:cxn>
              <a:cxn ang="0">
                <a:pos x="T6" y="T7"/>
              </a:cxn>
              <a:cxn ang="0">
                <a:pos x="T8" y="T9"/>
              </a:cxn>
            </a:cxnLst>
            <a:rect l="0" t="0" r="r" b="b"/>
            <a:pathLst>
              <a:path w="1042" h="901">
                <a:moveTo>
                  <a:pt x="1042" y="0"/>
                </a:moveTo>
                <a:lnTo>
                  <a:pt x="0" y="827"/>
                </a:lnTo>
                <a:lnTo>
                  <a:pt x="0" y="901"/>
                </a:lnTo>
                <a:lnTo>
                  <a:pt x="1042" y="404"/>
                </a:lnTo>
                <a:lnTo>
                  <a:pt x="1042" y="0"/>
                </a:lnTo>
                <a:close/>
              </a:path>
            </a:pathLst>
          </a:custGeom>
          <a:solidFill>
            <a:schemeClr val="accent1">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38" name="Freeform 17"/>
          <p:cNvSpPr>
            <a:spLocks/>
          </p:cNvSpPr>
          <p:nvPr/>
        </p:nvSpPr>
        <p:spPr bwMode="auto">
          <a:xfrm>
            <a:off x="2938383" y="2863043"/>
            <a:ext cx="1632609" cy="897392"/>
          </a:xfrm>
          <a:custGeom>
            <a:avLst/>
            <a:gdLst>
              <a:gd name="T0" fmla="*/ 0 w 1034"/>
              <a:gd name="T1" fmla="*/ 0 h 566"/>
              <a:gd name="T2" fmla="*/ 1034 w 1034"/>
              <a:gd name="T3" fmla="*/ 497 h 566"/>
              <a:gd name="T4" fmla="*/ 1034 w 1034"/>
              <a:gd name="T5" fmla="*/ 566 h 566"/>
              <a:gd name="T6" fmla="*/ 0 w 1034"/>
              <a:gd name="T7" fmla="*/ 398 h 566"/>
              <a:gd name="T8" fmla="*/ 0 w 1034"/>
              <a:gd name="T9" fmla="*/ 0 h 566"/>
            </a:gdLst>
            <a:ahLst/>
            <a:cxnLst>
              <a:cxn ang="0">
                <a:pos x="T0" y="T1"/>
              </a:cxn>
              <a:cxn ang="0">
                <a:pos x="T2" y="T3"/>
              </a:cxn>
              <a:cxn ang="0">
                <a:pos x="T4" y="T5"/>
              </a:cxn>
              <a:cxn ang="0">
                <a:pos x="T6" y="T7"/>
              </a:cxn>
              <a:cxn ang="0">
                <a:pos x="T8" y="T9"/>
              </a:cxn>
            </a:cxnLst>
            <a:rect l="0" t="0" r="r" b="b"/>
            <a:pathLst>
              <a:path w="1034" h="566">
                <a:moveTo>
                  <a:pt x="0" y="0"/>
                </a:moveTo>
                <a:lnTo>
                  <a:pt x="1034" y="497"/>
                </a:lnTo>
                <a:lnTo>
                  <a:pt x="1034" y="566"/>
                </a:lnTo>
                <a:lnTo>
                  <a:pt x="0" y="398"/>
                </a:lnTo>
                <a:lnTo>
                  <a:pt x="0" y="0"/>
                </a:lnTo>
                <a:close/>
              </a:path>
            </a:pathLst>
          </a:custGeom>
          <a:solidFill>
            <a:schemeClr val="tx2">
              <a:lumMod val="60000"/>
              <a:lumOff val="40000"/>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39" name="Freeform 18"/>
          <p:cNvSpPr>
            <a:spLocks/>
          </p:cNvSpPr>
          <p:nvPr/>
        </p:nvSpPr>
        <p:spPr bwMode="auto">
          <a:xfrm>
            <a:off x="4570989" y="2863043"/>
            <a:ext cx="1645241" cy="897392"/>
          </a:xfrm>
          <a:custGeom>
            <a:avLst/>
            <a:gdLst>
              <a:gd name="T0" fmla="*/ 1042 w 1042"/>
              <a:gd name="T1" fmla="*/ 0 h 566"/>
              <a:gd name="T2" fmla="*/ 0 w 1042"/>
              <a:gd name="T3" fmla="*/ 497 h 566"/>
              <a:gd name="T4" fmla="*/ 0 w 1042"/>
              <a:gd name="T5" fmla="*/ 566 h 566"/>
              <a:gd name="T6" fmla="*/ 1042 w 1042"/>
              <a:gd name="T7" fmla="*/ 398 h 566"/>
              <a:gd name="T8" fmla="*/ 1042 w 1042"/>
              <a:gd name="T9" fmla="*/ 0 h 566"/>
            </a:gdLst>
            <a:ahLst/>
            <a:cxnLst>
              <a:cxn ang="0">
                <a:pos x="T0" y="T1"/>
              </a:cxn>
              <a:cxn ang="0">
                <a:pos x="T2" y="T3"/>
              </a:cxn>
              <a:cxn ang="0">
                <a:pos x="T4" y="T5"/>
              </a:cxn>
              <a:cxn ang="0">
                <a:pos x="T6" y="T7"/>
              </a:cxn>
              <a:cxn ang="0">
                <a:pos x="T8" y="T9"/>
              </a:cxn>
            </a:cxnLst>
            <a:rect l="0" t="0" r="r" b="b"/>
            <a:pathLst>
              <a:path w="1042" h="566">
                <a:moveTo>
                  <a:pt x="1042" y="0"/>
                </a:moveTo>
                <a:lnTo>
                  <a:pt x="0" y="497"/>
                </a:lnTo>
                <a:lnTo>
                  <a:pt x="0" y="566"/>
                </a:lnTo>
                <a:lnTo>
                  <a:pt x="1042" y="398"/>
                </a:lnTo>
                <a:lnTo>
                  <a:pt x="1042" y="0"/>
                </a:lnTo>
                <a:close/>
              </a:path>
            </a:pathLst>
          </a:custGeom>
          <a:solidFill>
            <a:schemeClr val="tx2">
              <a:lumMod val="60000"/>
              <a:lumOff val="40000"/>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40" name="Freeform 19"/>
          <p:cNvSpPr>
            <a:spLocks/>
          </p:cNvSpPr>
          <p:nvPr/>
        </p:nvSpPr>
        <p:spPr bwMode="auto">
          <a:xfrm>
            <a:off x="2938383" y="3494068"/>
            <a:ext cx="1632609" cy="640542"/>
          </a:xfrm>
          <a:custGeom>
            <a:avLst/>
            <a:gdLst>
              <a:gd name="T0" fmla="*/ 0 w 1034"/>
              <a:gd name="T1" fmla="*/ 0 h 404"/>
              <a:gd name="T2" fmla="*/ 1034 w 1034"/>
              <a:gd name="T3" fmla="*/ 168 h 404"/>
              <a:gd name="T4" fmla="*/ 1034 w 1034"/>
              <a:gd name="T5" fmla="*/ 236 h 404"/>
              <a:gd name="T6" fmla="*/ 0 w 1034"/>
              <a:gd name="T7" fmla="*/ 404 h 404"/>
              <a:gd name="T8" fmla="*/ 0 w 1034"/>
              <a:gd name="T9" fmla="*/ 0 h 404"/>
            </a:gdLst>
            <a:ahLst/>
            <a:cxnLst>
              <a:cxn ang="0">
                <a:pos x="T0" y="T1"/>
              </a:cxn>
              <a:cxn ang="0">
                <a:pos x="T2" y="T3"/>
              </a:cxn>
              <a:cxn ang="0">
                <a:pos x="T4" y="T5"/>
              </a:cxn>
              <a:cxn ang="0">
                <a:pos x="T6" y="T7"/>
              </a:cxn>
              <a:cxn ang="0">
                <a:pos x="T8" y="T9"/>
              </a:cxn>
            </a:cxnLst>
            <a:rect l="0" t="0" r="r" b="b"/>
            <a:pathLst>
              <a:path w="1034" h="404">
                <a:moveTo>
                  <a:pt x="0" y="0"/>
                </a:moveTo>
                <a:lnTo>
                  <a:pt x="1034" y="168"/>
                </a:lnTo>
                <a:lnTo>
                  <a:pt x="1034" y="236"/>
                </a:lnTo>
                <a:lnTo>
                  <a:pt x="0" y="404"/>
                </a:lnTo>
                <a:lnTo>
                  <a:pt x="0" y="0"/>
                </a:lnTo>
                <a:close/>
              </a:path>
            </a:pathLst>
          </a:custGeom>
          <a:solidFill>
            <a:schemeClr val="bg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41" name="Freeform 20"/>
          <p:cNvSpPr>
            <a:spLocks/>
          </p:cNvSpPr>
          <p:nvPr/>
        </p:nvSpPr>
        <p:spPr bwMode="auto">
          <a:xfrm>
            <a:off x="4570989" y="3494068"/>
            <a:ext cx="1645241" cy="640542"/>
          </a:xfrm>
          <a:custGeom>
            <a:avLst/>
            <a:gdLst>
              <a:gd name="T0" fmla="*/ 1042 w 1042"/>
              <a:gd name="T1" fmla="*/ 0 h 404"/>
              <a:gd name="T2" fmla="*/ 0 w 1042"/>
              <a:gd name="T3" fmla="*/ 168 h 404"/>
              <a:gd name="T4" fmla="*/ 0 w 1042"/>
              <a:gd name="T5" fmla="*/ 236 h 404"/>
              <a:gd name="T6" fmla="*/ 1042 w 1042"/>
              <a:gd name="T7" fmla="*/ 404 h 404"/>
              <a:gd name="T8" fmla="*/ 1042 w 1042"/>
              <a:gd name="T9" fmla="*/ 0 h 404"/>
            </a:gdLst>
            <a:ahLst/>
            <a:cxnLst>
              <a:cxn ang="0">
                <a:pos x="T0" y="T1"/>
              </a:cxn>
              <a:cxn ang="0">
                <a:pos x="T2" y="T3"/>
              </a:cxn>
              <a:cxn ang="0">
                <a:pos x="T4" y="T5"/>
              </a:cxn>
              <a:cxn ang="0">
                <a:pos x="T6" y="T7"/>
              </a:cxn>
              <a:cxn ang="0">
                <a:pos x="T8" y="T9"/>
              </a:cxn>
            </a:cxnLst>
            <a:rect l="0" t="0" r="r" b="b"/>
            <a:pathLst>
              <a:path w="1042" h="404">
                <a:moveTo>
                  <a:pt x="1042" y="0"/>
                </a:moveTo>
                <a:lnTo>
                  <a:pt x="0" y="168"/>
                </a:lnTo>
                <a:lnTo>
                  <a:pt x="0" y="236"/>
                </a:lnTo>
                <a:lnTo>
                  <a:pt x="1042" y="404"/>
                </a:lnTo>
                <a:lnTo>
                  <a:pt x="1042" y="0"/>
                </a:lnTo>
                <a:close/>
              </a:path>
            </a:pathLst>
          </a:custGeom>
          <a:solidFill>
            <a:schemeClr val="bg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42" name="Freeform 21"/>
          <p:cNvSpPr>
            <a:spLocks/>
          </p:cNvSpPr>
          <p:nvPr/>
        </p:nvSpPr>
        <p:spPr bwMode="auto">
          <a:xfrm>
            <a:off x="2938383" y="3868246"/>
            <a:ext cx="1632609" cy="906905"/>
          </a:xfrm>
          <a:custGeom>
            <a:avLst/>
            <a:gdLst>
              <a:gd name="T0" fmla="*/ 0 w 1034"/>
              <a:gd name="T1" fmla="*/ 168 h 572"/>
              <a:gd name="T2" fmla="*/ 1034 w 1034"/>
              <a:gd name="T3" fmla="*/ 0 h 572"/>
              <a:gd name="T4" fmla="*/ 1034 w 1034"/>
              <a:gd name="T5" fmla="*/ 75 h 572"/>
              <a:gd name="T6" fmla="*/ 0 w 1034"/>
              <a:gd name="T7" fmla="*/ 572 h 572"/>
              <a:gd name="T8" fmla="*/ 0 w 1034"/>
              <a:gd name="T9" fmla="*/ 168 h 572"/>
            </a:gdLst>
            <a:ahLst/>
            <a:cxnLst>
              <a:cxn ang="0">
                <a:pos x="T0" y="T1"/>
              </a:cxn>
              <a:cxn ang="0">
                <a:pos x="T2" y="T3"/>
              </a:cxn>
              <a:cxn ang="0">
                <a:pos x="T4" y="T5"/>
              </a:cxn>
              <a:cxn ang="0">
                <a:pos x="T6" y="T7"/>
              </a:cxn>
              <a:cxn ang="0">
                <a:pos x="T8" y="T9"/>
              </a:cxn>
            </a:cxnLst>
            <a:rect l="0" t="0" r="r" b="b"/>
            <a:pathLst>
              <a:path w="1034" h="572">
                <a:moveTo>
                  <a:pt x="0" y="168"/>
                </a:moveTo>
                <a:lnTo>
                  <a:pt x="1034" y="0"/>
                </a:lnTo>
                <a:lnTo>
                  <a:pt x="1034" y="75"/>
                </a:lnTo>
                <a:lnTo>
                  <a:pt x="0" y="572"/>
                </a:lnTo>
                <a:lnTo>
                  <a:pt x="0" y="168"/>
                </a:lnTo>
                <a:close/>
              </a:path>
            </a:pathLst>
          </a:custGeom>
          <a:solidFill>
            <a:schemeClr val="accent4">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43" name="Freeform 22"/>
          <p:cNvSpPr>
            <a:spLocks/>
          </p:cNvSpPr>
          <p:nvPr/>
        </p:nvSpPr>
        <p:spPr bwMode="auto">
          <a:xfrm>
            <a:off x="4570989" y="3868246"/>
            <a:ext cx="1645241" cy="906905"/>
          </a:xfrm>
          <a:custGeom>
            <a:avLst/>
            <a:gdLst>
              <a:gd name="T0" fmla="*/ 1042 w 1042"/>
              <a:gd name="T1" fmla="*/ 168 h 572"/>
              <a:gd name="T2" fmla="*/ 0 w 1042"/>
              <a:gd name="T3" fmla="*/ 0 h 572"/>
              <a:gd name="T4" fmla="*/ 0 w 1042"/>
              <a:gd name="T5" fmla="*/ 75 h 572"/>
              <a:gd name="T6" fmla="*/ 1042 w 1042"/>
              <a:gd name="T7" fmla="*/ 572 h 572"/>
              <a:gd name="T8" fmla="*/ 1042 w 1042"/>
              <a:gd name="T9" fmla="*/ 168 h 572"/>
            </a:gdLst>
            <a:ahLst/>
            <a:cxnLst>
              <a:cxn ang="0">
                <a:pos x="T0" y="T1"/>
              </a:cxn>
              <a:cxn ang="0">
                <a:pos x="T2" y="T3"/>
              </a:cxn>
              <a:cxn ang="0">
                <a:pos x="T4" y="T5"/>
              </a:cxn>
              <a:cxn ang="0">
                <a:pos x="T6" y="T7"/>
              </a:cxn>
              <a:cxn ang="0">
                <a:pos x="T8" y="T9"/>
              </a:cxn>
            </a:cxnLst>
            <a:rect l="0" t="0" r="r" b="b"/>
            <a:pathLst>
              <a:path w="1042" h="572">
                <a:moveTo>
                  <a:pt x="1042" y="168"/>
                </a:moveTo>
                <a:lnTo>
                  <a:pt x="0" y="0"/>
                </a:lnTo>
                <a:lnTo>
                  <a:pt x="0" y="75"/>
                </a:lnTo>
                <a:lnTo>
                  <a:pt x="1042" y="572"/>
                </a:lnTo>
                <a:lnTo>
                  <a:pt x="1042" y="168"/>
                </a:lnTo>
                <a:close/>
              </a:path>
            </a:pathLst>
          </a:custGeom>
          <a:solidFill>
            <a:schemeClr val="accent4">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44" name="Freeform 23"/>
          <p:cNvSpPr>
            <a:spLocks/>
          </p:cNvSpPr>
          <p:nvPr/>
        </p:nvSpPr>
        <p:spPr bwMode="auto">
          <a:xfrm>
            <a:off x="2938383" y="3987159"/>
            <a:ext cx="1632609" cy="1419021"/>
          </a:xfrm>
          <a:custGeom>
            <a:avLst/>
            <a:gdLst>
              <a:gd name="T0" fmla="*/ 0 w 1034"/>
              <a:gd name="T1" fmla="*/ 497 h 895"/>
              <a:gd name="T2" fmla="*/ 1034 w 1034"/>
              <a:gd name="T3" fmla="*/ 0 h 895"/>
              <a:gd name="T4" fmla="*/ 1034 w 1034"/>
              <a:gd name="T5" fmla="*/ 68 h 895"/>
              <a:gd name="T6" fmla="*/ 0 w 1034"/>
              <a:gd name="T7" fmla="*/ 895 h 895"/>
              <a:gd name="T8" fmla="*/ 0 w 1034"/>
              <a:gd name="T9" fmla="*/ 497 h 895"/>
            </a:gdLst>
            <a:ahLst/>
            <a:cxnLst>
              <a:cxn ang="0">
                <a:pos x="T0" y="T1"/>
              </a:cxn>
              <a:cxn ang="0">
                <a:pos x="T2" y="T3"/>
              </a:cxn>
              <a:cxn ang="0">
                <a:pos x="T4" y="T5"/>
              </a:cxn>
              <a:cxn ang="0">
                <a:pos x="T6" y="T7"/>
              </a:cxn>
              <a:cxn ang="0">
                <a:pos x="T8" y="T9"/>
              </a:cxn>
            </a:cxnLst>
            <a:rect l="0" t="0" r="r" b="b"/>
            <a:pathLst>
              <a:path w="1034" h="895">
                <a:moveTo>
                  <a:pt x="0" y="497"/>
                </a:moveTo>
                <a:lnTo>
                  <a:pt x="1034" y="0"/>
                </a:lnTo>
                <a:lnTo>
                  <a:pt x="1034" y="68"/>
                </a:lnTo>
                <a:lnTo>
                  <a:pt x="0" y="895"/>
                </a:lnTo>
                <a:lnTo>
                  <a:pt x="0" y="497"/>
                </a:lnTo>
                <a:close/>
              </a:path>
            </a:pathLst>
          </a:custGeom>
          <a:solidFill>
            <a:schemeClr val="accent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45" name="Freeform 24"/>
          <p:cNvSpPr>
            <a:spLocks/>
          </p:cNvSpPr>
          <p:nvPr/>
        </p:nvSpPr>
        <p:spPr bwMode="auto">
          <a:xfrm>
            <a:off x="4570989" y="3987159"/>
            <a:ext cx="1645241" cy="1419021"/>
          </a:xfrm>
          <a:custGeom>
            <a:avLst/>
            <a:gdLst>
              <a:gd name="T0" fmla="*/ 1042 w 1042"/>
              <a:gd name="T1" fmla="*/ 497 h 895"/>
              <a:gd name="T2" fmla="*/ 0 w 1042"/>
              <a:gd name="T3" fmla="*/ 0 h 895"/>
              <a:gd name="T4" fmla="*/ 0 w 1042"/>
              <a:gd name="T5" fmla="*/ 68 h 895"/>
              <a:gd name="T6" fmla="*/ 1042 w 1042"/>
              <a:gd name="T7" fmla="*/ 895 h 895"/>
              <a:gd name="T8" fmla="*/ 1042 w 1042"/>
              <a:gd name="T9" fmla="*/ 497 h 895"/>
            </a:gdLst>
            <a:ahLst/>
            <a:cxnLst>
              <a:cxn ang="0">
                <a:pos x="T0" y="T1"/>
              </a:cxn>
              <a:cxn ang="0">
                <a:pos x="T2" y="T3"/>
              </a:cxn>
              <a:cxn ang="0">
                <a:pos x="T4" y="T5"/>
              </a:cxn>
              <a:cxn ang="0">
                <a:pos x="T6" y="T7"/>
              </a:cxn>
              <a:cxn ang="0">
                <a:pos x="T8" y="T9"/>
              </a:cxn>
            </a:cxnLst>
            <a:rect l="0" t="0" r="r" b="b"/>
            <a:pathLst>
              <a:path w="1042" h="895">
                <a:moveTo>
                  <a:pt x="1042" y="497"/>
                </a:moveTo>
                <a:lnTo>
                  <a:pt x="0" y="0"/>
                </a:lnTo>
                <a:lnTo>
                  <a:pt x="0" y="68"/>
                </a:lnTo>
                <a:lnTo>
                  <a:pt x="1042" y="895"/>
                </a:lnTo>
                <a:lnTo>
                  <a:pt x="1042" y="497"/>
                </a:lnTo>
                <a:close/>
              </a:path>
            </a:pathLst>
          </a:custGeom>
          <a:solidFill>
            <a:schemeClr val="accent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grpSp>
        <p:nvGrpSpPr>
          <p:cNvPr id="46" name="Group 45"/>
          <p:cNvGrpSpPr/>
          <p:nvPr/>
        </p:nvGrpSpPr>
        <p:grpSpPr>
          <a:xfrm>
            <a:off x="0" y="2222500"/>
            <a:ext cx="2938380" cy="640542"/>
            <a:chOff x="-9525" y="2362200"/>
            <a:chExt cx="2942092" cy="641350"/>
          </a:xfrm>
        </p:grpSpPr>
        <p:sp>
          <p:nvSpPr>
            <p:cNvPr id="47" name="Rectangle 5"/>
            <p:cNvSpPr>
              <a:spLocks noChangeArrowheads="1"/>
            </p:cNvSpPr>
            <p:nvPr/>
          </p:nvSpPr>
          <p:spPr bwMode="auto">
            <a:xfrm>
              <a:off x="-9525" y="2362200"/>
              <a:ext cx="2942092" cy="641350"/>
            </a:xfrm>
            <a:prstGeom prst="rect">
              <a:avLst/>
            </a:prstGeom>
            <a:solidFill>
              <a:schemeClr val="accent1"/>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latin typeface="+mj-lt"/>
              </a:endParaRPr>
            </a:p>
          </p:txBody>
        </p:sp>
        <p:sp>
          <p:nvSpPr>
            <p:cNvPr id="48" name="Rectangle 47"/>
            <p:cNvSpPr/>
            <p:nvPr/>
          </p:nvSpPr>
          <p:spPr>
            <a:xfrm>
              <a:off x="304800" y="2513568"/>
              <a:ext cx="2148655" cy="338981"/>
            </a:xfrm>
            <a:prstGeom prst="rect">
              <a:avLst/>
            </a:prstGeom>
          </p:spPr>
          <p:txBody>
            <a:bodyPr wrap="square">
              <a:spAutoFit/>
            </a:bodyPr>
            <a:lstStyle/>
            <a:p>
              <a:pPr algn="ctr"/>
              <a:r>
                <a:rPr lang="en-US" sz="1600" b="1" dirty="0">
                  <a:solidFill>
                    <a:schemeClr val="bg1"/>
                  </a:solidFill>
                  <a:latin typeface="+mj-lt"/>
                  <a:ea typeface="Open Sans" pitchFamily="34" charset="0"/>
                  <a:cs typeface="Open Sans" pitchFamily="34" charset="0"/>
                </a:rPr>
                <a:t>SINUS PROBLEMS</a:t>
              </a:r>
            </a:p>
          </p:txBody>
        </p:sp>
      </p:grpSp>
      <p:grpSp>
        <p:nvGrpSpPr>
          <p:cNvPr id="49" name="Group 48"/>
          <p:cNvGrpSpPr/>
          <p:nvPr/>
        </p:nvGrpSpPr>
        <p:grpSpPr>
          <a:xfrm>
            <a:off x="0" y="2863044"/>
            <a:ext cx="2938380" cy="631028"/>
            <a:chOff x="-9525" y="3003550"/>
            <a:chExt cx="2942092" cy="631825"/>
          </a:xfrm>
        </p:grpSpPr>
        <p:sp>
          <p:nvSpPr>
            <p:cNvPr id="50" name="Rectangle 6"/>
            <p:cNvSpPr>
              <a:spLocks noChangeArrowheads="1"/>
            </p:cNvSpPr>
            <p:nvPr/>
          </p:nvSpPr>
          <p:spPr bwMode="auto">
            <a:xfrm>
              <a:off x="-9525" y="3003550"/>
              <a:ext cx="2942092" cy="631825"/>
            </a:xfrm>
            <a:prstGeom prst="rect">
              <a:avLst/>
            </a:prstGeom>
            <a:solidFill>
              <a:schemeClr val="tx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solidFill>
                  <a:schemeClr val="bg1"/>
                </a:solidFill>
                <a:latin typeface="+mj-lt"/>
              </a:endParaRPr>
            </a:p>
          </p:txBody>
        </p:sp>
        <p:sp>
          <p:nvSpPr>
            <p:cNvPr id="51" name="Rectangle 50"/>
            <p:cNvSpPr/>
            <p:nvPr/>
          </p:nvSpPr>
          <p:spPr>
            <a:xfrm>
              <a:off x="304800" y="3038570"/>
              <a:ext cx="2148655" cy="585514"/>
            </a:xfrm>
            <a:prstGeom prst="rect">
              <a:avLst/>
            </a:prstGeom>
          </p:spPr>
          <p:txBody>
            <a:bodyPr wrap="square" anchor="ctr">
              <a:spAutoFit/>
            </a:bodyPr>
            <a:lstStyle/>
            <a:p>
              <a:pPr algn="ctr"/>
              <a:r>
                <a:rPr lang="en-US" sz="1600" b="1" dirty="0">
                  <a:solidFill>
                    <a:schemeClr val="bg1"/>
                  </a:solidFill>
                  <a:latin typeface="+mj-lt"/>
                  <a:ea typeface="Open Sans" pitchFamily="34" charset="0"/>
                  <a:cs typeface="Open Sans" pitchFamily="34" charset="0"/>
                </a:rPr>
                <a:t>URINARY TRACT INFECTION</a:t>
              </a:r>
            </a:p>
          </p:txBody>
        </p:sp>
      </p:grpSp>
      <p:grpSp>
        <p:nvGrpSpPr>
          <p:cNvPr id="52" name="Group 51"/>
          <p:cNvGrpSpPr/>
          <p:nvPr/>
        </p:nvGrpSpPr>
        <p:grpSpPr>
          <a:xfrm>
            <a:off x="0" y="3494068"/>
            <a:ext cx="2938380" cy="640542"/>
            <a:chOff x="-9525" y="3635375"/>
            <a:chExt cx="2942092" cy="641350"/>
          </a:xfrm>
        </p:grpSpPr>
        <p:sp>
          <p:nvSpPr>
            <p:cNvPr id="53" name="Rectangle 7"/>
            <p:cNvSpPr>
              <a:spLocks noChangeArrowheads="1"/>
            </p:cNvSpPr>
            <p:nvPr/>
          </p:nvSpPr>
          <p:spPr bwMode="auto">
            <a:xfrm>
              <a:off x="-9525" y="3635375"/>
              <a:ext cx="2942092" cy="641350"/>
            </a:xfrm>
            <a:prstGeom prst="rect">
              <a:avLst/>
            </a:prstGeom>
            <a:solidFill>
              <a:schemeClr val="bg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latin typeface="+mj-lt"/>
              </a:endParaRPr>
            </a:p>
          </p:txBody>
        </p:sp>
        <p:sp>
          <p:nvSpPr>
            <p:cNvPr id="54" name="Rectangle 53"/>
            <p:cNvSpPr/>
            <p:nvPr/>
          </p:nvSpPr>
          <p:spPr>
            <a:xfrm>
              <a:off x="304800" y="3808968"/>
              <a:ext cx="2148655" cy="338981"/>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PINK EYE</a:t>
              </a:r>
              <a:endParaRPr lang="en-US" sz="1600" b="1" dirty="0">
                <a:solidFill>
                  <a:schemeClr val="bg1"/>
                </a:solidFill>
                <a:latin typeface="+mj-lt"/>
                <a:ea typeface="Open Sans" pitchFamily="34" charset="0"/>
                <a:cs typeface="Open Sans" pitchFamily="34" charset="0"/>
              </a:endParaRPr>
            </a:p>
          </p:txBody>
        </p:sp>
      </p:grpSp>
      <p:grpSp>
        <p:nvGrpSpPr>
          <p:cNvPr id="55" name="Group 54"/>
          <p:cNvGrpSpPr/>
          <p:nvPr/>
        </p:nvGrpSpPr>
        <p:grpSpPr>
          <a:xfrm>
            <a:off x="0" y="4134610"/>
            <a:ext cx="2938380" cy="640542"/>
            <a:chOff x="-9525" y="4276725"/>
            <a:chExt cx="2942092" cy="641350"/>
          </a:xfrm>
        </p:grpSpPr>
        <p:sp>
          <p:nvSpPr>
            <p:cNvPr id="56" name="Rectangle 8"/>
            <p:cNvSpPr>
              <a:spLocks noChangeArrowheads="1"/>
            </p:cNvSpPr>
            <p:nvPr/>
          </p:nvSpPr>
          <p:spPr bwMode="auto">
            <a:xfrm>
              <a:off x="-9525" y="4276725"/>
              <a:ext cx="2942092" cy="641350"/>
            </a:xfrm>
            <a:prstGeom prst="rect">
              <a:avLst/>
            </a:prstGeom>
            <a:solidFill>
              <a:schemeClr val="accent4"/>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latin typeface="+mj-lt"/>
              </a:endParaRPr>
            </a:p>
          </p:txBody>
        </p:sp>
        <p:sp>
          <p:nvSpPr>
            <p:cNvPr id="57" name="Rectangle 56"/>
            <p:cNvSpPr/>
            <p:nvPr/>
          </p:nvSpPr>
          <p:spPr>
            <a:xfrm>
              <a:off x="304800" y="4418568"/>
              <a:ext cx="2148655" cy="338981"/>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BRONCHITIS</a:t>
              </a:r>
              <a:endParaRPr lang="en-US" sz="1600" b="1" dirty="0">
                <a:solidFill>
                  <a:schemeClr val="bg1"/>
                </a:solidFill>
                <a:latin typeface="+mj-lt"/>
                <a:ea typeface="Open Sans" pitchFamily="34" charset="0"/>
                <a:cs typeface="Open Sans" pitchFamily="34" charset="0"/>
              </a:endParaRPr>
            </a:p>
          </p:txBody>
        </p:sp>
      </p:grpSp>
      <p:grpSp>
        <p:nvGrpSpPr>
          <p:cNvPr id="58" name="Group 57"/>
          <p:cNvGrpSpPr/>
          <p:nvPr/>
        </p:nvGrpSpPr>
        <p:grpSpPr>
          <a:xfrm>
            <a:off x="0" y="4775151"/>
            <a:ext cx="2938380" cy="631028"/>
            <a:chOff x="-9525" y="4918075"/>
            <a:chExt cx="2942092" cy="631825"/>
          </a:xfrm>
        </p:grpSpPr>
        <p:sp>
          <p:nvSpPr>
            <p:cNvPr id="59" name="Rectangle 9"/>
            <p:cNvSpPr>
              <a:spLocks noChangeArrowheads="1"/>
            </p:cNvSpPr>
            <p:nvPr/>
          </p:nvSpPr>
          <p:spPr bwMode="auto">
            <a:xfrm>
              <a:off x="-9525" y="4918075"/>
              <a:ext cx="2942092" cy="631825"/>
            </a:xfrm>
            <a:prstGeom prst="rect">
              <a:avLst/>
            </a:prstGeom>
            <a:solidFill>
              <a:schemeClr val="accent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solidFill>
                  <a:schemeClr val="bg1"/>
                </a:solidFill>
                <a:latin typeface="+mj-lt"/>
              </a:endParaRPr>
            </a:p>
          </p:txBody>
        </p:sp>
        <p:sp>
          <p:nvSpPr>
            <p:cNvPr id="60" name="Rectangle 59"/>
            <p:cNvSpPr/>
            <p:nvPr/>
          </p:nvSpPr>
          <p:spPr>
            <a:xfrm>
              <a:off x="3126" y="4945447"/>
              <a:ext cx="2929441" cy="585514"/>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UPPER RESPIRATORY INFECTION</a:t>
              </a:r>
              <a:endParaRPr lang="en-US" sz="1600" b="1" dirty="0">
                <a:solidFill>
                  <a:schemeClr val="bg1"/>
                </a:solidFill>
                <a:latin typeface="+mj-lt"/>
                <a:ea typeface="Open Sans" pitchFamily="34" charset="0"/>
                <a:cs typeface="Open Sans" pitchFamily="34" charset="0"/>
              </a:endParaRPr>
            </a:p>
          </p:txBody>
        </p:sp>
      </p:grpSp>
      <p:grpSp>
        <p:nvGrpSpPr>
          <p:cNvPr id="61" name="Group 60"/>
          <p:cNvGrpSpPr/>
          <p:nvPr/>
        </p:nvGrpSpPr>
        <p:grpSpPr>
          <a:xfrm>
            <a:off x="6216230" y="2222500"/>
            <a:ext cx="2925748" cy="640542"/>
            <a:chOff x="6214556" y="2362200"/>
            <a:chExt cx="2929444" cy="641350"/>
          </a:xfrm>
        </p:grpSpPr>
        <p:sp>
          <p:nvSpPr>
            <p:cNvPr id="62" name="Rectangle 10"/>
            <p:cNvSpPr>
              <a:spLocks noChangeArrowheads="1"/>
            </p:cNvSpPr>
            <p:nvPr/>
          </p:nvSpPr>
          <p:spPr bwMode="auto">
            <a:xfrm>
              <a:off x="6214556" y="2362200"/>
              <a:ext cx="2929444" cy="641350"/>
            </a:xfrm>
            <a:prstGeom prst="rect">
              <a:avLst/>
            </a:prstGeom>
            <a:solidFill>
              <a:schemeClr val="accent1"/>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latin typeface="+mj-lt"/>
              </a:endParaRPr>
            </a:p>
          </p:txBody>
        </p:sp>
        <p:sp>
          <p:nvSpPr>
            <p:cNvPr id="63" name="Rectangle 62"/>
            <p:cNvSpPr/>
            <p:nvPr/>
          </p:nvSpPr>
          <p:spPr>
            <a:xfrm>
              <a:off x="6258852" y="2513568"/>
              <a:ext cx="2885148" cy="338981"/>
            </a:xfrm>
            <a:prstGeom prst="rect">
              <a:avLst/>
            </a:prstGeom>
          </p:spPr>
          <p:txBody>
            <a:bodyPr wrap="square">
              <a:spAutoFit/>
            </a:bodyPr>
            <a:lstStyle/>
            <a:p>
              <a:pPr algn="ctr"/>
              <a:r>
                <a:rPr lang="en-US" sz="1600" b="1" dirty="0">
                  <a:solidFill>
                    <a:schemeClr val="bg1"/>
                  </a:solidFill>
                  <a:latin typeface="+mj-lt"/>
                  <a:ea typeface="Open Sans" pitchFamily="34" charset="0"/>
                  <a:cs typeface="Open Sans" pitchFamily="34" charset="0"/>
                </a:rPr>
                <a:t>NASAL CONGESTION</a:t>
              </a:r>
            </a:p>
          </p:txBody>
        </p:sp>
      </p:grpSp>
      <p:grpSp>
        <p:nvGrpSpPr>
          <p:cNvPr id="64" name="Group 63"/>
          <p:cNvGrpSpPr/>
          <p:nvPr/>
        </p:nvGrpSpPr>
        <p:grpSpPr>
          <a:xfrm>
            <a:off x="6216230" y="3494068"/>
            <a:ext cx="2925748" cy="640542"/>
            <a:chOff x="6214556" y="3635375"/>
            <a:chExt cx="2929444" cy="641350"/>
          </a:xfrm>
        </p:grpSpPr>
        <p:sp>
          <p:nvSpPr>
            <p:cNvPr id="65" name="Rectangle 12"/>
            <p:cNvSpPr>
              <a:spLocks noChangeArrowheads="1"/>
            </p:cNvSpPr>
            <p:nvPr/>
          </p:nvSpPr>
          <p:spPr bwMode="auto">
            <a:xfrm>
              <a:off x="6214556" y="3635375"/>
              <a:ext cx="2929444" cy="641350"/>
            </a:xfrm>
            <a:prstGeom prst="rect">
              <a:avLst/>
            </a:prstGeom>
            <a:solidFill>
              <a:schemeClr val="bg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latin typeface="+mj-lt"/>
              </a:endParaRPr>
            </a:p>
          </p:txBody>
        </p:sp>
        <p:sp>
          <p:nvSpPr>
            <p:cNvPr id="66" name="Rectangle 65"/>
            <p:cNvSpPr/>
            <p:nvPr/>
          </p:nvSpPr>
          <p:spPr>
            <a:xfrm>
              <a:off x="6258852" y="3808968"/>
              <a:ext cx="2885148" cy="338981"/>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FLU</a:t>
              </a:r>
              <a:endParaRPr lang="en-US" sz="1600" b="1" dirty="0">
                <a:solidFill>
                  <a:schemeClr val="bg1"/>
                </a:solidFill>
                <a:latin typeface="+mj-lt"/>
                <a:ea typeface="Open Sans" pitchFamily="34" charset="0"/>
                <a:cs typeface="Open Sans" pitchFamily="34" charset="0"/>
              </a:endParaRPr>
            </a:p>
          </p:txBody>
        </p:sp>
      </p:grpSp>
      <p:grpSp>
        <p:nvGrpSpPr>
          <p:cNvPr id="67" name="Group 66"/>
          <p:cNvGrpSpPr/>
          <p:nvPr/>
        </p:nvGrpSpPr>
        <p:grpSpPr>
          <a:xfrm>
            <a:off x="6216230" y="4134610"/>
            <a:ext cx="2925748" cy="640542"/>
            <a:chOff x="6214556" y="4276725"/>
            <a:chExt cx="2929444" cy="641350"/>
          </a:xfrm>
        </p:grpSpPr>
        <p:sp>
          <p:nvSpPr>
            <p:cNvPr id="68" name="Rectangle 13"/>
            <p:cNvSpPr>
              <a:spLocks noChangeArrowheads="1"/>
            </p:cNvSpPr>
            <p:nvPr/>
          </p:nvSpPr>
          <p:spPr bwMode="auto">
            <a:xfrm>
              <a:off x="6214556" y="4276725"/>
              <a:ext cx="2929444" cy="641350"/>
            </a:xfrm>
            <a:prstGeom prst="rect">
              <a:avLst/>
            </a:prstGeom>
            <a:solidFill>
              <a:schemeClr val="accent4"/>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latin typeface="+mj-lt"/>
              </a:endParaRPr>
            </a:p>
          </p:txBody>
        </p:sp>
        <p:sp>
          <p:nvSpPr>
            <p:cNvPr id="69" name="Rectangle 68"/>
            <p:cNvSpPr/>
            <p:nvPr/>
          </p:nvSpPr>
          <p:spPr>
            <a:xfrm>
              <a:off x="6258852" y="4418568"/>
              <a:ext cx="2885148" cy="338981"/>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COUGH</a:t>
              </a:r>
              <a:endParaRPr lang="en-US" sz="1600" b="1" dirty="0">
                <a:solidFill>
                  <a:schemeClr val="bg1"/>
                </a:solidFill>
                <a:latin typeface="+mj-lt"/>
                <a:ea typeface="Open Sans" pitchFamily="34" charset="0"/>
                <a:cs typeface="Open Sans" pitchFamily="34" charset="0"/>
              </a:endParaRPr>
            </a:p>
          </p:txBody>
        </p:sp>
      </p:grpSp>
      <p:grpSp>
        <p:nvGrpSpPr>
          <p:cNvPr id="70" name="Group 69"/>
          <p:cNvGrpSpPr/>
          <p:nvPr/>
        </p:nvGrpSpPr>
        <p:grpSpPr>
          <a:xfrm>
            <a:off x="6216230" y="2863043"/>
            <a:ext cx="2925748" cy="631028"/>
            <a:chOff x="6214556" y="3003550"/>
            <a:chExt cx="2929444" cy="631825"/>
          </a:xfrm>
          <a:solidFill>
            <a:schemeClr val="tx2"/>
          </a:solidFill>
        </p:grpSpPr>
        <p:sp>
          <p:nvSpPr>
            <p:cNvPr id="71" name="Rectangle 11"/>
            <p:cNvSpPr>
              <a:spLocks noChangeArrowheads="1"/>
            </p:cNvSpPr>
            <p:nvPr/>
          </p:nvSpPr>
          <p:spPr bwMode="auto">
            <a:xfrm>
              <a:off x="6214556" y="3003550"/>
              <a:ext cx="2929444" cy="631825"/>
            </a:xfrm>
            <a:prstGeom prst="rect">
              <a:avLst/>
            </a:prstGeom>
            <a:grp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solidFill>
                  <a:schemeClr val="bg1"/>
                </a:solidFill>
                <a:latin typeface="+mj-lt"/>
              </a:endParaRPr>
            </a:p>
          </p:txBody>
        </p:sp>
        <p:sp>
          <p:nvSpPr>
            <p:cNvPr id="72" name="Rectangle 71"/>
            <p:cNvSpPr/>
            <p:nvPr/>
          </p:nvSpPr>
          <p:spPr>
            <a:xfrm>
              <a:off x="6258852" y="3174978"/>
              <a:ext cx="2885148" cy="338982"/>
            </a:xfrm>
            <a:prstGeom prst="rect">
              <a:avLst/>
            </a:prstGeom>
            <a:grpFill/>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ALLERGIES</a:t>
              </a:r>
              <a:endParaRPr lang="en-US" sz="1600" b="1" dirty="0">
                <a:solidFill>
                  <a:schemeClr val="bg1"/>
                </a:solidFill>
                <a:latin typeface="+mj-lt"/>
                <a:ea typeface="Open Sans" pitchFamily="34" charset="0"/>
                <a:cs typeface="Open Sans" pitchFamily="34" charset="0"/>
              </a:endParaRPr>
            </a:p>
          </p:txBody>
        </p:sp>
      </p:grpSp>
      <p:grpSp>
        <p:nvGrpSpPr>
          <p:cNvPr id="73" name="Group 72"/>
          <p:cNvGrpSpPr/>
          <p:nvPr/>
        </p:nvGrpSpPr>
        <p:grpSpPr>
          <a:xfrm>
            <a:off x="6216230" y="4775151"/>
            <a:ext cx="2925748" cy="631028"/>
            <a:chOff x="6214556" y="4918075"/>
            <a:chExt cx="2929444" cy="631825"/>
          </a:xfrm>
        </p:grpSpPr>
        <p:sp>
          <p:nvSpPr>
            <p:cNvPr id="74" name="Rectangle 14"/>
            <p:cNvSpPr>
              <a:spLocks noChangeArrowheads="1"/>
            </p:cNvSpPr>
            <p:nvPr/>
          </p:nvSpPr>
          <p:spPr bwMode="auto">
            <a:xfrm>
              <a:off x="6214556" y="4918075"/>
              <a:ext cx="2929444" cy="631825"/>
            </a:xfrm>
            <a:prstGeom prst="rect">
              <a:avLst/>
            </a:prstGeom>
            <a:solidFill>
              <a:schemeClr val="accent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solidFill>
                  <a:schemeClr val="bg1"/>
                </a:solidFill>
                <a:latin typeface="+mj-lt"/>
              </a:endParaRPr>
            </a:p>
          </p:txBody>
        </p:sp>
        <p:sp>
          <p:nvSpPr>
            <p:cNvPr id="75" name="Rectangle 74"/>
            <p:cNvSpPr/>
            <p:nvPr/>
          </p:nvSpPr>
          <p:spPr>
            <a:xfrm>
              <a:off x="6258852" y="5040788"/>
              <a:ext cx="2885148" cy="338982"/>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EAR INFECTION</a:t>
              </a:r>
              <a:endParaRPr lang="en-US" sz="1600" b="1" dirty="0">
                <a:solidFill>
                  <a:schemeClr val="bg1"/>
                </a:solidFill>
                <a:latin typeface="+mj-lt"/>
                <a:ea typeface="Open Sans" pitchFamily="34" charset="0"/>
                <a:cs typeface="Open Sans" pitchFamily="34" charset="0"/>
              </a:endParaRPr>
            </a:p>
          </p:txBody>
        </p:sp>
      </p:grpSp>
      <p:grpSp>
        <p:nvGrpSpPr>
          <p:cNvPr id="76" name="Group 75"/>
          <p:cNvGrpSpPr/>
          <p:nvPr/>
        </p:nvGrpSpPr>
        <p:grpSpPr>
          <a:xfrm>
            <a:off x="3727127" y="2965888"/>
            <a:ext cx="1597024" cy="1585913"/>
            <a:chOff x="3617115" y="4953368"/>
            <a:chExt cx="1597024" cy="1585913"/>
          </a:xfrm>
        </p:grpSpPr>
        <p:sp>
          <p:nvSpPr>
            <p:cNvPr id="77" name="Oval 76"/>
            <p:cNvSpPr/>
            <p:nvPr/>
          </p:nvSpPr>
          <p:spPr>
            <a:xfrm>
              <a:off x="3952872" y="5515530"/>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78" name="Group 77"/>
            <p:cNvGrpSpPr>
              <a:grpSpLocks noChangeAspect="1"/>
            </p:cNvGrpSpPr>
            <p:nvPr/>
          </p:nvGrpSpPr>
          <p:grpSpPr bwMode="auto">
            <a:xfrm>
              <a:off x="3617115" y="4953368"/>
              <a:ext cx="1597024" cy="1585913"/>
              <a:chOff x="2489" y="2894"/>
              <a:chExt cx="1006" cy="999"/>
            </a:xfrm>
          </p:grpSpPr>
          <p:sp>
            <p:nvSpPr>
              <p:cNvPr id="79" name="AutoShape 3"/>
              <p:cNvSpPr>
                <a:spLocks noChangeAspect="1" noChangeArrowheads="1" noTextEdit="1"/>
              </p:cNvSpPr>
              <p:nvPr/>
            </p:nvSpPr>
            <p:spPr bwMode="auto">
              <a:xfrm>
                <a:off x="2489" y="2894"/>
                <a:ext cx="999"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5"/>
              <p:cNvSpPr>
                <a:spLocks/>
              </p:cNvSpPr>
              <p:nvPr/>
            </p:nvSpPr>
            <p:spPr bwMode="auto">
              <a:xfrm>
                <a:off x="2750" y="2937"/>
                <a:ext cx="499" cy="206"/>
              </a:xfrm>
              <a:custGeom>
                <a:avLst/>
                <a:gdLst>
                  <a:gd name="T0" fmla="*/ 62 w 75"/>
                  <a:gd name="T1" fmla="*/ 31 h 31"/>
                  <a:gd name="T2" fmla="*/ 50 w 75"/>
                  <a:gd name="T3" fmla="*/ 12 h 31"/>
                  <a:gd name="T4" fmla="*/ 24 w 75"/>
                  <a:gd name="T5" fmla="*/ 12 h 31"/>
                  <a:gd name="T6" fmla="*/ 12 w 75"/>
                  <a:gd name="T7" fmla="*/ 31 h 31"/>
                  <a:gd name="T8" fmla="*/ 0 w 75"/>
                  <a:gd name="T9" fmla="*/ 31 h 31"/>
                  <a:gd name="T10" fmla="*/ 24 w 75"/>
                  <a:gd name="T11" fmla="*/ 0 h 31"/>
                  <a:gd name="T12" fmla="*/ 50 w 75"/>
                  <a:gd name="T13" fmla="*/ 0 h 31"/>
                  <a:gd name="T14" fmla="*/ 75 w 75"/>
                  <a:gd name="T15" fmla="*/ 31 h 31"/>
                  <a:gd name="T16" fmla="*/ 62 w 75"/>
                  <a:gd name="T17" fmla="*/ 31 h 31"/>
                  <a:gd name="T18" fmla="*/ 68 w 75"/>
                  <a:gd name="T19" fmla="*/ 31 h 31"/>
                  <a:gd name="T20" fmla="*/ 62 w 75"/>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1">
                    <a:moveTo>
                      <a:pt x="62" y="31"/>
                    </a:moveTo>
                    <a:cubicBezTo>
                      <a:pt x="62" y="30"/>
                      <a:pt x="62" y="12"/>
                      <a:pt x="50" y="12"/>
                    </a:cubicBezTo>
                    <a:cubicBezTo>
                      <a:pt x="24" y="12"/>
                      <a:pt x="24" y="12"/>
                      <a:pt x="24" y="12"/>
                    </a:cubicBezTo>
                    <a:cubicBezTo>
                      <a:pt x="12" y="12"/>
                      <a:pt x="12" y="30"/>
                      <a:pt x="12" y="31"/>
                    </a:cubicBezTo>
                    <a:cubicBezTo>
                      <a:pt x="0" y="31"/>
                      <a:pt x="0" y="31"/>
                      <a:pt x="0" y="31"/>
                    </a:cubicBezTo>
                    <a:cubicBezTo>
                      <a:pt x="0" y="20"/>
                      <a:pt x="5" y="0"/>
                      <a:pt x="24" y="0"/>
                    </a:cubicBezTo>
                    <a:cubicBezTo>
                      <a:pt x="50" y="0"/>
                      <a:pt x="50" y="0"/>
                      <a:pt x="50" y="0"/>
                    </a:cubicBezTo>
                    <a:cubicBezTo>
                      <a:pt x="69" y="0"/>
                      <a:pt x="75" y="20"/>
                      <a:pt x="75" y="31"/>
                    </a:cubicBezTo>
                    <a:cubicBezTo>
                      <a:pt x="62" y="31"/>
                      <a:pt x="62" y="31"/>
                      <a:pt x="62" y="31"/>
                    </a:cubicBezTo>
                    <a:cubicBezTo>
                      <a:pt x="68" y="31"/>
                      <a:pt x="68" y="31"/>
                      <a:pt x="68" y="31"/>
                    </a:cubicBezTo>
                    <a:lnTo>
                      <a:pt x="62"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6"/>
              <p:cNvSpPr>
                <a:spLocks noEditPoints="1"/>
              </p:cNvSpPr>
              <p:nvPr/>
            </p:nvSpPr>
            <p:spPr bwMode="auto">
              <a:xfrm>
                <a:off x="2496" y="3147"/>
                <a:ext cx="999" cy="746"/>
              </a:xfrm>
              <a:custGeom>
                <a:avLst/>
                <a:gdLst>
                  <a:gd name="T0" fmla="*/ 137 w 150"/>
                  <a:gd name="T1" fmla="*/ 0 h 112"/>
                  <a:gd name="T2" fmla="*/ 13 w 150"/>
                  <a:gd name="T3" fmla="*/ 0 h 112"/>
                  <a:gd name="T4" fmla="*/ 0 w 150"/>
                  <a:gd name="T5" fmla="*/ 12 h 112"/>
                  <a:gd name="T6" fmla="*/ 0 w 150"/>
                  <a:gd name="T7" fmla="*/ 100 h 112"/>
                  <a:gd name="T8" fmla="*/ 13 w 150"/>
                  <a:gd name="T9" fmla="*/ 112 h 112"/>
                  <a:gd name="T10" fmla="*/ 137 w 150"/>
                  <a:gd name="T11" fmla="*/ 112 h 112"/>
                  <a:gd name="T12" fmla="*/ 150 w 150"/>
                  <a:gd name="T13" fmla="*/ 100 h 112"/>
                  <a:gd name="T14" fmla="*/ 150 w 150"/>
                  <a:gd name="T15" fmla="*/ 12 h 112"/>
                  <a:gd name="T16" fmla="*/ 137 w 150"/>
                  <a:gd name="T17" fmla="*/ 0 h 112"/>
                  <a:gd name="T18" fmla="*/ 75 w 150"/>
                  <a:gd name="T19" fmla="*/ 90 h 112"/>
                  <a:gd name="T20" fmla="*/ 41 w 150"/>
                  <a:gd name="T21" fmla="*/ 56 h 112"/>
                  <a:gd name="T22" fmla="*/ 75 w 150"/>
                  <a:gd name="T23" fmla="*/ 21 h 112"/>
                  <a:gd name="T24" fmla="*/ 109 w 150"/>
                  <a:gd name="T25" fmla="*/ 56 h 112"/>
                  <a:gd name="T26" fmla="*/ 75 w 150"/>
                  <a:gd name="T27" fmla="*/ 9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12">
                    <a:moveTo>
                      <a:pt x="137" y="0"/>
                    </a:moveTo>
                    <a:cubicBezTo>
                      <a:pt x="13" y="0"/>
                      <a:pt x="13" y="0"/>
                      <a:pt x="13" y="0"/>
                    </a:cubicBezTo>
                    <a:cubicBezTo>
                      <a:pt x="6" y="0"/>
                      <a:pt x="0" y="5"/>
                      <a:pt x="0" y="12"/>
                    </a:cubicBezTo>
                    <a:cubicBezTo>
                      <a:pt x="0" y="100"/>
                      <a:pt x="0" y="100"/>
                      <a:pt x="0" y="100"/>
                    </a:cubicBezTo>
                    <a:cubicBezTo>
                      <a:pt x="0" y="106"/>
                      <a:pt x="6" y="112"/>
                      <a:pt x="13" y="112"/>
                    </a:cubicBezTo>
                    <a:cubicBezTo>
                      <a:pt x="137" y="112"/>
                      <a:pt x="137" y="112"/>
                      <a:pt x="137" y="112"/>
                    </a:cubicBezTo>
                    <a:cubicBezTo>
                      <a:pt x="144" y="112"/>
                      <a:pt x="150" y="106"/>
                      <a:pt x="150" y="100"/>
                    </a:cubicBezTo>
                    <a:cubicBezTo>
                      <a:pt x="150" y="12"/>
                      <a:pt x="150" y="12"/>
                      <a:pt x="150" y="12"/>
                    </a:cubicBezTo>
                    <a:cubicBezTo>
                      <a:pt x="150" y="5"/>
                      <a:pt x="144" y="0"/>
                      <a:pt x="137" y="0"/>
                    </a:cubicBezTo>
                    <a:close/>
                    <a:moveTo>
                      <a:pt x="75" y="90"/>
                    </a:moveTo>
                    <a:cubicBezTo>
                      <a:pt x="56" y="90"/>
                      <a:pt x="41" y="75"/>
                      <a:pt x="41" y="56"/>
                    </a:cubicBezTo>
                    <a:cubicBezTo>
                      <a:pt x="41" y="37"/>
                      <a:pt x="56" y="21"/>
                      <a:pt x="75" y="21"/>
                    </a:cubicBezTo>
                    <a:cubicBezTo>
                      <a:pt x="94" y="21"/>
                      <a:pt x="109" y="37"/>
                      <a:pt x="109" y="56"/>
                    </a:cubicBezTo>
                    <a:cubicBezTo>
                      <a:pt x="109" y="75"/>
                      <a:pt x="94" y="90"/>
                      <a:pt x="75" y="9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7"/>
              <p:cNvSpPr>
                <a:spLocks/>
              </p:cNvSpPr>
              <p:nvPr/>
            </p:nvSpPr>
            <p:spPr bwMode="auto">
              <a:xfrm>
                <a:off x="2849" y="3373"/>
                <a:ext cx="293" cy="293"/>
              </a:xfrm>
              <a:custGeom>
                <a:avLst/>
                <a:gdLst>
                  <a:gd name="T0" fmla="*/ 41 w 44"/>
                  <a:gd name="T1" fmla="*/ 12 h 44"/>
                  <a:gd name="T2" fmla="*/ 31 w 44"/>
                  <a:gd name="T3" fmla="*/ 12 h 44"/>
                  <a:gd name="T4" fmla="*/ 31 w 44"/>
                  <a:gd name="T5" fmla="*/ 3 h 44"/>
                  <a:gd name="T6" fmla="*/ 28 w 44"/>
                  <a:gd name="T7" fmla="*/ 0 h 44"/>
                  <a:gd name="T8" fmla="*/ 16 w 44"/>
                  <a:gd name="T9" fmla="*/ 0 h 44"/>
                  <a:gd name="T10" fmla="*/ 13 w 44"/>
                  <a:gd name="T11" fmla="*/ 3 h 44"/>
                  <a:gd name="T12" fmla="*/ 13 w 44"/>
                  <a:gd name="T13" fmla="*/ 12 h 44"/>
                  <a:gd name="T14" fmla="*/ 3 w 44"/>
                  <a:gd name="T15" fmla="*/ 12 h 44"/>
                  <a:gd name="T16" fmla="*/ 0 w 44"/>
                  <a:gd name="T17" fmla="*/ 15 h 44"/>
                  <a:gd name="T18" fmla="*/ 0 w 44"/>
                  <a:gd name="T19" fmla="*/ 28 h 44"/>
                  <a:gd name="T20" fmla="*/ 3 w 44"/>
                  <a:gd name="T21" fmla="*/ 31 h 44"/>
                  <a:gd name="T22" fmla="*/ 13 w 44"/>
                  <a:gd name="T23" fmla="*/ 31 h 44"/>
                  <a:gd name="T24" fmla="*/ 13 w 44"/>
                  <a:gd name="T25" fmla="*/ 41 h 44"/>
                  <a:gd name="T26" fmla="*/ 16 w 44"/>
                  <a:gd name="T27" fmla="*/ 44 h 44"/>
                  <a:gd name="T28" fmla="*/ 28 w 44"/>
                  <a:gd name="T29" fmla="*/ 44 h 44"/>
                  <a:gd name="T30" fmla="*/ 31 w 44"/>
                  <a:gd name="T31" fmla="*/ 41 h 44"/>
                  <a:gd name="T32" fmla="*/ 31 w 44"/>
                  <a:gd name="T33" fmla="*/ 31 h 44"/>
                  <a:gd name="T34" fmla="*/ 41 w 44"/>
                  <a:gd name="T35" fmla="*/ 31 h 44"/>
                  <a:gd name="T36" fmla="*/ 44 w 44"/>
                  <a:gd name="T37" fmla="*/ 28 h 44"/>
                  <a:gd name="T38" fmla="*/ 44 w 44"/>
                  <a:gd name="T39" fmla="*/ 15 h 44"/>
                  <a:gd name="T40" fmla="*/ 41 w 44"/>
                  <a:gd name="T41"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4">
                    <a:moveTo>
                      <a:pt x="41" y="12"/>
                    </a:moveTo>
                    <a:cubicBezTo>
                      <a:pt x="31" y="12"/>
                      <a:pt x="31" y="12"/>
                      <a:pt x="31" y="12"/>
                    </a:cubicBezTo>
                    <a:cubicBezTo>
                      <a:pt x="31" y="3"/>
                      <a:pt x="31" y="3"/>
                      <a:pt x="31" y="3"/>
                    </a:cubicBezTo>
                    <a:cubicBezTo>
                      <a:pt x="31" y="1"/>
                      <a:pt x="30" y="0"/>
                      <a:pt x="28" y="0"/>
                    </a:cubicBezTo>
                    <a:cubicBezTo>
                      <a:pt x="16" y="0"/>
                      <a:pt x="16" y="0"/>
                      <a:pt x="16" y="0"/>
                    </a:cubicBezTo>
                    <a:cubicBezTo>
                      <a:pt x="14" y="0"/>
                      <a:pt x="13" y="1"/>
                      <a:pt x="13" y="3"/>
                    </a:cubicBezTo>
                    <a:cubicBezTo>
                      <a:pt x="13" y="12"/>
                      <a:pt x="13" y="12"/>
                      <a:pt x="13" y="12"/>
                    </a:cubicBezTo>
                    <a:cubicBezTo>
                      <a:pt x="3" y="12"/>
                      <a:pt x="3" y="12"/>
                      <a:pt x="3" y="12"/>
                    </a:cubicBezTo>
                    <a:cubicBezTo>
                      <a:pt x="2" y="12"/>
                      <a:pt x="0" y="14"/>
                      <a:pt x="0" y="15"/>
                    </a:cubicBezTo>
                    <a:cubicBezTo>
                      <a:pt x="0" y="28"/>
                      <a:pt x="0" y="28"/>
                      <a:pt x="0" y="28"/>
                    </a:cubicBezTo>
                    <a:cubicBezTo>
                      <a:pt x="0" y="30"/>
                      <a:pt x="2" y="31"/>
                      <a:pt x="3" y="31"/>
                    </a:cubicBezTo>
                    <a:cubicBezTo>
                      <a:pt x="13" y="31"/>
                      <a:pt x="13" y="31"/>
                      <a:pt x="13" y="31"/>
                    </a:cubicBezTo>
                    <a:cubicBezTo>
                      <a:pt x="13" y="41"/>
                      <a:pt x="13" y="41"/>
                      <a:pt x="13" y="41"/>
                    </a:cubicBezTo>
                    <a:cubicBezTo>
                      <a:pt x="13" y="42"/>
                      <a:pt x="14" y="44"/>
                      <a:pt x="16" y="44"/>
                    </a:cubicBezTo>
                    <a:cubicBezTo>
                      <a:pt x="28" y="44"/>
                      <a:pt x="28" y="44"/>
                      <a:pt x="28" y="44"/>
                    </a:cubicBezTo>
                    <a:cubicBezTo>
                      <a:pt x="30" y="44"/>
                      <a:pt x="31" y="42"/>
                      <a:pt x="31" y="41"/>
                    </a:cubicBezTo>
                    <a:cubicBezTo>
                      <a:pt x="31" y="31"/>
                      <a:pt x="31" y="31"/>
                      <a:pt x="31" y="31"/>
                    </a:cubicBezTo>
                    <a:cubicBezTo>
                      <a:pt x="41" y="31"/>
                      <a:pt x="41" y="31"/>
                      <a:pt x="41" y="31"/>
                    </a:cubicBezTo>
                    <a:cubicBezTo>
                      <a:pt x="42" y="31"/>
                      <a:pt x="44" y="30"/>
                      <a:pt x="44" y="28"/>
                    </a:cubicBezTo>
                    <a:cubicBezTo>
                      <a:pt x="44" y="15"/>
                      <a:pt x="44" y="15"/>
                      <a:pt x="44" y="15"/>
                    </a:cubicBezTo>
                    <a:cubicBezTo>
                      <a:pt x="44" y="14"/>
                      <a:pt x="42" y="12"/>
                      <a:pt x="41" y="1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194479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32" y="205370"/>
            <a:ext cx="6592446" cy="1284346"/>
          </a:xfrm>
        </p:spPr>
        <p:txBody>
          <a:bodyPr/>
          <a:lstStyle/>
          <a:p>
            <a:r>
              <a:rPr lang="en-US" sz="3000" dirty="0">
                <a:solidFill>
                  <a:schemeClr val="tx1"/>
                </a:solidFill>
              </a:rPr>
              <a:t>Top 10 Behavioral Health Virtual Visit Uses New Benefit Effective 7/1/20</a:t>
            </a:r>
            <a:endParaRPr lang="en-US" sz="3000" dirty="0">
              <a:solidFill>
                <a:srgbClr val="FF0000"/>
              </a:solidFill>
            </a:endParaRPr>
          </a:p>
        </p:txBody>
      </p:sp>
      <p:sp>
        <p:nvSpPr>
          <p:cNvPr id="36" name="Freeform 15"/>
          <p:cNvSpPr>
            <a:spLocks/>
          </p:cNvSpPr>
          <p:nvPr/>
        </p:nvSpPr>
        <p:spPr bwMode="auto">
          <a:xfrm>
            <a:off x="2938383" y="2222500"/>
            <a:ext cx="1632609" cy="1428534"/>
          </a:xfrm>
          <a:custGeom>
            <a:avLst/>
            <a:gdLst>
              <a:gd name="T0" fmla="*/ 0 w 1034"/>
              <a:gd name="T1" fmla="*/ 0 h 901"/>
              <a:gd name="T2" fmla="*/ 1034 w 1034"/>
              <a:gd name="T3" fmla="*/ 827 h 901"/>
              <a:gd name="T4" fmla="*/ 1034 w 1034"/>
              <a:gd name="T5" fmla="*/ 901 h 901"/>
              <a:gd name="T6" fmla="*/ 0 w 1034"/>
              <a:gd name="T7" fmla="*/ 404 h 901"/>
              <a:gd name="T8" fmla="*/ 0 w 1034"/>
              <a:gd name="T9" fmla="*/ 0 h 901"/>
            </a:gdLst>
            <a:ahLst/>
            <a:cxnLst>
              <a:cxn ang="0">
                <a:pos x="T0" y="T1"/>
              </a:cxn>
              <a:cxn ang="0">
                <a:pos x="T2" y="T3"/>
              </a:cxn>
              <a:cxn ang="0">
                <a:pos x="T4" y="T5"/>
              </a:cxn>
              <a:cxn ang="0">
                <a:pos x="T6" y="T7"/>
              </a:cxn>
              <a:cxn ang="0">
                <a:pos x="T8" y="T9"/>
              </a:cxn>
            </a:cxnLst>
            <a:rect l="0" t="0" r="r" b="b"/>
            <a:pathLst>
              <a:path w="1034" h="901">
                <a:moveTo>
                  <a:pt x="0" y="0"/>
                </a:moveTo>
                <a:lnTo>
                  <a:pt x="1034" y="827"/>
                </a:lnTo>
                <a:lnTo>
                  <a:pt x="1034" y="901"/>
                </a:lnTo>
                <a:lnTo>
                  <a:pt x="0" y="404"/>
                </a:lnTo>
                <a:lnTo>
                  <a:pt x="0" y="0"/>
                </a:lnTo>
                <a:close/>
              </a:path>
            </a:pathLst>
          </a:custGeom>
          <a:solidFill>
            <a:schemeClr val="accent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37" name="Freeform 16"/>
          <p:cNvSpPr>
            <a:spLocks/>
          </p:cNvSpPr>
          <p:nvPr/>
        </p:nvSpPr>
        <p:spPr bwMode="auto">
          <a:xfrm>
            <a:off x="4570989" y="2222500"/>
            <a:ext cx="1645241" cy="1428534"/>
          </a:xfrm>
          <a:custGeom>
            <a:avLst/>
            <a:gdLst>
              <a:gd name="T0" fmla="*/ 1042 w 1042"/>
              <a:gd name="T1" fmla="*/ 0 h 901"/>
              <a:gd name="T2" fmla="*/ 0 w 1042"/>
              <a:gd name="T3" fmla="*/ 827 h 901"/>
              <a:gd name="T4" fmla="*/ 0 w 1042"/>
              <a:gd name="T5" fmla="*/ 901 h 901"/>
              <a:gd name="T6" fmla="*/ 1042 w 1042"/>
              <a:gd name="T7" fmla="*/ 404 h 901"/>
              <a:gd name="T8" fmla="*/ 1042 w 1042"/>
              <a:gd name="T9" fmla="*/ 0 h 901"/>
            </a:gdLst>
            <a:ahLst/>
            <a:cxnLst>
              <a:cxn ang="0">
                <a:pos x="T0" y="T1"/>
              </a:cxn>
              <a:cxn ang="0">
                <a:pos x="T2" y="T3"/>
              </a:cxn>
              <a:cxn ang="0">
                <a:pos x="T4" y="T5"/>
              </a:cxn>
              <a:cxn ang="0">
                <a:pos x="T6" y="T7"/>
              </a:cxn>
              <a:cxn ang="0">
                <a:pos x="T8" y="T9"/>
              </a:cxn>
            </a:cxnLst>
            <a:rect l="0" t="0" r="r" b="b"/>
            <a:pathLst>
              <a:path w="1042" h="901">
                <a:moveTo>
                  <a:pt x="1042" y="0"/>
                </a:moveTo>
                <a:lnTo>
                  <a:pt x="0" y="827"/>
                </a:lnTo>
                <a:lnTo>
                  <a:pt x="0" y="901"/>
                </a:lnTo>
                <a:lnTo>
                  <a:pt x="1042" y="404"/>
                </a:lnTo>
                <a:lnTo>
                  <a:pt x="1042" y="0"/>
                </a:lnTo>
                <a:close/>
              </a:path>
            </a:pathLst>
          </a:custGeom>
          <a:solidFill>
            <a:schemeClr val="accent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38" name="Freeform 17"/>
          <p:cNvSpPr>
            <a:spLocks/>
          </p:cNvSpPr>
          <p:nvPr/>
        </p:nvSpPr>
        <p:spPr bwMode="auto">
          <a:xfrm>
            <a:off x="2938383" y="2863043"/>
            <a:ext cx="1632609" cy="897392"/>
          </a:xfrm>
          <a:custGeom>
            <a:avLst/>
            <a:gdLst>
              <a:gd name="T0" fmla="*/ 0 w 1034"/>
              <a:gd name="T1" fmla="*/ 0 h 566"/>
              <a:gd name="T2" fmla="*/ 1034 w 1034"/>
              <a:gd name="T3" fmla="*/ 497 h 566"/>
              <a:gd name="T4" fmla="*/ 1034 w 1034"/>
              <a:gd name="T5" fmla="*/ 566 h 566"/>
              <a:gd name="T6" fmla="*/ 0 w 1034"/>
              <a:gd name="T7" fmla="*/ 398 h 566"/>
              <a:gd name="T8" fmla="*/ 0 w 1034"/>
              <a:gd name="T9" fmla="*/ 0 h 566"/>
            </a:gdLst>
            <a:ahLst/>
            <a:cxnLst>
              <a:cxn ang="0">
                <a:pos x="T0" y="T1"/>
              </a:cxn>
              <a:cxn ang="0">
                <a:pos x="T2" y="T3"/>
              </a:cxn>
              <a:cxn ang="0">
                <a:pos x="T4" y="T5"/>
              </a:cxn>
              <a:cxn ang="0">
                <a:pos x="T6" y="T7"/>
              </a:cxn>
              <a:cxn ang="0">
                <a:pos x="T8" y="T9"/>
              </a:cxn>
            </a:cxnLst>
            <a:rect l="0" t="0" r="r" b="b"/>
            <a:pathLst>
              <a:path w="1034" h="566">
                <a:moveTo>
                  <a:pt x="0" y="0"/>
                </a:moveTo>
                <a:lnTo>
                  <a:pt x="1034" y="497"/>
                </a:lnTo>
                <a:lnTo>
                  <a:pt x="1034" y="566"/>
                </a:lnTo>
                <a:lnTo>
                  <a:pt x="0" y="398"/>
                </a:lnTo>
                <a:lnTo>
                  <a:pt x="0" y="0"/>
                </a:lnTo>
                <a:close/>
              </a:path>
            </a:pathLst>
          </a:custGeom>
          <a:solidFill>
            <a:schemeClr val="tx2">
              <a:lumMod val="60000"/>
              <a:lumOff val="40000"/>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39" name="Freeform 18"/>
          <p:cNvSpPr>
            <a:spLocks/>
          </p:cNvSpPr>
          <p:nvPr/>
        </p:nvSpPr>
        <p:spPr bwMode="auto">
          <a:xfrm>
            <a:off x="4570989" y="2863043"/>
            <a:ext cx="1645241" cy="897392"/>
          </a:xfrm>
          <a:custGeom>
            <a:avLst/>
            <a:gdLst>
              <a:gd name="T0" fmla="*/ 1042 w 1042"/>
              <a:gd name="T1" fmla="*/ 0 h 566"/>
              <a:gd name="T2" fmla="*/ 0 w 1042"/>
              <a:gd name="T3" fmla="*/ 497 h 566"/>
              <a:gd name="T4" fmla="*/ 0 w 1042"/>
              <a:gd name="T5" fmla="*/ 566 h 566"/>
              <a:gd name="T6" fmla="*/ 1042 w 1042"/>
              <a:gd name="T7" fmla="*/ 398 h 566"/>
              <a:gd name="T8" fmla="*/ 1042 w 1042"/>
              <a:gd name="T9" fmla="*/ 0 h 566"/>
            </a:gdLst>
            <a:ahLst/>
            <a:cxnLst>
              <a:cxn ang="0">
                <a:pos x="T0" y="T1"/>
              </a:cxn>
              <a:cxn ang="0">
                <a:pos x="T2" y="T3"/>
              </a:cxn>
              <a:cxn ang="0">
                <a:pos x="T4" y="T5"/>
              </a:cxn>
              <a:cxn ang="0">
                <a:pos x="T6" y="T7"/>
              </a:cxn>
              <a:cxn ang="0">
                <a:pos x="T8" y="T9"/>
              </a:cxn>
            </a:cxnLst>
            <a:rect l="0" t="0" r="r" b="b"/>
            <a:pathLst>
              <a:path w="1042" h="566">
                <a:moveTo>
                  <a:pt x="1042" y="0"/>
                </a:moveTo>
                <a:lnTo>
                  <a:pt x="0" y="497"/>
                </a:lnTo>
                <a:lnTo>
                  <a:pt x="0" y="566"/>
                </a:lnTo>
                <a:lnTo>
                  <a:pt x="1042" y="398"/>
                </a:lnTo>
                <a:lnTo>
                  <a:pt x="1042" y="0"/>
                </a:lnTo>
                <a:close/>
              </a:path>
            </a:pathLst>
          </a:custGeom>
          <a:solidFill>
            <a:schemeClr val="tx2">
              <a:lumMod val="60000"/>
              <a:lumOff val="40000"/>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40" name="Freeform 19"/>
          <p:cNvSpPr>
            <a:spLocks/>
          </p:cNvSpPr>
          <p:nvPr/>
        </p:nvSpPr>
        <p:spPr bwMode="auto">
          <a:xfrm>
            <a:off x="2938383" y="3494068"/>
            <a:ext cx="1632609" cy="640542"/>
          </a:xfrm>
          <a:custGeom>
            <a:avLst/>
            <a:gdLst>
              <a:gd name="T0" fmla="*/ 0 w 1034"/>
              <a:gd name="T1" fmla="*/ 0 h 404"/>
              <a:gd name="T2" fmla="*/ 1034 w 1034"/>
              <a:gd name="T3" fmla="*/ 168 h 404"/>
              <a:gd name="T4" fmla="*/ 1034 w 1034"/>
              <a:gd name="T5" fmla="*/ 236 h 404"/>
              <a:gd name="T6" fmla="*/ 0 w 1034"/>
              <a:gd name="T7" fmla="*/ 404 h 404"/>
              <a:gd name="T8" fmla="*/ 0 w 1034"/>
              <a:gd name="T9" fmla="*/ 0 h 404"/>
            </a:gdLst>
            <a:ahLst/>
            <a:cxnLst>
              <a:cxn ang="0">
                <a:pos x="T0" y="T1"/>
              </a:cxn>
              <a:cxn ang="0">
                <a:pos x="T2" y="T3"/>
              </a:cxn>
              <a:cxn ang="0">
                <a:pos x="T4" y="T5"/>
              </a:cxn>
              <a:cxn ang="0">
                <a:pos x="T6" y="T7"/>
              </a:cxn>
              <a:cxn ang="0">
                <a:pos x="T8" y="T9"/>
              </a:cxn>
            </a:cxnLst>
            <a:rect l="0" t="0" r="r" b="b"/>
            <a:pathLst>
              <a:path w="1034" h="404">
                <a:moveTo>
                  <a:pt x="0" y="0"/>
                </a:moveTo>
                <a:lnTo>
                  <a:pt x="1034" y="168"/>
                </a:lnTo>
                <a:lnTo>
                  <a:pt x="1034" y="236"/>
                </a:lnTo>
                <a:lnTo>
                  <a:pt x="0" y="404"/>
                </a:lnTo>
                <a:lnTo>
                  <a:pt x="0" y="0"/>
                </a:lnTo>
                <a:close/>
              </a:path>
            </a:pathLst>
          </a:custGeom>
          <a:solidFill>
            <a:schemeClr val="bg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41" name="Freeform 20"/>
          <p:cNvSpPr>
            <a:spLocks/>
          </p:cNvSpPr>
          <p:nvPr/>
        </p:nvSpPr>
        <p:spPr bwMode="auto">
          <a:xfrm>
            <a:off x="4570989" y="3494068"/>
            <a:ext cx="1645241" cy="640542"/>
          </a:xfrm>
          <a:custGeom>
            <a:avLst/>
            <a:gdLst>
              <a:gd name="T0" fmla="*/ 1042 w 1042"/>
              <a:gd name="T1" fmla="*/ 0 h 404"/>
              <a:gd name="T2" fmla="*/ 0 w 1042"/>
              <a:gd name="T3" fmla="*/ 168 h 404"/>
              <a:gd name="T4" fmla="*/ 0 w 1042"/>
              <a:gd name="T5" fmla="*/ 236 h 404"/>
              <a:gd name="T6" fmla="*/ 1042 w 1042"/>
              <a:gd name="T7" fmla="*/ 404 h 404"/>
              <a:gd name="T8" fmla="*/ 1042 w 1042"/>
              <a:gd name="T9" fmla="*/ 0 h 404"/>
            </a:gdLst>
            <a:ahLst/>
            <a:cxnLst>
              <a:cxn ang="0">
                <a:pos x="T0" y="T1"/>
              </a:cxn>
              <a:cxn ang="0">
                <a:pos x="T2" y="T3"/>
              </a:cxn>
              <a:cxn ang="0">
                <a:pos x="T4" y="T5"/>
              </a:cxn>
              <a:cxn ang="0">
                <a:pos x="T6" y="T7"/>
              </a:cxn>
              <a:cxn ang="0">
                <a:pos x="T8" y="T9"/>
              </a:cxn>
            </a:cxnLst>
            <a:rect l="0" t="0" r="r" b="b"/>
            <a:pathLst>
              <a:path w="1042" h="404">
                <a:moveTo>
                  <a:pt x="1042" y="0"/>
                </a:moveTo>
                <a:lnTo>
                  <a:pt x="0" y="168"/>
                </a:lnTo>
                <a:lnTo>
                  <a:pt x="0" y="236"/>
                </a:lnTo>
                <a:lnTo>
                  <a:pt x="1042" y="404"/>
                </a:lnTo>
                <a:lnTo>
                  <a:pt x="1042" y="0"/>
                </a:lnTo>
                <a:close/>
              </a:path>
            </a:pathLst>
          </a:custGeom>
          <a:solidFill>
            <a:schemeClr val="bg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42" name="Freeform 21"/>
          <p:cNvSpPr>
            <a:spLocks/>
          </p:cNvSpPr>
          <p:nvPr/>
        </p:nvSpPr>
        <p:spPr bwMode="auto">
          <a:xfrm>
            <a:off x="2938383" y="3868246"/>
            <a:ext cx="1632609" cy="906905"/>
          </a:xfrm>
          <a:custGeom>
            <a:avLst/>
            <a:gdLst>
              <a:gd name="T0" fmla="*/ 0 w 1034"/>
              <a:gd name="T1" fmla="*/ 168 h 572"/>
              <a:gd name="T2" fmla="*/ 1034 w 1034"/>
              <a:gd name="T3" fmla="*/ 0 h 572"/>
              <a:gd name="T4" fmla="*/ 1034 w 1034"/>
              <a:gd name="T5" fmla="*/ 75 h 572"/>
              <a:gd name="T6" fmla="*/ 0 w 1034"/>
              <a:gd name="T7" fmla="*/ 572 h 572"/>
              <a:gd name="T8" fmla="*/ 0 w 1034"/>
              <a:gd name="T9" fmla="*/ 168 h 572"/>
            </a:gdLst>
            <a:ahLst/>
            <a:cxnLst>
              <a:cxn ang="0">
                <a:pos x="T0" y="T1"/>
              </a:cxn>
              <a:cxn ang="0">
                <a:pos x="T2" y="T3"/>
              </a:cxn>
              <a:cxn ang="0">
                <a:pos x="T4" y="T5"/>
              </a:cxn>
              <a:cxn ang="0">
                <a:pos x="T6" y="T7"/>
              </a:cxn>
              <a:cxn ang="0">
                <a:pos x="T8" y="T9"/>
              </a:cxn>
            </a:cxnLst>
            <a:rect l="0" t="0" r="r" b="b"/>
            <a:pathLst>
              <a:path w="1034" h="572">
                <a:moveTo>
                  <a:pt x="0" y="168"/>
                </a:moveTo>
                <a:lnTo>
                  <a:pt x="1034" y="0"/>
                </a:lnTo>
                <a:lnTo>
                  <a:pt x="1034" y="75"/>
                </a:lnTo>
                <a:lnTo>
                  <a:pt x="0" y="572"/>
                </a:lnTo>
                <a:lnTo>
                  <a:pt x="0" y="168"/>
                </a:lnTo>
                <a:close/>
              </a:path>
            </a:pathLst>
          </a:custGeom>
          <a:solidFill>
            <a:schemeClr val="accent4">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43" name="Freeform 22"/>
          <p:cNvSpPr>
            <a:spLocks/>
          </p:cNvSpPr>
          <p:nvPr/>
        </p:nvSpPr>
        <p:spPr bwMode="auto">
          <a:xfrm>
            <a:off x="4570989" y="3868246"/>
            <a:ext cx="1645241" cy="906905"/>
          </a:xfrm>
          <a:custGeom>
            <a:avLst/>
            <a:gdLst>
              <a:gd name="T0" fmla="*/ 1042 w 1042"/>
              <a:gd name="T1" fmla="*/ 168 h 572"/>
              <a:gd name="T2" fmla="*/ 0 w 1042"/>
              <a:gd name="T3" fmla="*/ 0 h 572"/>
              <a:gd name="T4" fmla="*/ 0 w 1042"/>
              <a:gd name="T5" fmla="*/ 75 h 572"/>
              <a:gd name="T6" fmla="*/ 1042 w 1042"/>
              <a:gd name="T7" fmla="*/ 572 h 572"/>
              <a:gd name="T8" fmla="*/ 1042 w 1042"/>
              <a:gd name="T9" fmla="*/ 168 h 572"/>
            </a:gdLst>
            <a:ahLst/>
            <a:cxnLst>
              <a:cxn ang="0">
                <a:pos x="T0" y="T1"/>
              </a:cxn>
              <a:cxn ang="0">
                <a:pos x="T2" y="T3"/>
              </a:cxn>
              <a:cxn ang="0">
                <a:pos x="T4" y="T5"/>
              </a:cxn>
              <a:cxn ang="0">
                <a:pos x="T6" y="T7"/>
              </a:cxn>
              <a:cxn ang="0">
                <a:pos x="T8" y="T9"/>
              </a:cxn>
            </a:cxnLst>
            <a:rect l="0" t="0" r="r" b="b"/>
            <a:pathLst>
              <a:path w="1042" h="572">
                <a:moveTo>
                  <a:pt x="1042" y="168"/>
                </a:moveTo>
                <a:lnTo>
                  <a:pt x="0" y="0"/>
                </a:lnTo>
                <a:lnTo>
                  <a:pt x="0" y="75"/>
                </a:lnTo>
                <a:lnTo>
                  <a:pt x="1042" y="572"/>
                </a:lnTo>
                <a:lnTo>
                  <a:pt x="1042" y="168"/>
                </a:lnTo>
                <a:close/>
              </a:path>
            </a:pathLst>
          </a:custGeom>
          <a:solidFill>
            <a:schemeClr val="accent4">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sp>
        <p:nvSpPr>
          <p:cNvPr id="44" name="Freeform 23"/>
          <p:cNvSpPr>
            <a:spLocks/>
          </p:cNvSpPr>
          <p:nvPr/>
        </p:nvSpPr>
        <p:spPr bwMode="auto">
          <a:xfrm>
            <a:off x="2938383" y="3987159"/>
            <a:ext cx="1632609" cy="1419021"/>
          </a:xfrm>
          <a:custGeom>
            <a:avLst/>
            <a:gdLst>
              <a:gd name="T0" fmla="*/ 0 w 1034"/>
              <a:gd name="T1" fmla="*/ 497 h 895"/>
              <a:gd name="T2" fmla="*/ 1034 w 1034"/>
              <a:gd name="T3" fmla="*/ 0 h 895"/>
              <a:gd name="T4" fmla="*/ 1034 w 1034"/>
              <a:gd name="T5" fmla="*/ 68 h 895"/>
              <a:gd name="T6" fmla="*/ 0 w 1034"/>
              <a:gd name="T7" fmla="*/ 895 h 895"/>
              <a:gd name="T8" fmla="*/ 0 w 1034"/>
              <a:gd name="T9" fmla="*/ 497 h 895"/>
            </a:gdLst>
            <a:ahLst/>
            <a:cxnLst>
              <a:cxn ang="0">
                <a:pos x="T0" y="T1"/>
              </a:cxn>
              <a:cxn ang="0">
                <a:pos x="T2" y="T3"/>
              </a:cxn>
              <a:cxn ang="0">
                <a:pos x="T4" y="T5"/>
              </a:cxn>
              <a:cxn ang="0">
                <a:pos x="T6" y="T7"/>
              </a:cxn>
              <a:cxn ang="0">
                <a:pos x="T8" y="T9"/>
              </a:cxn>
            </a:cxnLst>
            <a:rect l="0" t="0" r="r" b="b"/>
            <a:pathLst>
              <a:path w="1034" h="895">
                <a:moveTo>
                  <a:pt x="0" y="497"/>
                </a:moveTo>
                <a:lnTo>
                  <a:pt x="1034" y="0"/>
                </a:lnTo>
                <a:lnTo>
                  <a:pt x="1034" y="68"/>
                </a:lnTo>
                <a:lnTo>
                  <a:pt x="0" y="895"/>
                </a:lnTo>
                <a:lnTo>
                  <a:pt x="0" y="497"/>
                </a:lnTo>
                <a:close/>
              </a:path>
            </a:pathLst>
          </a:custGeom>
          <a:solidFill>
            <a:schemeClr val="accent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b="1" dirty="0">
              <a:latin typeface="+mj-lt"/>
            </a:endParaRPr>
          </a:p>
        </p:txBody>
      </p:sp>
      <p:sp>
        <p:nvSpPr>
          <p:cNvPr id="45" name="Freeform 24"/>
          <p:cNvSpPr>
            <a:spLocks/>
          </p:cNvSpPr>
          <p:nvPr/>
        </p:nvSpPr>
        <p:spPr bwMode="auto">
          <a:xfrm>
            <a:off x="4570989" y="3987159"/>
            <a:ext cx="1645241" cy="1419021"/>
          </a:xfrm>
          <a:custGeom>
            <a:avLst/>
            <a:gdLst>
              <a:gd name="T0" fmla="*/ 1042 w 1042"/>
              <a:gd name="T1" fmla="*/ 497 h 895"/>
              <a:gd name="T2" fmla="*/ 0 w 1042"/>
              <a:gd name="T3" fmla="*/ 0 h 895"/>
              <a:gd name="T4" fmla="*/ 0 w 1042"/>
              <a:gd name="T5" fmla="*/ 68 h 895"/>
              <a:gd name="T6" fmla="*/ 1042 w 1042"/>
              <a:gd name="T7" fmla="*/ 895 h 895"/>
              <a:gd name="T8" fmla="*/ 1042 w 1042"/>
              <a:gd name="T9" fmla="*/ 497 h 895"/>
            </a:gdLst>
            <a:ahLst/>
            <a:cxnLst>
              <a:cxn ang="0">
                <a:pos x="T0" y="T1"/>
              </a:cxn>
              <a:cxn ang="0">
                <a:pos x="T2" y="T3"/>
              </a:cxn>
              <a:cxn ang="0">
                <a:pos x="T4" y="T5"/>
              </a:cxn>
              <a:cxn ang="0">
                <a:pos x="T6" y="T7"/>
              </a:cxn>
              <a:cxn ang="0">
                <a:pos x="T8" y="T9"/>
              </a:cxn>
            </a:cxnLst>
            <a:rect l="0" t="0" r="r" b="b"/>
            <a:pathLst>
              <a:path w="1042" h="895">
                <a:moveTo>
                  <a:pt x="1042" y="497"/>
                </a:moveTo>
                <a:lnTo>
                  <a:pt x="0" y="0"/>
                </a:lnTo>
                <a:lnTo>
                  <a:pt x="0" y="68"/>
                </a:lnTo>
                <a:lnTo>
                  <a:pt x="1042" y="895"/>
                </a:lnTo>
                <a:lnTo>
                  <a:pt x="1042" y="497"/>
                </a:lnTo>
                <a:close/>
              </a:path>
            </a:pathLst>
          </a:custGeom>
          <a:solidFill>
            <a:schemeClr val="accent2">
              <a:alpha val="81000"/>
            </a:schemeClr>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350" dirty="0">
              <a:latin typeface="+mj-lt"/>
            </a:endParaRPr>
          </a:p>
        </p:txBody>
      </p:sp>
      <p:grpSp>
        <p:nvGrpSpPr>
          <p:cNvPr id="46" name="Group 45"/>
          <p:cNvGrpSpPr/>
          <p:nvPr/>
        </p:nvGrpSpPr>
        <p:grpSpPr>
          <a:xfrm>
            <a:off x="0" y="2222500"/>
            <a:ext cx="2938380" cy="640542"/>
            <a:chOff x="-9525" y="2362200"/>
            <a:chExt cx="2942092" cy="641350"/>
          </a:xfrm>
          <a:solidFill>
            <a:schemeClr val="accent2"/>
          </a:solidFill>
        </p:grpSpPr>
        <p:sp>
          <p:nvSpPr>
            <p:cNvPr id="47" name="Rectangle 5"/>
            <p:cNvSpPr>
              <a:spLocks noChangeArrowheads="1"/>
            </p:cNvSpPr>
            <p:nvPr/>
          </p:nvSpPr>
          <p:spPr bwMode="auto">
            <a:xfrm>
              <a:off x="-9525" y="2362200"/>
              <a:ext cx="2942092" cy="641350"/>
            </a:xfrm>
            <a:prstGeom prst="rect">
              <a:avLst/>
            </a:prstGeom>
            <a:grp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latin typeface="+mj-lt"/>
              </a:endParaRPr>
            </a:p>
          </p:txBody>
        </p:sp>
        <p:sp>
          <p:nvSpPr>
            <p:cNvPr id="48" name="Rectangle 47"/>
            <p:cNvSpPr/>
            <p:nvPr/>
          </p:nvSpPr>
          <p:spPr>
            <a:xfrm>
              <a:off x="304800" y="2513568"/>
              <a:ext cx="2148655" cy="338981"/>
            </a:xfrm>
            <a:prstGeom prst="rect">
              <a:avLst/>
            </a:prstGeom>
            <a:grpFill/>
          </p:spPr>
          <p:txBody>
            <a:bodyPr wrap="square">
              <a:spAutoFit/>
            </a:bodyPr>
            <a:lstStyle/>
            <a:p>
              <a:pPr algn="ctr"/>
              <a:r>
                <a:rPr lang="en-US" sz="1600" b="1" dirty="0">
                  <a:solidFill>
                    <a:schemeClr val="bg1"/>
                  </a:solidFill>
                  <a:latin typeface="+mj-lt"/>
                  <a:ea typeface="Open Sans" pitchFamily="34" charset="0"/>
                  <a:cs typeface="Open Sans" pitchFamily="34" charset="0"/>
                </a:rPr>
                <a:t>ADDICTIONS</a:t>
              </a:r>
            </a:p>
          </p:txBody>
        </p:sp>
      </p:grpSp>
      <p:grpSp>
        <p:nvGrpSpPr>
          <p:cNvPr id="49" name="Group 48"/>
          <p:cNvGrpSpPr/>
          <p:nvPr/>
        </p:nvGrpSpPr>
        <p:grpSpPr>
          <a:xfrm>
            <a:off x="0" y="2863044"/>
            <a:ext cx="2938380" cy="631028"/>
            <a:chOff x="-9525" y="3003550"/>
            <a:chExt cx="2942092" cy="631825"/>
          </a:xfrm>
        </p:grpSpPr>
        <p:sp>
          <p:nvSpPr>
            <p:cNvPr id="50" name="Rectangle 6"/>
            <p:cNvSpPr>
              <a:spLocks noChangeArrowheads="1"/>
            </p:cNvSpPr>
            <p:nvPr/>
          </p:nvSpPr>
          <p:spPr bwMode="auto">
            <a:xfrm>
              <a:off x="-9525" y="3003550"/>
              <a:ext cx="2942092" cy="631825"/>
            </a:xfrm>
            <a:prstGeom prst="rect">
              <a:avLst/>
            </a:prstGeom>
            <a:solidFill>
              <a:schemeClr val="tx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solidFill>
                  <a:schemeClr val="bg1"/>
                </a:solidFill>
                <a:latin typeface="+mj-lt"/>
              </a:endParaRPr>
            </a:p>
          </p:txBody>
        </p:sp>
        <p:sp>
          <p:nvSpPr>
            <p:cNvPr id="51" name="Rectangle 50"/>
            <p:cNvSpPr/>
            <p:nvPr/>
          </p:nvSpPr>
          <p:spPr>
            <a:xfrm>
              <a:off x="304800" y="3038570"/>
              <a:ext cx="2148655" cy="585514"/>
            </a:xfrm>
            <a:prstGeom prst="rect">
              <a:avLst/>
            </a:prstGeom>
          </p:spPr>
          <p:txBody>
            <a:bodyPr wrap="square" anchor="ctr">
              <a:spAutoFit/>
            </a:bodyPr>
            <a:lstStyle/>
            <a:p>
              <a:pPr algn="ctr"/>
              <a:r>
                <a:rPr lang="en-US" sz="1600" b="1" dirty="0">
                  <a:solidFill>
                    <a:schemeClr val="bg1"/>
                  </a:solidFill>
                  <a:latin typeface="+mj-lt"/>
                  <a:ea typeface="Open Sans" pitchFamily="34" charset="0"/>
                  <a:cs typeface="Open Sans" pitchFamily="34" charset="0"/>
                </a:rPr>
                <a:t>BIPOLAR DISORDERS</a:t>
              </a:r>
            </a:p>
          </p:txBody>
        </p:sp>
      </p:grpSp>
      <p:grpSp>
        <p:nvGrpSpPr>
          <p:cNvPr id="52" name="Group 51"/>
          <p:cNvGrpSpPr/>
          <p:nvPr/>
        </p:nvGrpSpPr>
        <p:grpSpPr>
          <a:xfrm>
            <a:off x="0" y="3494056"/>
            <a:ext cx="2938380" cy="678135"/>
            <a:chOff x="-9525" y="3635375"/>
            <a:chExt cx="2942092" cy="678993"/>
          </a:xfrm>
        </p:grpSpPr>
        <p:sp>
          <p:nvSpPr>
            <p:cNvPr id="53" name="Rectangle 7"/>
            <p:cNvSpPr>
              <a:spLocks noChangeArrowheads="1"/>
            </p:cNvSpPr>
            <p:nvPr/>
          </p:nvSpPr>
          <p:spPr bwMode="auto">
            <a:xfrm>
              <a:off x="-9525" y="3635375"/>
              <a:ext cx="2942092" cy="641350"/>
            </a:xfrm>
            <a:prstGeom prst="rect">
              <a:avLst/>
            </a:prstGeom>
            <a:solidFill>
              <a:schemeClr val="bg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latin typeface="+mj-lt"/>
              </a:endParaRPr>
            </a:p>
          </p:txBody>
        </p:sp>
        <p:sp>
          <p:nvSpPr>
            <p:cNvPr id="54" name="Rectangle 53"/>
            <p:cNvSpPr/>
            <p:nvPr/>
          </p:nvSpPr>
          <p:spPr>
            <a:xfrm>
              <a:off x="304799" y="3728856"/>
              <a:ext cx="2434755" cy="585512"/>
            </a:xfrm>
            <a:prstGeom prst="rect">
              <a:avLst/>
            </a:prstGeom>
          </p:spPr>
          <p:txBody>
            <a:bodyPr wrap="square">
              <a:spAutoFit/>
            </a:bodyPr>
            <a:lstStyle/>
            <a:p>
              <a:pPr algn="ctr"/>
              <a:r>
                <a:rPr lang="en-US" sz="1600" b="1" dirty="0">
                  <a:solidFill>
                    <a:schemeClr val="accent2"/>
                  </a:solidFill>
                  <a:latin typeface="+mj-lt"/>
                  <a:ea typeface="Open Sans" pitchFamily="34" charset="0"/>
                  <a:cs typeface="Open Sans" pitchFamily="34" charset="0"/>
                </a:rPr>
                <a:t>CHILD &amp; ADOLESCENT ISSUES</a:t>
              </a:r>
            </a:p>
          </p:txBody>
        </p:sp>
      </p:grpSp>
      <p:grpSp>
        <p:nvGrpSpPr>
          <p:cNvPr id="55" name="Group 54"/>
          <p:cNvGrpSpPr/>
          <p:nvPr/>
        </p:nvGrpSpPr>
        <p:grpSpPr>
          <a:xfrm>
            <a:off x="0" y="4134610"/>
            <a:ext cx="2938380" cy="640542"/>
            <a:chOff x="-9525" y="4276725"/>
            <a:chExt cx="2942092" cy="641350"/>
          </a:xfrm>
        </p:grpSpPr>
        <p:sp>
          <p:nvSpPr>
            <p:cNvPr id="56" name="Rectangle 8"/>
            <p:cNvSpPr>
              <a:spLocks noChangeArrowheads="1"/>
            </p:cNvSpPr>
            <p:nvPr/>
          </p:nvSpPr>
          <p:spPr bwMode="auto">
            <a:xfrm>
              <a:off x="-9525" y="4276725"/>
              <a:ext cx="2942092" cy="641350"/>
            </a:xfrm>
            <a:prstGeom prst="rect">
              <a:avLst/>
            </a:prstGeom>
            <a:solidFill>
              <a:schemeClr val="accent4"/>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latin typeface="+mj-lt"/>
              </a:endParaRPr>
            </a:p>
          </p:txBody>
        </p:sp>
        <p:sp>
          <p:nvSpPr>
            <p:cNvPr id="57" name="Rectangle 56"/>
            <p:cNvSpPr/>
            <p:nvPr/>
          </p:nvSpPr>
          <p:spPr>
            <a:xfrm>
              <a:off x="304800" y="4418568"/>
              <a:ext cx="2148655" cy="338981"/>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DEPRESSION</a:t>
              </a:r>
              <a:endParaRPr lang="en-US" sz="1600" b="1" dirty="0">
                <a:solidFill>
                  <a:schemeClr val="bg1"/>
                </a:solidFill>
                <a:latin typeface="+mj-lt"/>
                <a:ea typeface="Open Sans" pitchFamily="34" charset="0"/>
                <a:cs typeface="Open Sans" pitchFamily="34" charset="0"/>
              </a:endParaRPr>
            </a:p>
          </p:txBody>
        </p:sp>
      </p:grpSp>
      <p:grpSp>
        <p:nvGrpSpPr>
          <p:cNvPr id="58" name="Group 57"/>
          <p:cNvGrpSpPr/>
          <p:nvPr/>
        </p:nvGrpSpPr>
        <p:grpSpPr>
          <a:xfrm>
            <a:off x="0" y="4775151"/>
            <a:ext cx="2938380" cy="631028"/>
            <a:chOff x="-9525" y="4918075"/>
            <a:chExt cx="2942092" cy="631825"/>
          </a:xfrm>
        </p:grpSpPr>
        <p:sp>
          <p:nvSpPr>
            <p:cNvPr id="59" name="Rectangle 9"/>
            <p:cNvSpPr>
              <a:spLocks noChangeArrowheads="1"/>
            </p:cNvSpPr>
            <p:nvPr/>
          </p:nvSpPr>
          <p:spPr bwMode="auto">
            <a:xfrm>
              <a:off x="-9525" y="4918075"/>
              <a:ext cx="2942092" cy="631825"/>
            </a:xfrm>
            <a:prstGeom prst="rect">
              <a:avLst/>
            </a:prstGeom>
            <a:solidFill>
              <a:schemeClr val="accent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dirty="0">
                <a:solidFill>
                  <a:schemeClr val="bg1"/>
                </a:solidFill>
                <a:latin typeface="+mj-lt"/>
              </a:endParaRPr>
            </a:p>
          </p:txBody>
        </p:sp>
        <p:sp>
          <p:nvSpPr>
            <p:cNvPr id="60" name="Rectangle 59"/>
            <p:cNvSpPr/>
            <p:nvPr/>
          </p:nvSpPr>
          <p:spPr>
            <a:xfrm>
              <a:off x="3126" y="5005761"/>
              <a:ext cx="2929441" cy="338982"/>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GRIEF &amp; LOSS</a:t>
              </a:r>
              <a:endParaRPr lang="en-US" sz="1600" b="1" dirty="0">
                <a:solidFill>
                  <a:schemeClr val="bg1"/>
                </a:solidFill>
                <a:latin typeface="+mj-lt"/>
                <a:ea typeface="Open Sans" pitchFamily="34" charset="0"/>
                <a:cs typeface="Open Sans" pitchFamily="34" charset="0"/>
              </a:endParaRPr>
            </a:p>
          </p:txBody>
        </p:sp>
      </p:grpSp>
      <p:grpSp>
        <p:nvGrpSpPr>
          <p:cNvPr id="61" name="Group 60"/>
          <p:cNvGrpSpPr/>
          <p:nvPr/>
        </p:nvGrpSpPr>
        <p:grpSpPr>
          <a:xfrm>
            <a:off x="6216230" y="2222500"/>
            <a:ext cx="2925748" cy="640542"/>
            <a:chOff x="6214556" y="2362200"/>
            <a:chExt cx="2929444" cy="641350"/>
          </a:xfrm>
          <a:solidFill>
            <a:schemeClr val="accent2"/>
          </a:solidFill>
        </p:grpSpPr>
        <p:sp>
          <p:nvSpPr>
            <p:cNvPr id="62" name="Rectangle 10"/>
            <p:cNvSpPr>
              <a:spLocks noChangeArrowheads="1"/>
            </p:cNvSpPr>
            <p:nvPr/>
          </p:nvSpPr>
          <p:spPr bwMode="auto">
            <a:xfrm>
              <a:off x="6214556" y="2362200"/>
              <a:ext cx="2929444" cy="641350"/>
            </a:xfrm>
            <a:prstGeom prst="rect">
              <a:avLst/>
            </a:prstGeom>
            <a:grp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latin typeface="+mj-lt"/>
              </a:endParaRPr>
            </a:p>
          </p:txBody>
        </p:sp>
        <p:sp>
          <p:nvSpPr>
            <p:cNvPr id="63" name="Rectangle 62"/>
            <p:cNvSpPr/>
            <p:nvPr/>
          </p:nvSpPr>
          <p:spPr>
            <a:xfrm>
              <a:off x="6258852" y="2513568"/>
              <a:ext cx="2885148" cy="338981"/>
            </a:xfrm>
            <a:prstGeom prst="rect">
              <a:avLst/>
            </a:prstGeom>
            <a:grpFill/>
          </p:spPr>
          <p:txBody>
            <a:bodyPr wrap="square">
              <a:spAutoFit/>
            </a:bodyPr>
            <a:lstStyle/>
            <a:p>
              <a:pPr algn="ctr"/>
              <a:r>
                <a:rPr lang="en-US" sz="1600" b="1" dirty="0">
                  <a:solidFill>
                    <a:schemeClr val="bg1"/>
                  </a:solidFill>
                  <a:latin typeface="+mj-lt"/>
                  <a:ea typeface="Open Sans" pitchFamily="34" charset="0"/>
                  <a:cs typeface="Open Sans" pitchFamily="34" charset="0"/>
                </a:rPr>
                <a:t>LIFE CHANGES</a:t>
              </a:r>
            </a:p>
          </p:txBody>
        </p:sp>
      </p:grpSp>
      <p:grpSp>
        <p:nvGrpSpPr>
          <p:cNvPr id="64" name="Group 63"/>
          <p:cNvGrpSpPr/>
          <p:nvPr/>
        </p:nvGrpSpPr>
        <p:grpSpPr>
          <a:xfrm>
            <a:off x="6145789" y="3494070"/>
            <a:ext cx="3053818" cy="678125"/>
            <a:chOff x="6144026" y="3635375"/>
            <a:chExt cx="3057676" cy="678980"/>
          </a:xfrm>
        </p:grpSpPr>
        <p:sp>
          <p:nvSpPr>
            <p:cNvPr id="65" name="Rectangle 12"/>
            <p:cNvSpPr>
              <a:spLocks noChangeArrowheads="1"/>
            </p:cNvSpPr>
            <p:nvPr/>
          </p:nvSpPr>
          <p:spPr bwMode="auto">
            <a:xfrm>
              <a:off x="6214556" y="3635375"/>
              <a:ext cx="2929444" cy="641350"/>
            </a:xfrm>
            <a:prstGeom prst="rect">
              <a:avLst/>
            </a:prstGeom>
            <a:solidFill>
              <a:schemeClr val="bg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latin typeface="+mj-lt"/>
              </a:endParaRPr>
            </a:p>
          </p:txBody>
        </p:sp>
        <p:sp>
          <p:nvSpPr>
            <p:cNvPr id="66" name="Rectangle 65"/>
            <p:cNvSpPr/>
            <p:nvPr/>
          </p:nvSpPr>
          <p:spPr>
            <a:xfrm>
              <a:off x="6144026" y="3728842"/>
              <a:ext cx="3057676" cy="585513"/>
            </a:xfrm>
            <a:prstGeom prst="rect">
              <a:avLst/>
            </a:prstGeom>
          </p:spPr>
          <p:txBody>
            <a:bodyPr wrap="square">
              <a:spAutoFit/>
            </a:bodyPr>
            <a:lstStyle/>
            <a:p>
              <a:pPr algn="ctr"/>
              <a:r>
                <a:rPr lang="en-US" sz="1600" b="1" dirty="0">
                  <a:solidFill>
                    <a:schemeClr val="accent2"/>
                  </a:solidFill>
                  <a:latin typeface="+mj-lt"/>
                  <a:ea typeface="Open Sans Extrabold" pitchFamily="34" charset="0"/>
                  <a:cs typeface="Open Sans Extrabold" pitchFamily="34" charset="0"/>
                </a:rPr>
                <a:t>RELATIONSHIP &amp; MARRIAGE  ISSUES</a:t>
              </a:r>
              <a:endParaRPr lang="en-US" sz="1600" b="1" dirty="0">
                <a:solidFill>
                  <a:schemeClr val="accent2"/>
                </a:solidFill>
                <a:latin typeface="+mj-lt"/>
                <a:ea typeface="Open Sans" pitchFamily="34" charset="0"/>
                <a:cs typeface="Open Sans" pitchFamily="34" charset="0"/>
              </a:endParaRPr>
            </a:p>
          </p:txBody>
        </p:sp>
      </p:grpSp>
      <p:grpSp>
        <p:nvGrpSpPr>
          <p:cNvPr id="67" name="Group 66"/>
          <p:cNvGrpSpPr/>
          <p:nvPr/>
        </p:nvGrpSpPr>
        <p:grpSpPr>
          <a:xfrm>
            <a:off x="6216230" y="4134610"/>
            <a:ext cx="2925748" cy="640542"/>
            <a:chOff x="6214556" y="4276725"/>
            <a:chExt cx="2929444" cy="641350"/>
          </a:xfrm>
        </p:grpSpPr>
        <p:sp>
          <p:nvSpPr>
            <p:cNvPr id="68" name="Rectangle 13"/>
            <p:cNvSpPr>
              <a:spLocks noChangeArrowheads="1"/>
            </p:cNvSpPr>
            <p:nvPr/>
          </p:nvSpPr>
          <p:spPr bwMode="auto">
            <a:xfrm>
              <a:off x="6214556" y="4276725"/>
              <a:ext cx="2929444" cy="641350"/>
            </a:xfrm>
            <a:prstGeom prst="rect">
              <a:avLst/>
            </a:prstGeom>
            <a:solidFill>
              <a:schemeClr val="accent4"/>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latin typeface="+mj-lt"/>
              </a:endParaRPr>
            </a:p>
          </p:txBody>
        </p:sp>
        <p:sp>
          <p:nvSpPr>
            <p:cNvPr id="69" name="Rectangle 68"/>
            <p:cNvSpPr/>
            <p:nvPr/>
          </p:nvSpPr>
          <p:spPr>
            <a:xfrm>
              <a:off x="6258852" y="4418568"/>
              <a:ext cx="2885148" cy="338981"/>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STRESS</a:t>
              </a:r>
              <a:endParaRPr lang="en-US" sz="1600" b="1" dirty="0">
                <a:solidFill>
                  <a:schemeClr val="bg1"/>
                </a:solidFill>
                <a:latin typeface="+mj-lt"/>
                <a:ea typeface="Open Sans" pitchFamily="34" charset="0"/>
                <a:cs typeface="Open Sans" pitchFamily="34" charset="0"/>
              </a:endParaRPr>
            </a:p>
          </p:txBody>
        </p:sp>
      </p:grpSp>
      <p:grpSp>
        <p:nvGrpSpPr>
          <p:cNvPr id="70" name="Group 69"/>
          <p:cNvGrpSpPr/>
          <p:nvPr/>
        </p:nvGrpSpPr>
        <p:grpSpPr>
          <a:xfrm>
            <a:off x="6216230" y="2863043"/>
            <a:ext cx="2925748" cy="631028"/>
            <a:chOff x="6214556" y="3003550"/>
            <a:chExt cx="2929444" cy="631825"/>
          </a:xfrm>
          <a:solidFill>
            <a:schemeClr val="tx2"/>
          </a:solidFill>
        </p:grpSpPr>
        <p:sp>
          <p:nvSpPr>
            <p:cNvPr id="71" name="Rectangle 11"/>
            <p:cNvSpPr>
              <a:spLocks noChangeArrowheads="1"/>
            </p:cNvSpPr>
            <p:nvPr/>
          </p:nvSpPr>
          <p:spPr bwMode="auto">
            <a:xfrm>
              <a:off x="6214556" y="3003550"/>
              <a:ext cx="2929444" cy="631825"/>
            </a:xfrm>
            <a:prstGeom prst="rect">
              <a:avLst/>
            </a:prstGeom>
            <a:grp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solidFill>
                  <a:schemeClr val="bg1"/>
                </a:solidFill>
                <a:latin typeface="+mj-lt"/>
              </a:endParaRPr>
            </a:p>
          </p:txBody>
        </p:sp>
        <p:sp>
          <p:nvSpPr>
            <p:cNvPr id="72" name="Rectangle 71"/>
            <p:cNvSpPr/>
            <p:nvPr/>
          </p:nvSpPr>
          <p:spPr>
            <a:xfrm>
              <a:off x="6258852" y="3174978"/>
              <a:ext cx="2885148" cy="338982"/>
            </a:xfrm>
            <a:prstGeom prst="rect">
              <a:avLst/>
            </a:prstGeom>
            <a:grpFill/>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PANIC DISORDERS</a:t>
              </a:r>
              <a:endParaRPr lang="en-US" sz="1600" b="1" dirty="0">
                <a:solidFill>
                  <a:schemeClr val="bg1"/>
                </a:solidFill>
                <a:latin typeface="+mj-lt"/>
                <a:ea typeface="Open Sans" pitchFamily="34" charset="0"/>
                <a:cs typeface="Open Sans" pitchFamily="34" charset="0"/>
              </a:endParaRPr>
            </a:p>
          </p:txBody>
        </p:sp>
      </p:grpSp>
      <p:grpSp>
        <p:nvGrpSpPr>
          <p:cNvPr id="73" name="Group 72"/>
          <p:cNvGrpSpPr/>
          <p:nvPr/>
        </p:nvGrpSpPr>
        <p:grpSpPr>
          <a:xfrm>
            <a:off x="6216230" y="4775151"/>
            <a:ext cx="2925748" cy="631028"/>
            <a:chOff x="6214556" y="4918075"/>
            <a:chExt cx="2929444" cy="631825"/>
          </a:xfrm>
        </p:grpSpPr>
        <p:sp>
          <p:nvSpPr>
            <p:cNvPr id="74" name="Rectangle 14"/>
            <p:cNvSpPr>
              <a:spLocks noChangeArrowheads="1"/>
            </p:cNvSpPr>
            <p:nvPr/>
          </p:nvSpPr>
          <p:spPr bwMode="auto">
            <a:xfrm>
              <a:off x="6214556" y="4918075"/>
              <a:ext cx="2929444" cy="631825"/>
            </a:xfrm>
            <a:prstGeom prst="rect">
              <a:avLst/>
            </a:prstGeom>
            <a:solidFill>
              <a:schemeClr val="accent2"/>
            </a:solidFill>
            <a:ln w="26988" cap="flat">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600" b="1" dirty="0">
                <a:solidFill>
                  <a:schemeClr val="bg1"/>
                </a:solidFill>
                <a:latin typeface="+mj-lt"/>
              </a:endParaRPr>
            </a:p>
          </p:txBody>
        </p:sp>
        <p:sp>
          <p:nvSpPr>
            <p:cNvPr id="75" name="Rectangle 74"/>
            <p:cNvSpPr/>
            <p:nvPr/>
          </p:nvSpPr>
          <p:spPr>
            <a:xfrm>
              <a:off x="6258852" y="5040788"/>
              <a:ext cx="2885148" cy="338982"/>
            </a:xfrm>
            <a:prstGeom prst="rect">
              <a:avLst/>
            </a:prstGeom>
          </p:spPr>
          <p:txBody>
            <a:bodyPr wrap="square">
              <a:spAutoFit/>
            </a:bodyPr>
            <a:lstStyle/>
            <a:p>
              <a:pPr algn="ctr"/>
              <a:r>
                <a:rPr lang="en-US" sz="1600" b="1" dirty="0">
                  <a:solidFill>
                    <a:schemeClr val="bg1"/>
                  </a:solidFill>
                  <a:latin typeface="+mj-lt"/>
                  <a:ea typeface="Open Sans Extrabold" pitchFamily="34" charset="0"/>
                  <a:cs typeface="Open Sans Extrabold" pitchFamily="34" charset="0"/>
                </a:rPr>
                <a:t>TRAUMA &amp; PTSD</a:t>
              </a:r>
              <a:endParaRPr lang="en-US" sz="1600" b="1" dirty="0">
                <a:solidFill>
                  <a:schemeClr val="bg1"/>
                </a:solidFill>
                <a:latin typeface="+mj-lt"/>
                <a:ea typeface="Open Sans" pitchFamily="34" charset="0"/>
                <a:cs typeface="Open Sans" pitchFamily="34" charset="0"/>
              </a:endParaRPr>
            </a:p>
          </p:txBody>
        </p:sp>
      </p:grpSp>
      <p:grpSp>
        <p:nvGrpSpPr>
          <p:cNvPr id="76" name="Group 75"/>
          <p:cNvGrpSpPr/>
          <p:nvPr/>
        </p:nvGrpSpPr>
        <p:grpSpPr>
          <a:xfrm>
            <a:off x="3727127" y="2965888"/>
            <a:ext cx="1597024" cy="1585913"/>
            <a:chOff x="3617115" y="4953368"/>
            <a:chExt cx="1597024" cy="1585913"/>
          </a:xfrm>
        </p:grpSpPr>
        <p:sp>
          <p:nvSpPr>
            <p:cNvPr id="77" name="Oval 76"/>
            <p:cNvSpPr/>
            <p:nvPr/>
          </p:nvSpPr>
          <p:spPr>
            <a:xfrm>
              <a:off x="3952872" y="5515530"/>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78" name="Group 77"/>
            <p:cNvGrpSpPr>
              <a:grpSpLocks noChangeAspect="1"/>
            </p:cNvGrpSpPr>
            <p:nvPr/>
          </p:nvGrpSpPr>
          <p:grpSpPr bwMode="auto">
            <a:xfrm>
              <a:off x="3617115" y="4953368"/>
              <a:ext cx="1597024" cy="1585913"/>
              <a:chOff x="2489" y="2894"/>
              <a:chExt cx="1006" cy="999"/>
            </a:xfrm>
          </p:grpSpPr>
          <p:sp>
            <p:nvSpPr>
              <p:cNvPr id="79" name="AutoShape 3"/>
              <p:cNvSpPr>
                <a:spLocks noChangeAspect="1" noChangeArrowheads="1" noTextEdit="1"/>
              </p:cNvSpPr>
              <p:nvPr/>
            </p:nvSpPr>
            <p:spPr bwMode="auto">
              <a:xfrm>
                <a:off x="2489" y="2894"/>
                <a:ext cx="999"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5"/>
              <p:cNvSpPr>
                <a:spLocks/>
              </p:cNvSpPr>
              <p:nvPr/>
            </p:nvSpPr>
            <p:spPr bwMode="auto">
              <a:xfrm>
                <a:off x="2750" y="2937"/>
                <a:ext cx="499" cy="206"/>
              </a:xfrm>
              <a:custGeom>
                <a:avLst/>
                <a:gdLst>
                  <a:gd name="T0" fmla="*/ 62 w 75"/>
                  <a:gd name="T1" fmla="*/ 31 h 31"/>
                  <a:gd name="T2" fmla="*/ 50 w 75"/>
                  <a:gd name="T3" fmla="*/ 12 h 31"/>
                  <a:gd name="T4" fmla="*/ 24 w 75"/>
                  <a:gd name="T5" fmla="*/ 12 h 31"/>
                  <a:gd name="T6" fmla="*/ 12 w 75"/>
                  <a:gd name="T7" fmla="*/ 31 h 31"/>
                  <a:gd name="T8" fmla="*/ 0 w 75"/>
                  <a:gd name="T9" fmla="*/ 31 h 31"/>
                  <a:gd name="T10" fmla="*/ 24 w 75"/>
                  <a:gd name="T11" fmla="*/ 0 h 31"/>
                  <a:gd name="T12" fmla="*/ 50 w 75"/>
                  <a:gd name="T13" fmla="*/ 0 h 31"/>
                  <a:gd name="T14" fmla="*/ 75 w 75"/>
                  <a:gd name="T15" fmla="*/ 31 h 31"/>
                  <a:gd name="T16" fmla="*/ 62 w 75"/>
                  <a:gd name="T17" fmla="*/ 31 h 31"/>
                  <a:gd name="T18" fmla="*/ 68 w 75"/>
                  <a:gd name="T19" fmla="*/ 31 h 31"/>
                  <a:gd name="T20" fmla="*/ 62 w 75"/>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31">
                    <a:moveTo>
                      <a:pt x="62" y="31"/>
                    </a:moveTo>
                    <a:cubicBezTo>
                      <a:pt x="62" y="30"/>
                      <a:pt x="62" y="12"/>
                      <a:pt x="50" y="12"/>
                    </a:cubicBezTo>
                    <a:cubicBezTo>
                      <a:pt x="24" y="12"/>
                      <a:pt x="24" y="12"/>
                      <a:pt x="24" y="12"/>
                    </a:cubicBezTo>
                    <a:cubicBezTo>
                      <a:pt x="12" y="12"/>
                      <a:pt x="12" y="30"/>
                      <a:pt x="12" y="31"/>
                    </a:cubicBezTo>
                    <a:cubicBezTo>
                      <a:pt x="0" y="31"/>
                      <a:pt x="0" y="31"/>
                      <a:pt x="0" y="31"/>
                    </a:cubicBezTo>
                    <a:cubicBezTo>
                      <a:pt x="0" y="20"/>
                      <a:pt x="5" y="0"/>
                      <a:pt x="24" y="0"/>
                    </a:cubicBezTo>
                    <a:cubicBezTo>
                      <a:pt x="50" y="0"/>
                      <a:pt x="50" y="0"/>
                      <a:pt x="50" y="0"/>
                    </a:cubicBezTo>
                    <a:cubicBezTo>
                      <a:pt x="69" y="0"/>
                      <a:pt x="75" y="20"/>
                      <a:pt x="75" y="31"/>
                    </a:cubicBezTo>
                    <a:cubicBezTo>
                      <a:pt x="62" y="31"/>
                      <a:pt x="62" y="31"/>
                      <a:pt x="62" y="31"/>
                    </a:cubicBezTo>
                    <a:cubicBezTo>
                      <a:pt x="68" y="31"/>
                      <a:pt x="68" y="31"/>
                      <a:pt x="68" y="31"/>
                    </a:cubicBezTo>
                    <a:lnTo>
                      <a:pt x="62" y="3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6"/>
              <p:cNvSpPr>
                <a:spLocks noEditPoints="1"/>
              </p:cNvSpPr>
              <p:nvPr/>
            </p:nvSpPr>
            <p:spPr bwMode="auto">
              <a:xfrm>
                <a:off x="2496" y="3147"/>
                <a:ext cx="999" cy="746"/>
              </a:xfrm>
              <a:custGeom>
                <a:avLst/>
                <a:gdLst>
                  <a:gd name="T0" fmla="*/ 137 w 150"/>
                  <a:gd name="T1" fmla="*/ 0 h 112"/>
                  <a:gd name="T2" fmla="*/ 13 w 150"/>
                  <a:gd name="T3" fmla="*/ 0 h 112"/>
                  <a:gd name="T4" fmla="*/ 0 w 150"/>
                  <a:gd name="T5" fmla="*/ 12 h 112"/>
                  <a:gd name="T6" fmla="*/ 0 w 150"/>
                  <a:gd name="T7" fmla="*/ 100 h 112"/>
                  <a:gd name="T8" fmla="*/ 13 w 150"/>
                  <a:gd name="T9" fmla="*/ 112 h 112"/>
                  <a:gd name="T10" fmla="*/ 137 w 150"/>
                  <a:gd name="T11" fmla="*/ 112 h 112"/>
                  <a:gd name="T12" fmla="*/ 150 w 150"/>
                  <a:gd name="T13" fmla="*/ 100 h 112"/>
                  <a:gd name="T14" fmla="*/ 150 w 150"/>
                  <a:gd name="T15" fmla="*/ 12 h 112"/>
                  <a:gd name="T16" fmla="*/ 137 w 150"/>
                  <a:gd name="T17" fmla="*/ 0 h 112"/>
                  <a:gd name="T18" fmla="*/ 75 w 150"/>
                  <a:gd name="T19" fmla="*/ 90 h 112"/>
                  <a:gd name="T20" fmla="*/ 41 w 150"/>
                  <a:gd name="T21" fmla="*/ 56 h 112"/>
                  <a:gd name="T22" fmla="*/ 75 w 150"/>
                  <a:gd name="T23" fmla="*/ 21 h 112"/>
                  <a:gd name="T24" fmla="*/ 109 w 150"/>
                  <a:gd name="T25" fmla="*/ 56 h 112"/>
                  <a:gd name="T26" fmla="*/ 75 w 150"/>
                  <a:gd name="T27" fmla="*/ 9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12">
                    <a:moveTo>
                      <a:pt x="137" y="0"/>
                    </a:moveTo>
                    <a:cubicBezTo>
                      <a:pt x="13" y="0"/>
                      <a:pt x="13" y="0"/>
                      <a:pt x="13" y="0"/>
                    </a:cubicBezTo>
                    <a:cubicBezTo>
                      <a:pt x="6" y="0"/>
                      <a:pt x="0" y="5"/>
                      <a:pt x="0" y="12"/>
                    </a:cubicBezTo>
                    <a:cubicBezTo>
                      <a:pt x="0" y="100"/>
                      <a:pt x="0" y="100"/>
                      <a:pt x="0" y="100"/>
                    </a:cubicBezTo>
                    <a:cubicBezTo>
                      <a:pt x="0" y="106"/>
                      <a:pt x="6" y="112"/>
                      <a:pt x="13" y="112"/>
                    </a:cubicBezTo>
                    <a:cubicBezTo>
                      <a:pt x="137" y="112"/>
                      <a:pt x="137" y="112"/>
                      <a:pt x="137" y="112"/>
                    </a:cubicBezTo>
                    <a:cubicBezTo>
                      <a:pt x="144" y="112"/>
                      <a:pt x="150" y="106"/>
                      <a:pt x="150" y="100"/>
                    </a:cubicBezTo>
                    <a:cubicBezTo>
                      <a:pt x="150" y="12"/>
                      <a:pt x="150" y="12"/>
                      <a:pt x="150" y="12"/>
                    </a:cubicBezTo>
                    <a:cubicBezTo>
                      <a:pt x="150" y="5"/>
                      <a:pt x="144" y="0"/>
                      <a:pt x="137" y="0"/>
                    </a:cubicBezTo>
                    <a:close/>
                    <a:moveTo>
                      <a:pt x="75" y="90"/>
                    </a:moveTo>
                    <a:cubicBezTo>
                      <a:pt x="56" y="90"/>
                      <a:pt x="41" y="75"/>
                      <a:pt x="41" y="56"/>
                    </a:cubicBezTo>
                    <a:cubicBezTo>
                      <a:pt x="41" y="37"/>
                      <a:pt x="56" y="21"/>
                      <a:pt x="75" y="21"/>
                    </a:cubicBezTo>
                    <a:cubicBezTo>
                      <a:pt x="94" y="21"/>
                      <a:pt x="109" y="37"/>
                      <a:pt x="109" y="56"/>
                    </a:cubicBezTo>
                    <a:cubicBezTo>
                      <a:pt x="109" y="75"/>
                      <a:pt x="94" y="90"/>
                      <a:pt x="75" y="9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7"/>
              <p:cNvSpPr>
                <a:spLocks/>
              </p:cNvSpPr>
              <p:nvPr/>
            </p:nvSpPr>
            <p:spPr bwMode="auto">
              <a:xfrm>
                <a:off x="2849" y="3373"/>
                <a:ext cx="293" cy="293"/>
              </a:xfrm>
              <a:custGeom>
                <a:avLst/>
                <a:gdLst>
                  <a:gd name="T0" fmla="*/ 41 w 44"/>
                  <a:gd name="T1" fmla="*/ 12 h 44"/>
                  <a:gd name="T2" fmla="*/ 31 w 44"/>
                  <a:gd name="T3" fmla="*/ 12 h 44"/>
                  <a:gd name="T4" fmla="*/ 31 w 44"/>
                  <a:gd name="T5" fmla="*/ 3 h 44"/>
                  <a:gd name="T6" fmla="*/ 28 w 44"/>
                  <a:gd name="T7" fmla="*/ 0 h 44"/>
                  <a:gd name="T8" fmla="*/ 16 w 44"/>
                  <a:gd name="T9" fmla="*/ 0 h 44"/>
                  <a:gd name="T10" fmla="*/ 13 w 44"/>
                  <a:gd name="T11" fmla="*/ 3 h 44"/>
                  <a:gd name="T12" fmla="*/ 13 w 44"/>
                  <a:gd name="T13" fmla="*/ 12 h 44"/>
                  <a:gd name="T14" fmla="*/ 3 w 44"/>
                  <a:gd name="T15" fmla="*/ 12 h 44"/>
                  <a:gd name="T16" fmla="*/ 0 w 44"/>
                  <a:gd name="T17" fmla="*/ 15 h 44"/>
                  <a:gd name="T18" fmla="*/ 0 w 44"/>
                  <a:gd name="T19" fmla="*/ 28 h 44"/>
                  <a:gd name="T20" fmla="*/ 3 w 44"/>
                  <a:gd name="T21" fmla="*/ 31 h 44"/>
                  <a:gd name="T22" fmla="*/ 13 w 44"/>
                  <a:gd name="T23" fmla="*/ 31 h 44"/>
                  <a:gd name="T24" fmla="*/ 13 w 44"/>
                  <a:gd name="T25" fmla="*/ 41 h 44"/>
                  <a:gd name="T26" fmla="*/ 16 w 44"/>
                  <a:gd name="T27" fmla="*/ 44 h 44"/>
                  <a:gd name="T28" fmla="*/ 28 w 44"/>
                  <a:gd name="T29" fmla="*/ 44 h 44"/>
                  <a:gd name="T30" fmla="*/ 31 w 44"/>
                  <a:gd name="T31" fmla="*/ 41 h 44"/>
                  <a:gd name="T32" fmla="*/ 31 w 44"/>
                  <a:gd name="T33" fmla="*/ 31 h 44"/>
                  <a:gd name="T34" fmla="*/ 41 w 44"/>
                  <a:gd name="T35" fmla="*/ 31 h 44"/>
                  <a:gd name="T36" fmla="*/ 44 w 44"/>
                  <a:gd name="T37" fmla="*/ 28 h 44"/>
                  <a:gd name="T38" fmla="*/ 44 w 44"/>
                  <a:gd name="T39" fmla="*/ 15 h 44"/>
                  <a:gd name="T40" fmla="*/ 41 w 44"/>
                  <a:gd name="T41"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4">
                    <a:moveTo>
                      <a:pt x="41" y="12"/>
                    </a:moveTo>
                    <a:cubicBezTo>
                      <a:pt x="31" y="12"/>
                      <a:pt x="31" y="12"/>
                      <a:pt x="31" y="12"/>
                    </a:cubicBezTo>
                    <a:cubicBezTo>
                      <a:pt x="31" y="3"/>
                      <a:pt x="31" y="3"/>
                      <a:pt x="31" y="3"/>
                    </a:cubicBezTo>
                    <a:cubicBezTo>
                      <a:pt x="31" y="1"/>
                      <a:pt x="30" y="0"/>
                      <a:pt x="28" y="0"/>
                    </a:cubicBezTo>
                    <a:cubicBezTo>
                      <a:pt x="16" y="0"/>
                      <a:pt x="16" y="0"/>
                      <a:pt x="16" y="0"/>
                    </a:cubicBezTo>
                    <a:cubicBezTo>
                      <a:pt x="14" y="0"/>
                      <a:pt x="13" y="1"/>
                      <a:pt x="13" y="3"/>
                    </a:cubicBezTo>
                    <a:cubicBezTo>
                      <a:pt x="13" y="12"/>
                      <a:pt x="13" y="12"/>
                      <a:pt x="13" y="12"/>
                    </a:cubicBezTo>
                    <a:cubicBezTo>
                      <a:pt x="3" y="12"/>
                      <a:pt x="3" y="12"/>
                      <a:pt x="3" y="12"/>
                    </a:cubicBezTo>
                    <a:cubicBezTo>
                      <a:pt x="2" y="12"/>
                      <a:pt x="0" y="14"/>
                      <a:pt x="0" y="15"/>
                    </a:cubicBezTo>
                    <a:cubicBezTo>
                      <a:pt x="0" y="28"/>
                      <a:pt x="0" y="28"/>
                      <a:pt x="0" y="28"/>
                    </a:cubicBezTo>
                    <a:cubicBezTo>
                      <a:pt x="0" y="30"/>
                      <a:pt x="2" y="31"/>
                      <a:pt x="3" y="31"/>
                    </a:cubicBezTo>
                    <a:cubicBezTo>
                      <a:pt x="13" y="31"/>
                      <a:pt x="13" y="31"/>
                      <a:pt x="13" y="31"/>
                    </a:cubicBezTo>
                    <a:cubicBezTo>
                      <a:pt x="13" y="41"/>
                      <a:pt x="13" y="41"/>
                      <a:pt x="13" y="41"/>
                    </a:cubicBezTo>
                    <a:cubicBezTo>
                      <a:pt x="13" y="42"/>
                      <a:pt x="14" y="44"/>
                      <a:pt x="16" y="44"/>
                    </a:cubicBezTo>
                    <a:cubicBezTo>
                      <a:pt x="28" y="44"/>
                      <a:pt x="28" y="44"/>
                      <a:pt x="28" y="44"/>
                    </a:cubicBezTo>
                    <a:cubicBezTo>
                      <a:pt x="30" y="44"/>
                      <a:pt x="31" y="42"/>
                      <a:pt x="31" y="41"/>
                    </a:cubicBezTo>
                    <a:cubicBezTo>
                      <a:pt x="31" y="31"/>
                      <a:pt x="31" y="31"/>
                      <a:pt x="31" y="31"/>
                    </a:cubicBezTo>
                    <a:cubicBezTo>
                      <a:pt x="41" y="31"/>
                      <a:pt x="41" y="31"/>
                      <a:pt x="41" y="31"/>
                    </a:cubicBezTo>
                    <a:cubicBezTo>
                      <a:pt x="42" y="31"/>
                      <a:pt x="44" y="30"/>
                      <a:pt x="44" y="28"/>
                    </a:cubicBezTo>
                    <a:cubicBezTo>
                      <a:pt x="44" y="15"/>
                      <a:pt x="44" y="15"/>
                      <a:pt x="44" y="15"/>
                    </a:cubicBezTo>
                    <a:cubicBezTo>
                      <a:pt x="44" y="14"/>
                      <a:pt x="42" y="12"/>
                      <a:pt x="41" y="1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3" name="Slide Number Placeholder 2">
            <a:extLst>
              <a:ext uri="{FF2B5EF4-FFF2-40B4-BE49-F238E27FC236}">
                <a16:creationId xmlns:a16="http://schemas.microsoft.com/office/drawing/2014/main" id="{BCB28CB6-54C0-4E5A-A5B3-C6A5DFAE0DB4}"/>
              </a:ext>
            </a:extLst>
          </p:cNvPr>
          <p:cNvSpPr>
            <a:spLocks noGrp="1"/>
          </p:cNvSpPr>
          <p:nvPr>
            <p:ph type="sldNum" sz="quarter" idx="4"/>
          </p:nvPr>
        </p:nvSpPr>
        <p:spPr/>
        <p:txBody>
          <a:bodyPr/>
          <a:lstStyle/>
          <a:p>
            <a:fld id="{27260CBE-3E60-4D09-8D86-D9B21825FD80}" type="slidenum">
              <a:rPr lang="en-US" smtClean="0"/>
              <a:t>16</a:t>
            </a:fld>
            <a:endParaRPr lang="en-US" dirty="0"/>
          </a:p>
        </p:txBody>
      </p:sp>
      <p:sp>
        <p:nvSpPr>
          <p:cNvPr id="83" name="Rectangle 82"/>
          <p:cNvSpPr/>
          <p:nvPr/>
        </p:nvSpPr>
        <p:spPr>
          <a:xfrm>
            <a:off x="118103" y="5575959"/>
            <a:ext cx="699256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a:rPr>
              <a:t>Note: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rPr>
              <a:t>Consultations are by appointment only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rial"/>
              </a:rPr>
              <a:t>Wait</a:t>
            </a:r>
            <a:r>
              <a:rPr kumimoji="0" lang="en-US" sz="900" b="0" i="0" u="none" strike="noStrike" kern="1200" cap="none" spc="0" normalizeH="0" noProof="0" dirty="0">
                <a:ln>
                  <a:noFill/>
                </a:ln>
                <a:effectLst/>
                <a:uLnTx/>
                <a:uFillTx/>
                <a:latin typeface="Arial"/>
              </a:rPr>
              <a:t> time for initial appointment can range between 5 and 15 business days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rPr>
              <a:t>Member may choose what type of provider they would like to engage</a:t>
            </a:r>
            <a:endParaRPr kumimoji="0" lang="en-US" sz="900" b="0" i="0" u="none" strike="noStrike" kern="1200" cap="none" spc="0" normalizeH="0" noProof="0" dirty="0">
              <a:ln>
                <a:noFill/>
              </a:ln>
              <a:effectLst/>
              <a:uLnTx/>
              <a:uFillTx/>
              <a:latin typeface="Arial"/>
            </a:endParaRPr>
          </a:p>
          <a:p>
            <a:pPr>
              <a:defRPr/>
            </a:pPr>
            <a:r>
              <a:rPr lang="en-US" sz="900" baseline="0" dirty="0">
                <a:latin typeface="Arial"/>
              </a:rPr>
              <a:t>Behavioral</a:t>
            </a:r>
            <a:r>
              <a:rPr lang="en-US" sz="900" dirty="0">
                <a:latin typeface="Arial"/>
              </a:rPr>
              <a:t> health virtual visit services can be provided by psychologists, licensed social workers or family therapists in addition to licensed psychiatrists</a:t>
            </a:r>
            <a:r>
              <a:rPr kumimoji="0" lang="en-US" sz="900" b="0" i="0" u="none" strike="noStrike" kern="1200" cap="none" spc="0" normalizeH="0" baseline="0" noProof="0" dirty="0">
                <a:ln>
                  <a:noFill/>
                </a:ln>
                <a:effectLst/>
                <a:uLnTx/>
                <a:uFillTx/>
                <a:latin typeface="Arial"/>
              </a:rPr>
              <a:t>. </a:t>
            </a:r>
            <a:r>
              <a:rPr lang="en-US" sz="900" dirty="0">
                <a:latin typeface="Arial"/>
              </a:rPr>
              <a:t>You may request the same provider for ongoing consultations</a:t>
            </a:r>
          </a:p>
        </p:txBody>
      </p:sp>
    </p:spTree>
    <p:extLst>
      <p:ext uri="{BB962C8B-B14F-4D97-AF65-F5344CB8AC3E}">
        <p14:creationId xmlns:p14="http://schemas.microsoft.com/office/powerpoint/2010/main" val="2178983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MDLIVE</a:t>
            </a:r>
          </a:p>
        </p:txBody>
      </p:sp>
      <p:grpSp>
        <p:nvGrpSpPr>
          <p:cNvPr id="8" name="Group 7"/>
          <p:cNvGrpSpPr/>
          <p:nvPr/>
        </p:nvGrpSpPr>
        <p:grpSpPr>
          <a:xfrm>
            <a:off x="5235392" y="4138561"/>
            <a:ext cx="920263" cy="1012915"/>
            <a:chOff x="5945584" y="2585794"/>
            <a:chExt cx="920263" cy="1012915"/>
          </a:xfrm>
        </p:grpSpPr>
        <p:grpSp>
          <p:nvGrpSpPr>
            <p:cNvPr id="9" name="Group 8"/>
            <p:cNvGrpSpPr/>
            <p:nvPr/>
          </p:nvGrpSpPr>
          <p:grpSpPr>
            <a:xfrm>
              <a:off x="6074763" y="2958629"/>
              <a:ext cx="640080" cy="640080"/>
              <a:chOff x="2841513" y="1403764"/>
              <a:chExt cx="738617" cy="720929"/>
            </a:xfrm>
          </p:grpSpPr>
          <p:sp>
            <p:nvSpPr>
              <p:cNvPr id="11" name="Oval 10"/>
              <p:cNvSpPr/>
              <p:nvPr/>
            </p:nvSpPr>
            <p:spPr>
              <a:xfrm>
                <a:off x="2841513" y="1403764"/>
                <a:ext cx="738617" cy="72092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chemeClr val="accent1"/>
                  </a:solidFill>
                  <a:effectLst/>
                  <a:uLnTx/>
                  <a:uFillTx/>
                </a:endParaRPr>
              </a:p>
            </p:txBody>
          </p:sp>
          <p:pic>
            <p:nvPicPr>
              <p:cNvPr id="12" name="Content Placeholder 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2875" y="1568880"/>
                <a:ext cx="441079" cy="424234"/>
              </a:xfrm>
              <a:prstGeom prst="rect">
                <a:avLst/>
              </a:prstGeom>
            </p:spPr>
          </p:pic>
        </p:grpSp>
        <p:sp>
          <p:nvSpPr>
            <p:cNvPr id="10" name="TextBox 9"/>
            <p:cNvSpPr txBox="1"/>
            <p:nvPr/>
          </p:nvSpPr>
          <p:spPr>
            <a:xfrm>
              <a:off x="5945584" y="2585794"/>
              <a:ext cx="920263" cy="369332"/>
            </a:xfrm>
            <a:prstGeom prst="rect">
              <a:avLst/>
            </a:prstGeom>
            <a:noFill/>
          </p:spPr>
          <p:txBody>
            <a:bodyPr wrap="square" rtlCol="0">
              <a:spAutoFit/>
            </a:bodyPr>
            <a:lstStyle/>
            <a:p>
              <a:pPr algn="ctr"/>
              <a:r>
                <a:rPr lang="en-US" b="1" dirty="0">
                  <a:solidFill>
                    <a:schemeClr val="accent1"/>
                  </a:solidFill>
                  <a:latin typeface="+mn-lt"/>
                </a:rPr>
                <a:t>VIDEO</a:t>
              </a:r>
            </a:p>
          </p:txBody>
        </p:sp>
      </p:grpSp>
      <p:sp>
        <p:nvSpPr>
          <p:cNvPr id="13" name="TextBox 12"/>
          <p:cNvSpPr txBox="1"/>
          <p:nvPr/>
        </p:nvSpPr>
        <p:spPr>
          <a:xfrm>
            <a:off x="138463" y="1195571"/>
            <a:ext cx="4499289" cy="1082348"/>
          </a:xfrm>
          <a:prstGeom prst="rect">
            <a:avLst/>
          </a:prstGeom>
          <a:noFill/>
        </p:spPr>
        <p:txBody>
          <a:bodyPr wrap="square" rtlCol="0" anchor="t">
            <a:spAutoFit/>
          </a:bodyPr>
          <a:lstStyle/>
          <a:p>
            <a:pPr>
              <a:spcAft>
                <a:spcPts val="1000"/>
              </a:spcAft>
            </a:pPr>
            <a:r>
              <a:rPr lang="en-US" sz="1400" b="1" dirty="0">
                <a:solidFill>
                  <a:srgbClr val="000000"/>
                </a:solidFill>
              </a:rPr>
              <a:t>MDLIVE</a:t>
            </a:r>
            <a:r>
              <a:rPr lang="en-US" sz="1400" dirty="0">
                <a:solidFill>
                  <a:srgbClr val="000000"/>
                </a:solidFill>
              </a:rPr>
              <a:t> offers medical, pediatric, behavioral, &amp; psychiatric services.</a:t>
            </a:r>
            <a:r>
              <a:rPr lang="en-US" sz="1400" dirty="0">
                <a:solidFill>
                  <a:srgbClr val="000000"/>
                </a:solidFill>
                <a:cs typeface="Arial"/>
              </a:rPr>
              <a:t> </a:t>
            </a:r>
            <a:endParaRPr lang="en-US" sz="1400" b="1" i="1" dirty="0">
              <a:solidFill>
                <a:srgbClr val="000000"/>
              </a:solidFill>
              <a:cs typeface="Arial"/>
            </a:endParaRPr>
          </a:p>
          <a:p>
            <a:pPr>
              <a:spcAft>
                <a:spcPts val="1000"/>
              </a:spcAft>
            </a:pPr>
            <a:r>
              <a:rPr lang="en-US" sz="1400" dirty="0"/>
              <a:t>Employees &amp; dependents, who are enrolled in the medical plan, have access to </a:t>
            </a:r>
            <a:r>
              <a:rPr lang="en-US" sz="1400" b="1" dirty="0"/>
              <a:t>MDLIVE</a:t>
            </a:r>
            <a:r>
              <a:rPr lang="en-US" sz="1400" dirty="0"/>
              <a:t>.</a:t>
            </a:r>
            <a:endParaRPr lang="en-US" sz="1400" dirty="0">
              <a:cs typeface="Arial"/>
            </a:endParaRPr>
          </a:p>
        </p:txBody>
      </p:sp>
      <p:grpSp>
        <p:nvGrpSpPr>
          <p:cNvPr id="14" name="Group 13"/>
          <p:cNvGrpSpPr/>
          <p:nvPr/>
        </p:nvGrpSpPr>
        <p:grpSpPr>
          <a:xfrm>
            <a:off x="5235392" y="5410607"/>
            <a:ext cx="1074533" cy="1012985"/>
            <a:chOff x="4483722" y="2585727"/>
            <a:chExt cx="1074533" cy="1012985"/>
          </a:xfrm>
        </p:grpSpPr>
        <p:grpSp>
          <p:nvGrpSpPr>
            <p:cNvPr id="15" name="Group 14"/>
            <p:cNvGrpSpPr/>
            <p:nvPr/>
          </p:nvGrpSpPr>
          <p:grpSpPr>
            <a:xfrm>
              <a:off x="4700949" y="2958632"/>
              <a:ext cx="640080" cy="640080"/>
              <a:chOff x="2841513" y="1403764"/>
              <a:chExt cx="738617" cy="720928"/>
            </a:xfrm>
          </p:grpSpPr>
          <p:sp>
            <p:nvSpPr>
              <p:cNvPr id="17" name="Oval 16"/>
              <p:cNvSpPr/>
              <p:nvPr/>
            </p:nvSpPr>
            <p:spPr>
              <a:xfrm>
                <a:off x="2841513" y="1403764"/>
                <a:ext cx="738617" cy="7209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chemeClr val="accent1"/>
                  </a:solidFill>
                  <a:effectLst/>
                  <a:uLnTx/>
                  <a:uFillTx/>
                </a:endParaRPr>
              </a:p>
            </p:txBody>
          </p:sp>
          <p:pic>
            <p:nvPicPr>
              <p:cNvPr id="18" name="Content Placeholder 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77730" y="1518265"/>
                <a:ext cx="278049" cy="493058"/>
              </a:xfrm>
              <a:prstGeom prst="rect">
                <a:avLst/>
              </a:prstGeom>
              <a:ln>
                <a:noFill/>
              </a:ln>
            </p:spPr>
          </p:pic>
        </p:grpSp>
        <p:sp>
          <p:nvSpPr>
            <p:cNvPr id="16" name="TextBox 15"/>
            <p:cNvSpPr txBox="1"/>
            <p:nvPr/>
          </p:nvSpPr>
          <p:spPr>
            <a:xfrm>
              <a:off x="4483722" y="2585727"/>
              <a:ext cx="1074533" cy="369332"/>
            </a:xfrm>
            <a:prstGeom prst="rect">
              <a:avLst/>
            </a:prstGeom>
            <a:noFill/>
          </p:spPr>
          <p:txBody>
            <a:bodyPr wrap="square" rtlCol="0">
              <a:spAutoFit/>
            </a:bodyPr>
            <a:lstStyle/>
            <a:p>
              <a:pPr algn="ctr"/>
              <a:r>
                <a:rPr lang="en-US" b="1" dirty="0">
                  <a:solidFill>
                    <a:schemeClr val="accent1"/>
                  </a:solidFill>
                  <a:latin typeface="+mn-lt"/>
                </a:rPr>
                <a:t>PHONE</a:t>
              </a:r>
            </a:p>
          </p:txBody>
        </p:sp>
      </p:grpSp>
      <p:pic>
        <p:nvPicPr>
          <p:cNvPr id="3" name="Picture 2"/>
          <p:cNvPicPr>
            <a:picLocks noChangeAspect="1"/>
          </p:cNvPicPr>
          <p:nvPr/>
        </p:nvPicPr>
        <p:blipFill>
          <a:blip r:embed="rId5"/>
          <a:stretch>
            <a:fillRect/>
          </a:stretch>
        </p:blipFill>
        <p:spPr>
          <a:xfrm>
            <a:off x="4637753" y="1178682"/>
            <a:ext cx="4106932" cy="2959879"/>
          </a:xfrm>
          <a:prstGeom prst="rect">
            <a:avLst/>
          </a:prstGeom>
        </p:spPr>
      </p:pic>
      <p:grpSp>
        <p:nvGrpSpPr>
          <p:cNvPr id="19" name="Group 18"/>
          <p:cNvGrpSpPr/>
          <p:nvPr/>
        </p:nvGrpSpPr>
        <p:grpSpPr>
          <a:xfrm>
            <a:off x="6547528" y="2658622"/>
            <a:ext cx="2197157" cy="4078407"/>
            <a:chOff x="228600" y="1767332"/>
            <a:chExt cx="2452679" cy="4817021"/>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1767332"/>
              <a:ext cx="2452679" cy="4817021"/>
            </a:xfrm>
            <a:prstGeom prst="rect">
              <a:avLst/>
            </a:prstGeom>
          </p:spPr>
        </p:pic>
        <p:pic>
          <p:nvPicPr>
            <p:cNvPr id="7" name="Picture 6"/>
            <p:cNvPicPr>
              <a:picLocks noChangeAspect="1"/>
            </p:cNvPicPr>
            <p:nvPr/>
          </p:nvPicPr>
          <p:blipFill rotWithShape="1">
            <a:blip r:embed="rId7"/>
            <a:srcRect l="55763" t="27798" r="9496" b="19239"/>
            <a:stretch/>
          </p:blipFill>
          <p:spPr>
            <a:xfrm>
              <a:off x="427650" y="2610785"/>
              <a:ext cx="2021269" cy="3133622"/>
            </a:xfrm>
            <a:prstGeom prst="rect">
              <a:avLst/>
            </a:prstGeom>
          </p:spPr>
        </p:pic>
      </p:grpSp>
      <p:pic>
        <p:nvPicPr>
          <p:cNvPr id="5" name="Picture 4"/>
          <p:cNvPicPr>
            <a:picLocks noChangeAspect="1"/>
          </p:cNvPicPr>
          <p:nvPr/>
        </p:nvPicPr>
        <p:blipFill>
          <a:blip r:embed="rId8"/>
          <a:stretch>
            <a:fillRect/>
          </a:stretch>
        </p:blipFill>
        <p:spPr>
          <a:xfrm>
            <a:off x="134091" y="2550562"/>
            <a:ext cx="4083685" cy="556866"/>
          </a:xfrm>
          <a:prstGeom prst="rect">
            <a:avLst/>
          </a:prstGeom>
        </p:spPr>
      </p:pic>
      <p:pic>
        <p:nvPicPr>
          <p:cNvPr id="24" name="Picture 23"/>
          <p:cNvPicPr>
            <a:picLocks noChangeAspect="1"/>
          </p:cNvPicPr>
          <p:nvPr/>
        </p:nvPicPr>
        <p:blipFill rotWithShape="1">
          <a:blip r:embed="rId9"/>
          <a:srcRect t="13276" b="11054"/>
          <a:stretch/>
        </p:blipFill>
        <p:spPr>
          <a:xfrm>
            <a:off x="134091" y="3963402"/>
            <a:ext cx="4385653" cy="694593"/>
          </a:xfrm>
          <a:prstGeom prst="rect">
            <a:avLst/>
          </a:prstGeom>
        </p:spPr>
      </p:pic>
      <p:pic>
        <p:nvPicPr>
          <p:cNvPr id="26" name="Picture 25"/>
          <p:cNvPicPr>
            <a:picLocks noChangeAspect="1"/>
          </p:cNvPicPr>
          <p:nvPr/>
        </p:nvPicPr>
        <p:blipFill rotWithShape="1">
          <a:blip r:embed="rId10"/>
          <a:srcRect t="14085" b="19064"/>
          <a:stretch/>
        </p:blipFill>
        <p:spPr>
          <a:xfrm>
            <a:off x="134091" y="4772577"/>
            <a:ext cx="4385653" cy="757797"/>
          </a:xfrm>
          <a:prstGeom prst="rect">
            <a:avLst/>
          </a:prstGeom>
        </p:spPr>
      </p:pic>
      <p:pic>
        <p:nvPicPr>
          <p:cNvPr id="28" name="Picture 27"/>
          <p:cNvPicPr>
            <a:picLocks noChangeAspect="1"/>
          </p:cNvPicPr>
          <p:nvPr/>
        </p:nvPicPr>
        <p:blipFill rotWithShape="1">
          <a:blip r:embed="rId11"/>
          <a:srcRect t="12181" b="7717"/>
          <a:stretch/>
        </p:blipFill>
        <p:spPr>
          <a:xfrm>
            <a:off x="113638" y="3158032"/>
            <a:ext cx="4406106" cy="712178"/>
          </a:xfrm>
          <a:prstGeom prst="rect">
            <a:avLst/>
          </a:prstGeom>
        </p:spPr>
      </p:pic>
      <p:pic>
        <p:nvPicPr>
          <p:cNvPr id="29" name="Picture 28"/>
          <p:cNvPicPr>
            <a:picLocks noChangeAspect="1"/>
          </p:cNvPicPr>
          <p:nvPr/>
        </p:nvPicPr>
        <p:blipFill rotWithShape="1">
          <a:blip r:embed="rId12"/>
          <a:srcRect t="1" b="6282"/>
          <a:stretch/>
        </p:blipFill>
        <p:spPr>
          <a:xfrm>
            <a:off x="134091" y="5609307"/>
            <a:ext cx="4503662" cy="1248693"/>
          </a:xfrm>
          <a:prstGeom prst="rect">
            <a:avLst/>
          </a:prstGeom>
        </p:spPr>
      </p:pic>
    </p:spTree>
    <p:extLst>
      <p:ext uri="{BB962C8B-B14F-4D97-AF65-F5344CB8AC3E}">
        <p14:creationId xmlns:p14="http://schemas.microsoft.com/office/powerpoint/2010/main" val="1522676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p:cNvSpPr/>
          <p:nvPr/>
        </p:nvSpPr>
        <p:spPr>
          <a:xfrm>
            <a:off x="-130958" y="4862116"/>
            <a:ext cx="9274958" cy="979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Virtual Visits</a:t>
            </a:r>
          </a:p>
        </p:txBody>
      </p:sp>
      <p:sp>
        <p:nvSpPr>
          <p:cNvPr id="3" name="Text Placeholder 2"/>
          <p:cNvSpPr>
            <a:spLocks noGrp="1"/>
          </p:cNvSpPr>
          <p:nvPr>
            <p:ph type="body" sz="quarter" idx="13"/>
          </p:nvPr>
        </p:nvSpPr>
        <p:spPr/>
        <p:txBody>
          <a:bodyPr/>
          <a:lstStyle/>
          <a:p>
            <a:r>
              <a:rPr lang="en-US" dirty="0"/>
              <a:t>MDLive</a:t>
            </a:r>
          </a:p>
        </p:txBody>
      </p:sp>
      <p:sp>
        <p:nvSpPr>
          <p:cNvPr id="79" name="Oval 78"/>
          <p:cNvSpPr/>
          <p:nvPr/>
        </p:nvSpPr>
        <p:spPr>
          <a:xfrm>
            <a:off x="2294054" y="4921638"/>
            <a:ext cx="1347218" cy="13286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80" name="Group 79"/>
          <p:cNvGrpSpPr/>
          <p:nvPr/>
        </p:nvGrpSpPr>
        <p:grpSpPr>
          <a:xfrm>
            <a:off x="1244015" y="4832638"/>
            <a:ext cx="1453896" cy="1025864"/>
            <a:chOff x="1696275" y="2973591"/>
            <a:chExt cx="1950881" cy="1444136"/>
          </a:xfrm>
          <a:solidFill>
            <a:schemeClr val="tx2"/>
          </a:solidFill>
        </p:grpSpPr>
        <p:sp>
          <p:nvSpPr>
            <p:cNvPr id="81" name="Rectangle 80"/>
            <p:cNvSpPr/>
            <p:nvPr/>
          </p:nvSpPr>
          <p:spPr>
            <a:xfrm>
              <a:off x="1696275" y="2973591"/>
              <a:ext cx="1676561" cy="1444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2" name="Isosceles Triangle 81"/>
            <p:cNvSpPr>
              <a:spLocks noChangeAspect="1"/>
            </p:cNvSpPr>
            <p:nvPr/>
          </p:nvSpPr>
          <p:spPr>
            <a:xfrm rot="5400000">
              <a:off x="3280375" y="3558499"/>
              <a:ext cx="459241" cy="2743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
        <p:nvSpPr>
          <p:cNvPr id="83" name="Rectangle 82"/>
          <p:cNvSpPr/>
          <p:nvPr/>
        </p:nvSpPr>
        <p:spPr>
          <a:xfrm>
            <a:off x="0" y="5841739"/>
            <a:ext cx="9144000" cy="10258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4" name="Rectangle 83"/>
          <p:cNvSpPr/>
          <p:nvPr/>
        </p:nvSpPr>
        <p:spPr>
          <a:xfrm>
            <a:off x="0" y="1817733"/>
            <a:ext cx="9144000" cy="10503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85" name="Group 84"/>
          <p:cNvGrpSpPr/>
          <p:nvPr/>
        </p:nvGrpSpPr>
        <p:grpSpPr>
          <a:xfrm>
            <a:off x="1" y="1815634"/>
            <a:ext cx="1452294" cy="1055108"/>
            <a:chOff x="0" y="1560001"/>
            <a:chExt cx="1950881" cy="1421324"/>
          </a:xfrm>
          <a:solidFill>
            <a:schemeClr val="tx2">
              <a:lumMod val="40000"/>
              <a:lumOff val="60000"/>
            </a:schemeClr>
          </a:solidFill>
        </p:grpSpPr>
        <p:sp>
          <p:nvSpPr>
            <p:cNvPr id="86" name="Rectangle 85"/>
            <p:cNvSpPr/>
            <p:nvPr/>
          </p:nvSpPr>
          <p:spPr>
            <a:xfrm>
              <a:off x="0" y="1560001"/>
              <a:ext cx="1676561" cy="14213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7" name="Isosceles Triangle 86"/>
            <p:cNvSpPr>
              <a:spLocks noChangeAspect="1"/>
            </p:cNvSpPr>
            <p:nvPr/>
          </p:nvSpPr>
          <p:spPr>
            <a:xfrm rot="5400000">
              <a:off x="1584100" y="2144909"/>
              <a:ext cx="459241" cy="2743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grpSp>
        <p:nvGrpSpPr>
          <p:cNvPr id="88" name="Group 87"/>
          <p:cNvGrpSpPr/>
          <p:nvPr/>
        </p:nvGrpSpPr>
        <p:grpSpPr>
          <a:xfrm>
            <a:off x="1247763" y="2845572"/>
            <a:ext cx="1453896" cy="1025864"/>
            <a:chOff x="1696275" y="2973591"/>
            <a:chExt cx="1950881" cy="1444136"/>
          </a:xfrm>
          <a:solidFill>
            <a:schemeClr val="tx2"/>
          </a:solidFill>
        </p:grpSpPr>
        <p:sp>
          <p:nvSpPr>
            <p:cNvPr id="89" name="Rectangle 88"/>
            <p:cNvSpPr/>
            <p:nvPr/>
          </p:nvSpPr>
          <p:spPr>
            <a:xfrm>
              <a:off x="1696275" y="2973591"/>
              <a:ext cx="1676561" cy="1444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90" name="Isosceles Triangle 89"/>
            <p:cNvSpPr>
              <a:spLocks noChangeAspect="1"/>
            </p:cNvSpPr>
            <p:nvPr/>
          </p:nvSpPr>
          <p:spPr>
            <a:xfrm rot="5400000">
              <a:off x="3280375" y="3558499"/>
              <a:ext cx="459241" cy="2743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grpSp>
        <p:nvGrpSpPr>
          <p:cNvPr id="91" name="Group 90"/>
          <p:cNvGrpSpPr/>
          <p:nvPr/>
        </p:nvGrpSpPr>
        <p:grpSpPr>
          <a:xfrm>
            <a:off x="640" y="5841742"/>
            <a:ext cx="1453896" cy="1025864"/>
            <a:chOff x="1696275" y="2973591"/>
            <a:chExt cx="1950881" cy="1444136"/>
          </a:xfrm>
          <a:solidFill>
            <a:schemeClr val="tx2">
              <a:lumMod val="40000"/>
              <a:lumOff val="60000"/>
            </a:schemeClr>
          </a:solidFill>
        </p:grpSpPr>
        <p:sp>
          <p:nvSpPr>
            <p:cNvPr id="92" name="Rectangle 91"/>
            <p:cNvSpPr/>
            <p:nvPr/>
          </p:nvSpPr>
          <p:spPr>
            <a:xfrm>
              <a:off x="1696275" y="2973591"/>
              <a:ext cx="1676561" cy="1444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93" name="Isosceles Triangle 92"/>
            <p:cNvSpPr>
              <a:spLocks noChangeAspect="1"/>
            </p:cNvSpPr>
            <p:nvPr/>
          </p:nvSpPr>
          <p:spPr>
            <a:xfrm rot="5400000">
              <a:off x="3280375" y="3558499"/>
              <a:ext cx="459241" cy="2743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
        <p:nvSpPr>
          <p:cNvPr id="94" name="Rectangle 93"/>
          <p:cNvSpPr/>
          <p:nvPr/>
        </p:nvSpPr>
        <p:spPr>
          <a:xfrm>
            <a:off x="-5715" y="3849148"/>
            <a:ext cx="9144000" cy="10261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95" name="Group 94"/>
          <p:cNvGrpSpPr/>
          <p:nvPr/>
        </p:nvGrpSpPr>
        <p:grpSpPr>
          <a:xfrm>
            <a:off x="2497222" y="3843198"/>
            <a:ext cx="1453896" cy="1025864"/>
            <a:chOff x="1696275" y="2973591"/>
            <a:chExt cx="1950881" cy="1444136"/>
          </a:xfrm>
          <a:solidFill>
            <a:schemeClr val="tx2">
              <a:lumMod val="40000"/>
              <a:lumOff val="60000"/>
            </a:schemeClr>
          </a:solidFill>
        </p:grpSpPr>
        <p:sp>
          <p:nvSpPr>
            <p:cNvPr id="96" name="Rectangle 95"/>
            <p:cNvSpPr/>
            <p:nvPr/>
          </p:nvSpPr>
          <p:spPr>
            <a:xfrm>
              <a:off x="1696275" y="2973591"/>
              <a:ext cx="1676561" cy="14441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97" name="Isosceles Triangle 96"/>
            <p:cNvSpPr>
              <a:spLocks noChangeAspect="1"/>
            </p:cNvSpPr>
            <p:nvPr/>
          </p:nvSpPr>
          <p:spPr>
            <a:xfrm rot="5400000">
              <a:off x="3280375" y="3558499"/>
              <a:ext cx="459241" cy="2743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sp>
        <p:nvSpPr>
          <p:cNvPr id="98" name="TextBox 97"/>
          <p:cNvSpPr txBox="1"/>
          <p:nvPr/>
        </p:nvSpPr>
        <p:spPr>
          <a:xfrm>
            <a:off x="1562516" y="2080939"/>
            <a:ext cx="6034489" cy="523220"/>
          </a:xfrm>
          <a:prstGeom prst="rect">
            <a:avLst/>
          </a:prstGeom>
          <a:noFill/>
        </p:spPr>
        <p:txBody>
          <a:bodyPr wrap="square" rtlCol="0">
            <a:spAutoFit/>
          </a:bodyPr>
          <a:lstStyle/>
          <a:p>
            <a:r>
              <a:rPr lang="en-US" sz="1400" dirty="0">
                <a:solidFill>
                  <a:schemeClr val="bg1"/>
                </a:solidFill>
                <a:latin typeface="+mn-lt"/>
              </a:rPr>
              <a:t>You can talk to a doctor anytime. </a:t>
            </a:r>
            <a:r>
              <a:rPr lang="en-US" sz="1400" b="1" dirty="0">
                <a:solidFill>
                  <a:schemeClr val="bg1"/>
                </a:solidFill>
                <a:latin typeface="+mn-lt"/>
              </a:rPr>
              <a:t>24/7/365 </a:t>
            </a:r>
            <a:r>
              <a:rPr lang="en-US" sz="1400" dirty="0">
                <a:solidFill>
                  <a:schemeClr val="bg1"/>
                </a:solidFill>
                <a:latin typeface="+mn-lt"/>
              </a:rPr>
              <a:t>Video Consultations are available 24/7.  </a:t>
            </a:r>
            <a:endParaRPr lang="en-US" sz="1400" b="1" dirty="0">
              <a:solidFill>
                <a:schemeClr val="bg1"/>
              </a:solidFill>
              <a:latin typeface="+mn-lt"/>
            </a:endParaRPr>
          </a:p>
        </p:txBody>
      </p:sp>
      <p:sp>
        <p:nvSpPr>
          <p:cNvPr id="99" name="TextBox 98"/>
          <p:cNvSpPr txBox="1"/>
          <p:nvPr/>
        </p:nvSpPr>
        <p:spPr>
          <a:xfrm>
            <a:off x="226931" y="1842390"/>
            <a:ext cx="883648" cy="769441"/>
          </a:xfrm>
          <a:prstGeom prst="rect">
            <a:avLst/>
          </a:prstGeom>
          <a:noFill/>
        </p:spPr>
        <p:txBody>
          <a:bodyPr wrap="square" rtlCol="0">
            <a:spAutoFit/>
          </a:bodyPr>
          <a:lstStyle/>
          <a:p>
            <a:r>
              <a:rPr lang="en-US" sz="4400" b="1" dirty="0">
                <a:solidFill>
                  <a:schemeClr val="bg1"/>
                </a:solidFill>
                <a:latin typeface="+mn-lt"/>
              </a:rPr>
              <a:t>01</a:t>
            </a:r>
          </a:p>
        </p:txBody>
      </p:sp>
      <p:sp>
        <p:nvSpPr>
          <p:cNvPr id="100" name="TextBox 99"/>
          <p:cNvSpPr txBox="1"/>
          <p:nvPr/>
        </p:nvSpPr>
        <p:spPr>
          <a:xfrm>
            <a:off x="1426920" y="2870743"/>
            <a:ext cx="883648" cy="769441"/>
          </a:xfrm>
          <a:prstGeom prst="rect">
            <a:avLst/>
          </a:prstGeom>
          <a:noFill/>
        </p:spPr>
        <p:txBody>
          <a:bodyPr wrap="square" rtlCol="0">
            <a:spAutoFit/>
          </a:bodyPr>
          <a:lstStyle/>
          <a:p>
            <a:r>
              <a:rPr lang="en-US" sz="4400" b="1" dirty="0">
                <a:solidFill>
                  <a:schemeClr val="bg1"/>
                </a:solidFill>
                <a:latin typeface="+mn-lt"/>
              </a:rPr>
              <a:t>02</a:t>
            </a:r>
          </a:p>
        </p:txBody>
      </p:sp>
      <p:sp>
        <p:nvSpPr>
          <p:cNvPr id="101" name="TextBox 100"/>
          <p:cNvSpPr txBox="1"/>
          <p:nvPr/>
        </p:nvSpPr>
        <p:spPr>
          <a:xfrm>
            <a:off x="2674805" y="3898057"/>
            <a:ext cx="883648" cy="769441"/>
          </a:xfrm>
          <a:prstGeom prst="rect">
            <a:avLst/>
          </a:prstGeom>
          <a:noFill/>
        </p:spPr>
        <p:txBody>
          <a:bodyPr wrap="square" rtlCol="0">
            <a:spAutoFit/>
          </a:bodyPr>
          <a:lstStyle/>
          <a:p>
            <a:r>
              <a:rPr lang="en-US" sz="4400" b="1" dirty="0">
                <a:solidFill>
                  <a:schemeClr val="bg1"/>
                </a:solidFill>
                <a:latin typeface="+mn-lt"/>
              </a:rPr>
              <a:t>03</a:t>
            </a:r>
          </a:p>
        </p:txBody>
      </p:sp>
      <p:sp>
        <p:nvSpPr>
          <p:cNvPr id="102" name="TextBox 101"/>
          <p:cNvSpPr txBox="1"/>
          <p:nvPr/>
        </p:nvSpPr>
        <p:spPr>
          <a:xfrm>
            <a:off x="1523142" y="4906169"/>
            <a:ext cx="883648" cy="769441"/>
          </a:xfrm>
          <a:prstGeom prst="rect">
            <a:avLst/>
          </a:prstGeom>
          <a:noFill/>
        </p:spPr>
        <p:txBody>
          <a:bodyPr wrap="square" rtlCol="0">
            <a:spAutoFit/>
          </a:bodyPr>
          <a:lstStyle/>
          <a:p>
            <a:r>
              <a:rPr lang="en-US" sz="4400" b="1" dirty="0">
                <a:solidFill>
                  <a:schemeClr val="bg1"/>
                </a:solidFill>
                <a:latin typeface="+mn-lt"/>
              </a:rPr>
              <a:t>04</a:t>
            </a:r>
          </a:p>
        </p:txBody>
      </p:sp>
      <p:sp>
        <p:nvSpPr>
          <p:cNvPr id="103" name="TextBox 102"/>
          <p:cNvSpPr txBox="1"/>
          <p:nvPr/>
        </p:nvSpPr>
        <p:spPr>
          <a:xfrm>
            <a:off x="196639" y="5897600"/>
            <a:ext cx="883648" cy="769441"/>
          </a:xfrm>
          <a:prstGeom prst="rect">
            <a:avLst/>
          </a:prstGeom>
          <a:noFill/>
        </p:spPr>
        <p:txBody>
          <a:bodyPr wrap="square" rtlCol="0">
            <a:spAutoFit/>
          </a:bodyPr>
          <a:lstStyle/>
          <a:p>
            <a:r>
              <a:rPr lang="en-US" sz="4400" b="1" dirty="0">
                <a:solidFill>
                  <a:schemeClr val="bg1"/>
                </a:solidFill>
                <a:latin typeface="+mn-lt"/>
              </a:rPr>
              <a:t>05</a:t>
            </a:r>
          </a:p>
        </p:txBody>
      </p:sp>
      <p:sp>
        <p:nvSpPr>
          <p:cNvPr id="104" name="TextBox 103"/>
          <p:cNvSpPr txBox="1"/>
          <p:nvPr/>
        </p:nvSpPr>
        <p:spPr>
          <a:xfrm>
            <a:off x="3951118" y="4083516"/>
            <a:ext cx="5061803" cy="553998"/>
          </a:xfrm>
          <a:prstGeom prst="rect">
            <a:avLst/>
          </a:prstGeom>
          <a:noFill/>
        </p:spPr>
        <p:txBody>
          <a:bodyPr wrap="square" rtlCol="0">
            <a:spAutoFit/>
          </a:bodyPr>
          <a:lstStyle/>
          <a:p>
            <a:pPr>
              <a:lnSpc>
                <a:spcPts val="1800"/>
              </a:lnSpc>
            </a:pPr>
            <a:r>
              <a:rPr lang="en-US" sz="1400" dirty="0">
                <a:solidFill>
                  <a:schemeClr val="bg1"/>
                </a:solidFill>
                <a:latin typeface="+mn-lt"/>
              </a:rPr>
              <a:t>Employees and covered dependents enrolled in our medical plan are automatically enrolled in our telemedicine plan.</a:t>
            </a:r>
            <a:endParaRPr lang="en-US" sz="1400" i="1" dirty="0">
              <a:solidFill>
                <a:schemeClr val="bg1"/>
              </a:solidFill>
              <a:latin typeface="+mn-lt"/>
            </a:endParaRPr>
          </a:p>
        </p:txBody>
      </p:sp>
      <p:sp>
        <p:nvSpPr>
          <p:cNvPr id="105" name="TextBox 104"/>
          <p:cNvSpPr txBox="1"/>
          <p:nvPr/>
        </p:nvSpPr>
        <p:spPr>
          <a:xfrm>
            <a:off x="1562515" y="6041713"/>
            <a:ext cx="6553265" cy="553998"/>
          </a:xfrm>
          <a:prstGeom prst="rect">
            <a:avLst/>
          </a:prstGeom>
          <a:noFill/>
        </p:spPr>
        <p:txBody>
          <a:bodyPr wrap="square" rtlCol="0">
            <a:spAutoFit/>
          </a:bodyPr>
          <a:lstStyle/>
          <a:p>
            <a:pPr>
              <a:lnSpc>
                <a:spcPts val="1800"/>
              </a:lnSpc>
            </a:pPr>
            <a:r>
              <a:rPr lang="en-US" sz="1400" b="1" dirty="0">
                <a:solidFill>
                  <a:schemeClr val="bg1"/>
                </a:solidFill>
                <a:latin typeface="+mn-lt"/>
              </a:rPr>
              <a:t>COST FOR EACH CONSULTATION </a:t>
            </a:r>
            <a:r>
              <a:rPr lang="en-US" sz="1400" b="1" dirty="0">
                <a:solidFill>
                  <a:schemeClr val="bg1"/>
                </a:solidFill>
              </a:rPr>
              <a:t>IS COVERED AT 70% AFTER YOU </a:t>
            </a:r>
          </a:p>
          <a:p>
            <a:pPr>
              <a:lnSpc>
                <a:spcPts val="1800"/>
              </a:lnSpc>
            </a:pPr>
            <a:r>
              <a:rPr lang="en-US" sz="1400" b="1" dirty="0">
                <a:solidFill>
                  <a:schemeClr val="bg1"/>
                </a:solidFill>
              </a:rPr>
              <a:t>SATISFY YOUR DEDUCTIBLE</a:t>
            </a:r>
            <a:endParaRPr lang="en-US" sz="2400" b="1" dirty="0">
              <a:solidFill>
                <a:srgbClr val="FF0000"/>
              </a:solidFill>
              <a:latin typeface="+mn-lt"/>
            </a:endParaRPr>
          </a:p>
        </p:txBody>
      </p:sp>
      <p:sp>
        <p:nvSpPr>
          <p:cNvPr id="106" name="TextBox 105"/>
          <p:cNvSpPr txBox="1"/>
          <p:nvPr/>
        </p:nvSpPr>
        <p:spPr>
          <a:xfrm>
            <a:off x="2718701" y="2954099"/>
            <a:ext cx="6294220" cy="784830"/>
          </a:xfrm>
          <a:prstGeom prst="rect">
            <a:avLst/>
          </a:prstGeom>
          <a:noFill/>
        </p:spPr>
        <p:txBody>
          <a:bodyPr wrap="square" rtlCol="0" anchor="t">
            <a:spAutoFit/>
          </a:bodyPr>
          <a:lstStyle/>
          <a:p>
            <a:pPr>
              <a:lnSpc>
                <a:spcPts val="1800"/>
              </a:lnSpc>
            </a:pPr>
            <a:r>
              <a:rPr lang="en-US" sz="1400" dirty="0">
                <a:solidFill>
                  <a:schemeClr val="accent1"/>
                </a:solidFill>
                <a:latin typeface="+mn-lt"/>
              </a:rPr>
              <a:t>MDLive is a national network of board certified licensed physicians who can diagnose </a:t>
            </a:r>
            <a:r>
              <a:rPr lang="en-US" sz="1200" i="1" dirty="0">
                <a:solidFill>
                  <a:schemeClr val="accent1"/>
                </a:solidFill>
                <a:latin typeface="+mn-lt"/>
              </a:rPr>
              <a:t>(some) </a:t>
            </a:r>
            <a:r>
              <a:rPr lang="en-US" sz="1400" dirty="0">
                <a:solidFill>
                  <a:schemeClr val="accent1"/>
                </a:solidFill>
                <a:latin typeface="+mn-lt"/>
              </a:rPr>
              <a:t>illnesses, recommend treatment and prescribe medications when appropriate via phone, video or </a:t>
            </a:r>
            <a:r>
              <a:rPr lang="en-US" sz="1400" dirty="0">
                <a:solidFill>
                  <a:schemeClr val="accent1"/>
                </a:solidFill>
              </a:rPr>
              <a:t>mobile app</a:t>
            </a:r>
            <a:r>
              <a:rPr lang="en-US" sz="1400" dirty="0">
                <a:solidFill>
                  <a:schemeClr val="accent1"/>
                </a:solidFill>
                <a:latin typeface="+mn-lt"/>
              </a:rPr>
              <a:t>.</a:t>
            </a:r>
            <a:endParaRPr lang="en-US" sz="1400" dirty="0">
              <a:solidFill>
                <a:schemeClr val="accent1"/>
              </a:solidFill>
              <a:latin typeface="+mn-lt"/>
              <a:cs typeface="Arial"/>
            </a:endParaRPr>
          </a:p>
        </p:txBody>
      </p:sp>
      <p:sp>
        <p:nvSpPr>
          <p:cNvPr id="107" name="TextBox 106"/>
          <p:cNvSpPr txBox="1"/>
          <p:nvPr/>
        </p:nvSpPr>
        <p:spPr>
          <a:xfrm>
            <a:off x="2772601" y="5196957"/>
            <a:ext cx="6228326" cy="323165"/>
          </a:xfrm>
          <a:prstGeom prst="rect">
            <a:avLst/>
          </a:prstGeom>
          <a:noFill/>
        </p:spPr>
        <p:txBody>
          <a:bodyPr wrap="square" rtlCol="0">
            <a:spAutoFit/>
          </a:bodyPr>
          <a:lstStyle/>
          <a:p>
            <a:pPr>
              <a:lnSpc>
                <a:spcPts val="1800"/>
              </a:lnSpc>
            </a:pPr>
            <a:r>
              <a:rPr lang="en-US" sz="1400" dirty="0">
                <a:solidFill>
                  <a:schemeClr val="accent1"/>
                </a:solidFill>
                <a:latin typeface="+mn-lt"/>
              </a:rPr>
              <a:t>Prior to first consultation, you will need to set up your account/ profile online. </a:t>
            </a:r>
          </a:p>
        </p:txBody>
      </p:sp>
      <p:grpSp>
        <p:nvGrpSpPr>
          <p:cNvPr id="108" name="Group 31"/>
          <p:cNvGrpSpPr>
            <a:grpSpLocks noChangeAspect="1"/>
          </p:cNvGrpSpPr>
          <p:nvPr/>
        </p:nvGrpSpPr>
        <p:grpSpPr bwMode="auto">
          <a:xfrm>
            <a:off x="7393200" y="1228386"/>
            <a:ext cx="1450566" cy="1619632"/>
            <a:chOff x="3598863" y="2147888"/>
            <a:chExt cx="2982912" cy="3330575"/>
          </a:xfrm>
        </p:grpSpPr>
        <p:sp>
          <p:nvSpPr>
            <p:cNvPr id="109" name="Freeform 1"/>
            <p:cNvSpPr>
              <a:spLocks noChangeArrowheads="1"/>
            </p:cNvSpPr>
            <p:nvPr/>
          </p:nvSpPr>
          <p:spPr bwMode="auto">
            <a:xfrm>
              <a:off x="3994150" y="2147888"/>
              <a:ext cx="1092200" cy="2419350"/>
            </a:xfrm>
            <a:custGeom>
              <a:avLst/>
              <a:gdLst>
                <a:gd name="T0" fmla="*/ 1091840 w 3033"/>
                <a:gd name="T1" fmla="*/ 11522 h 6719"/>
                <a:gd name="T2" fmla="*/ 1091840 w 3033"/>
                <a:gd name="T3" fmla="*/ 11522 h 6719"/>
                <a:gd name="T4" fmla="*/ 607858 w 3033"/>
                <a:gd name="T5" fmla="*/ 135028 h 6719"/>
                <a:gd name="T6" fmla="*/ 247753 w 3033"/>
                <a:gd name="T7" fmla="*/ 1282950 h 6719"/>
                <a:gd name="T8" fmla="*/ 247753 w 3033"/>
                <a:gd name="T9" fmla="*/ 1361807 h 6719"/>
                <a:gd name="T10" fmla="*/ 0 w 3033"/>
                <a:gd name="T11" fmla="*/ 1935048 h 6719"/>
                <a:gd name="T12" fmla="*/ 0 w 3033"/>
                <a:gd name="T13" fmla="*/ 1946570 h 6719"/>
                <a:gd name="T14" fmla="*/ 0 w 3033"/>
                <a:gd name="T15" fmla="*/ 1946570 h 6719"/>
                <a:gd name="T16" fmla="*/ 1091840 w 3033"/>
                <a:gd name="T17" fmla="*/ 2092761 h 6719"/>
                <a:gd name="T18" fmla="*/ 1091840 w 3033"/>
                <a:gd name="T19" fmla="*/ 11522 h 67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33"/>
                <a:gd name="T31" fmla="*/ 0 h 6719"/>
                <a:gd name="T32" fmla="*/ 3033 w 3033"/>
                <a:gd name="T33" fmla="*/ 6719 h 67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33" h="6719">
                  <a:moveTo>
                    <a:pt x="3032" y="32"/>
                  </a:moveTo>
                  <a:lnTo>
                    <a:pt x="3032" y="32"/>
                  </a:lnTo>
                  <a:cubicBezTo>
                    <a:pt x="3032" y="32"/>
                    <a:pt x="2282" y="0"/>
                    <a:pt x="1688" y="375"/>
                  </a:cubicBezTo>
                  <a:cubicBezTo>
                    <a:pt x="1094" y="750"/>
                    <a:pt x="688" y="1094"/>
                    <a:pt x="688" y="3563"/>
                  </a:cubicBezTo>
                  <a:cubicBezTo>
                    <a:pt x="688" y="3625"/>
                    <a:pt x="688" y="3719"/>
                    <a:pt x="688" y="3782"/>
                  </a:cubicBezTo>
                  <a:cubicBezTo>
                    <a:pt x="657" y="4344"/>
                    <a:pt x="438" y="4906"/>
                    <a:pt x="0" y="5374"/>
                  </a:cubicBezTo>
                  <a:cubicBezTo>
                    <a:pt x="0" y="5406"/>
                    <a:pt x="0" y="5406"/>
                    <a:pt x="0" y="5406"/>
                  </a:cubicBezTo>
                  <a:cubicBezTo>
                    <a:pt x="1219" y="6718"/>
                    <a:pt x="3032" y="5812"/>
                    <a:pt x="3032" y="5812"/>
                  </a:cubicBezTo>
                  <a:lnTo>
                    <a:pt x="3032" y="32"/>
                  </a:lnTo>
                </a:path>
              </a:pathLst>
            </a:custGeom>
            <a:solidFill>
              <a:srgbClr val="600B18"/>
            </a:solidFill>
            <a:ln w="9525">
              <a:noFill/>
              <a:bevel/>
              <a:headEnd/>
              <a:tailEnd/>
            </a:ln>
          </p:spPr>
          <p:txBody>
            <a:bodyPr wrap="none" anchor="ctr">
              <a:prstTxWarp prst="textNoShape">
                <a:avLst/>
              </a:prstTxWarp>
            </a:bodyPr>
            <a:lstStyle/>
            <a:p>
              <a:endParaRPr lang="en-US" sz="1100" dirty="0">
                <a:latin typeface="+mn-lt"/>
              </a:endParaRPr>
            </a:p>
          </p:txBody>
        </p:sp>
        <p:sp>
          <p:nvSpPr>
            <p:cNvPr id="110" name="Freeform 2"/>
            <p:cNvSpPr>
              <a:spLocks noChangeArrowheads="1"/>
            </p:cNvSpPr>
            <p:nvPr/>
          </p:nvSpPr>
          <p:spPr bwMode="auto">
            <a:xfrm>
              <a:off x="5084763" y="2147888"/>
              <a:ext cx="1101725" cy="2419350"/>
            </a:xfrm>
            <a:custGeom>
              <a:avLst/>
              <a:gdLst>
                <a:gd name="T0" fmla="*/ 0 w 3062"/>
                <a:gd name="T1" fmla="*/ 11522 h 6719"/>
                <a:gd name="T2" fmla="*/ 0 w 3062"/>
                <a:gd name="T3" fmla="*/ 11522 h 6719"/>
                <a:gd name="T4" fmla="*/ 482859 w 3062"/>
                <a:gd name="T5" fmla="*/ 135028 h 6719"/>
                <a:gd name="T6" fmla="*/ 842665 w 3062"/>
                <a:gd name="T7" fmla="*/ 1282950 h 6719"/>
                <a:gd name="T8" fmla="*/ 842665 w 3062"/>
                <a:gd name="T9" fmla="*/ 1361807 h 6719"/>
                <a:gd name="T10" fmla="*/ 1090211 w 3062"/>
                <a:gd name="T11" fmla="*/ 1935048 h 6719"/>
                <a:gd name="T12" fmla="*/ 1101365 w 3062"/>
                <a:gd name="T13" fmla="*/ 1946570 h 6719"/>
                <a:gd name="T14" fmla="*/ 1101365 w 3062"/>
                <a:gd name="T15" fmla="*/ 1946570 h 6719"/>
                <a:gd name="T16" fmla="*/ 0 w 3062"/>
                <a:gd name="T17" fmla="*/ 2092761 h 6719"/>
                <a:gd name="T18" fmla="*/ 0 w 3062"/>
                <a:gd name="T19" fmla="*/ 11522 h 67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62"/>
                <a:gd name="T31" fmla="*/ 0 h 6719"/>
                <a:gd name="T32" fmla="*/ 3062 w 3062"/>
                <a:gd name="T33" fmla="*/ 6719 h 67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62" h="6719">
                  <a:moveTo>
                    <a:pt x="0" y="32"/>
                  </a:moveTo>
                  <a:lnTo>
                    <a:pt x="0" y="32"/>
                  </a:lnTo>
                  <a:cubicBezTo>
                    <a:pt x="0" y="32"/>
                    <a:pt x="749" y="0"/>
                    <a:pt x="1342" y="375"/>
                  </a:cubicBezTo>
                  <a:cubicBezTo>
                    <a:pt x="1936" y="750"/>
                    <a:pt x="2342" y="1094"/>
                    <a:pt x="2342" y="3563"/>
                  </a:cubicBezTo>
                  <a:cubicBezTo>
                    <a:pt x="2342" y="3625"/>
                    <a:pt x="2342" y="3719"/>
                    <a:pt x="2342" y="3782"/>
                  </a:cubicBezTo>
                  <a:cubicBezTo>
                    <a:pt x="2374" y="4344"/>
                    <a:pt x="2624" y="4906"/>
                    <a:pt x="3030" y="5374"/>
                  </a:cubicBezTo>
                  <a:cubicBezTo>
                    <a:pt x="3061" y="5406"/>
                    <a:pt x="3061" y="5406"/>
                    <a:pt x="3061" y="5406"/>
                  </a:cubicBezTo>
                  <a:cubicBezTo>
                    <a:pt x="1811" y="6718"/>
                    <a:pt x="0" y="5812"/>
                    <a:pt x="0" y="5812"/>
                  </a:cubicBezTo>
                  <a:lnTo>
                    <a:pt x="0" y="32"/>
                  </a:lnTo>
                </a:path>
              </a:pathLst>
            </a:custGeom>
            <a:solidFill>
              <a:srgbClr val="600B18"/>
            </a:solidFill>
            <a:ln w="9525">
              <a:noFill/>
              <a:bevel/>
              <a:headEnd/>
              <a:tailEnd/>
            </a:ln>
          </p:spPr>
          <p:txBody>
            <a:bodyPr wrap="none" anchor="ctr">
              <a:prstTxWarp prst="textNoShape">
                <a:avLst/>
              </a:prstTxWarp>
            </a:bodyPr>
            <a:lstStyle/>
            <a:p>
              <a:endParaRPr lang="en-US" sz="1100" dirty="0">
                <a:latin typeface="+mn-lt"/>
              </a:endParaRPr>
            </a:p>
          </p:txBody>
        </p:sp>
        <p:sp>
          <p:nvSpPr>
            <p:cNvPr id="111" name="Freeform 3"/>
            <p:cNvSpPr>
              <a:spLocks noChangeArrowheads="1"/>
            </p:cNvSpPr>
            <p:nvPr/>
          </p:nvSpPr>
          <p:spPr bwMode="auto">
            <a:xfrm>
              <a:off x="4735513" y="3711575"/>
              <a:ext cx="709612" cy="979488"/>
            </a:xfrm>
            <a:custGeom>
              <a:avLst/>
              <a:gdLst>
                <a:gd name="T0" fmla="*/ 349220 w 1969"/>
                <a:gd name="T1" fmla="*/ 179759 h 2719"/>
                <a:gd name="T2" fmla="*/ 349220 w 1969"/>
                <a:gd name="T3" fmla="*/ 179759 h 2719"/>
                <a:gd name="T4" fmla="*/ 0 w 1969"/>
                <a:gd name="T5" fmla="*/ 0 h 2719"/>
                <a:gd name="T6" fmla="*/ 0 w 1969"/>
                <a:gd name="T7" fmla="*/ 810176 h 2719"/>
                <a:gd name="T8" fmla="*/ 349220 w 1969"/>
                <a:gd name="T9" fmla="*/ 979128 h 2719"/>
                <a:gd name="T10" fmla="*/ 709252 w 1969"/>
                <a:gd name="T11" fmla="*/ 821343 h 2719"/>
                <a:gd name="T12" fmla="*/ 709252 w 1969"/>
                <a:gd name="T13" fmla="*/ 112394 h 2719"/>
                <a:gd name="T14" fmla="*/ 349220 w 1969"/>
                <a:gd name="T15" fmla="*/ 179759 h 2719"/>
                <a:gd name="T16" fmla="*/ 0 60000 65536"/>
                <a:gd name="T17" fmla="*/ 0 60000 65536"/>
                <a:gd name="T18" fmla="*/ 0 60000 65536"/>
                <a:gd name="T19" fmla="*/ 0 60000 65536"/>
                <a:gd name="T20" fmla="*/ 0 60000 65536"/>
                <a:gd name="T21" fmla="*/ 0 60000 65536"/>
                <a:gd name="T22" fmla="*/ 0 60000 65536"/>
                <a:gd name="T23" fmla="*/ 0 60000 65536"/>
                <a:gd name="T24" fmla="*/ 0 w 1969"/>
                <a:gd name="T25" fmla="*/ 0 h 2719"/>
                <a:gd name="T26" fmla="*/ 1969 w 1969"/>
                <a:gd name="T27" fmla="*/ 2719 h 27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9" h="2719">
                  <a:moveTo>
                    <a:pt x="969" y="499"/>
                  </a:moveTo>
                  <a:lnTo>
                    <a:pt x="969" y="499"/>
                  </a:lnTo>
                  <a:cubicBezTo>
                    <a:pt x="0" y="0"/>
                    <a:pt x="0" y="0"/>
                    <a:pt x="0" y="0"/>
                  </a:cubicBezTo>
                  <a:cubicBezTo>
                    <a:pt x="0" y="2249"/>
                    <a:pt x="0" y="2249"/>
                    <a:pt x="0" y="2249"/>
                  </a:cubicBezTo>
                  <a:cubicBezTo>
                    <a:pt x="0" y="2249"/>
                    <a:pt x="375" y="2718"/>
                    <a:pt x="969" y="2718"/>
                  </a:cubicBezTo>
                  <a:cubicBezTo>
                    <a:pt x="1686" y="2718"/>
                    <a:pt x="1968" y="2280"/>
                    <a:pt x="1968" y="2280"/>
                  </a:cubicBezTo>
                  <a:cubicBezTo>
                    <a:pt x="1968" y="312"/>
                    <a:pt x="1968" y="312"/>
                    <a:pt x="1968" y="312"/>
                  </a:cubicBezTo>
                  <a:lnTo>
                    <a:pt x="969" y="499"/>
                  </a:lnTo>
                </a:path>
              </a:pathLst>
            </a:custGeom>
            <a:solidFill>
              <a:srgbClr val="FFDBA7"/>
            </a:solidFill>
            <a:ln w="9525">
              <a:noFill/>
              <a:bevel/>
              <a:headEnd/>
              <a:tailEnd/>
            </a:ln>
          </p:spPr>
          <p:txBody>
            <a:bodyPr wrap="none" anchor="ctr">
              <a:prstTxWarp prst="textNoShape">
                <a:avLst/>
              </a:prstTxWarp>
            </a:bodyPr>
            <a:lstStyle/>
            <a:p>
              <a:endParaRPr lang="en-US" sz="1100" dirty="0">
                <a:latin typeface="+mn-lt"/>
              </a:endParaRPr>
            </a:p>
          </p:txBody>
        </p:sp>
        <p:sp>
          <p:nvSpPr>
            <p:cNvPr id="112" name="Freeform 4"/>
            <p:cNvSpPr>
              <a:spLocks noChangeArrowheads="1"/>
            </p:cNvSpPr>
            <p:nvPr/>
          </p:nvSpPr>
          <p:spPr bwMode="auto">
            <a:xfrm>
              <a:off x="4735513" y="3946525"/>
              <a:ext cx="709612" cy="528638"/>
            </a:xfrm>
            <a:custGeom>
              <a:avLst/>
              <a:gdLst>
                <a:gd name="T0" fmla="*/ 709252 w 1969"/>
                <a:gd name="T1" fmla="*/ 78756 h 1470"/>
                <a:gd name="T2" fmla="*/ 709252 w 1969"/>
                <a:gd name="T3" fmla="*/ 78756 h 1470"/>
                <a:gd name="T4" fmla="*/ 0 w 1969"/>
                <a:gd name="T5" fmla="*/ 528278 h 1470"/>
                <a:gd name="T6" fmla="*/ 0 w 1969"/>
                <a:gd name="T7" fmla="*/ 0 h 1470"/>
                <a:gd name="T8" fmla="*/ 709252 w 1969"/>
                <a:gd name="T9" fmla="*/ 78756 h 1470"/>
                <a:gd name="T10" fmla="*/ 0 60000 65536"/>
                <a:gd name="T11" fmla="*/ 0 60000 65536"/>
                <a:gd name="T12" fmla="*/ 0 60000 65536"/>
                <a:gd name="T13" fmla="*/ 0 60000 65536"/>
                <a:gd name="T14" fmla="*/ 0 60000 65536"/>
                <a:gd name="T15" fmla="*/ 0 w 1969"/>
                <a:gd name="T16" fmla="*/ 0 h 1470"/>
                <a:gd name="T17" fmla="*/ 1969 w 1969"/>
                <a:gd name="T18" fmla="*/ 1470 h 1470"/>
              </a:gdLst>
              <a:ahLst/>
              <a:cxnLst>
                <a:cxn ang="T10">
                  <a:pos x="T0" y="T1"/>
                </a:cxn>
                <a:cxn ang="T11">
                  <a:pos x="T2" y="T3"/>
                </a:cxn>
                <a:cxn ang="T12">
                  <a:pos x="T4" y="T5"/>
                </a:cxn>
                <a:cxn ang="T13">
                  <a:pos x="T6" y="T7"/>
                </a:cxn>
                <a:cxn ang="T14">
                  <a:pos x="T8" y="T9"/>
                </a:cxn>
              </a:cxnLst>
              <a:rect l="T15" t="T16" r="T17" b="T18"/>
              <a:pathLst>
                <a:path w="1969" h="1470">
                  <a:moveTo>
                    <a:pt x="1968" y="219"/>
                  </a:moveTo>
                  <a:lnTo>
                    <a:pt x="1968" y="219"/>
                  </a:lnTo>
                  <a:cubicBezTo>
                    <a:pt x="1968" y="219"/>
                    <a:pt x="1499" y="657"/>
                    <a:pt x="0" y="1469"/>
                  </a:cubicBezTo>
                  <a:cubicBezTo>
                    <a:pt x="0" y="0"/>
                    <a:pt x="0" y="0"/>
                    <a:pt x="0" y="0"/>
                  </a:cubicBezTo>
                  <a:lnTo>
                    <a:pt x="1968" y="219"/>
                  </a:lnTo>
                </a:path>
              </a:pathLst>
            </a:custGeom>
            <a:solidFill>
              <a:srgbClr val="F0C17D"/>
            </a:solidFill>
            <a:ln w="9525">
              <a:noFill/>
              <a:bevel/>
              <a:headEnd/>
              <a:tailEnd/>
            </a:ln>
          </p:spPr>
          <p:txBody>
            <a:bodyPr wrap="none" anchor="ctr">
              <a:prstTxWarp prst="textNoShape">
                <a:avLst/>
              </a:prstTxWarp>
            </a:bodyPr>
            <a:lstStyle/>
            <a:p>
              <a:endParaRPr lang="en-US" sz="1100" dirty="0">
                <a:latin typeface="+mn-lt"/>
              </a:endParaRPr>
            </a:p>
          </p:txBody>
        </p:sp>
        <p:sp>
          <p:nvSpPr>
            <p:cNvPr id="113" name="Freeform 5"/>
            <p:cNvSpPr>
              <a:spLocks noChangeArrowheads="1"/>
            </p:cNvSpPr>
            <p:nvPr/>
          </p:nvSpPr>
          <p:spPr bwMode="auto">
            <a:xfrm>
              <a:off x="5624513" y="3194050"/>
              <a:ext cx="192087" cy="461963"/>
            </a:xfrm>
            <a:custGeom>
              <a:avLst/>
              <a:gdLst>
                <a:gd name="T0" fmla="*/ 0 w 532"/>
                <a:gd name="T1" fmla="*/ 438901 h 1282"/>
                <a:gd name="T2" fmla="*/ 0 w 532"/>
                <a:gd name="T3" fmla="*/ 438901 h 1282"/>
                <a:gd name="T4" fmla="*/ 135400 w 532"/>
                <a:gd name="T5" fmla="*/ 270259 h 1282"/>
                <a:gd name="T6" fmla="*/ 123846 w 532"/>
                <a:gd name="T7" fmla="*/ 11171 h 1282"/>
                <a:gd name="T8" fmla="*/ 11193 w 532"/>
                <a:gd name="T9" fmla="*/ 45043 h 1282"/>
                <a:gd name="T10" fmla="*/ 0 w 532"/>
                <a:gd name="T11" fmla="*/ 438901 h 1282"/>
                <a:gd name="T12" fmla="*/ 0 60000 65536"/>
                <a:gd name="T13" fmla="*/ 0 60000 65536"/>
                <a:gd name="T14" fmla="*/ 0 60000 65536"/>
                <a:gd name="T15" fmla="*/ 0 60000 65536"/>
                <a:gd name="T16" fmla="*/ 0 60000 65536"/>
                <a:gd name="T17" fmla="*/ 0 60000 65536"/>
                <a:gd name="T18" fmla="*/ 0 w 532"/>
                <a:gd name="T19" fmla="*/ 0 h 1282"/>
                <a:gd name="T20" fmla="*/ 532 w 532"/>
                <a:gd name="T21" fmla="*/ 1282 h 1282"/>
              </a:gdLst>
              <a:ahLst/>
              <a:cxnLst>
                <a:cxn ang="T12">
                  <a:pos x="T0" y="T1"/>
                </a:cxn>
                <a:cxn ang="T13">
                  <a:pos x="T2" y="T3"/>
                </a:cxn>
                <a:cxn ang="T14">
                  <a:pos x="T4" y="T5"/>
                </a:cxn>
                <a:cxn ang="T15">
                  <a:pos x="T6" y="T7"/>
                </a:cxn>
                <a:cxn ang="T16">
                  <a:pos x="T8" y="T9"/>
                </a:cxn>
                <a:cxn ang="T17">
                  <a:pos x="T10" y="T11"/>
                </a:cxn>
              </a:cxnLst>
              <a:rect l="T18" t="T19" r="T20" b="T21"/>
              <a:pathLst>
                <a:path w="532" h="1282">
                  <a:moveTo>
                    <a:pt x="0" y="1218"/>
                  </a:moveTo>
                  <a:lnTo>
                    <a:pt x="0" y="1218"/>
                  </a:lnTo>
                  <a:cubicBezTo>
                    <a:pt x="0" y="1218"/>
                    <a:pt x="250" y="1281"/>
                    <a:pt x="375" y="750"/>
                  </a:cubicBezTo>
                  <a:cubicBezTo>
                    <a:pt x="531" y="156"/>
                    <a:pt x="500" y="62"/>
                    <a:pt x="343" y="31"/>
                  </a:cubicBezTo>
                  <a:cubicBezTo>
                    <a:pt x="187" y="0"/>
                    <a:pt x="31" y="125"/>
                    <a:pt x="31" y="125"/>
                  </a:cubicBezTo>
                  <a:lnTo>
                    <a:pt x="0" y="1218"/>
                  </a:lnTo>
                </a:path>
              </a:pathLst>
            </a:custGeom>
            <a:solidFill>
              <a:srgbClr val="F6C3A5"/>
            </a:solidFill>
            <a:ln w="9525">
              <a:noFill/>
              <a:bevel/>
              <a:headEnd/>
              <a:tailEnd/>
            </a:ln>
          </p:spPr>
          <p:txBody>
            <a:bodyPr wrap="none" anchor="ctr">
              <a:prstTxWarp prst="textNoShape">
                <a:avLst/>
              </a:prstTxWarp>
            </a:bodyPr>
            <a:lstStyle/>
            <a:p>
              <a:endParaRPr lang="en-US" sz="1100" dirty="0">
                <a:latin typeface="+mn-lt"/>
              </a:endParaRPr>
            </a:p>
          </p:txBody>
        </p:sp>
        <p:sp>
          <p:nvSpPr>
            <p:cNvPr id="114" name="Freeform 6"/>
            <p:cNvSpPr>
              <a:spLocks noChangeArrowheads="1"/>
            </p:cNvSpPr>
            <p:nvPr/>
          </p:nvSpPr>
          <p:spPr bwMode="auto">
            <a:xfrm>
              <a:off x="4319588" y="3194050"/>
              <a:ext cx="225425" cy="461963"/>
            </a:xfrm>
            <a:custGeom>
              <a:avLst/>
              <a:gdLst>
                <a:gd name="T0" fmla="*/ 225065 w 626"/>
                <a:gd name="T1" fmla="*/ 427730 h 1282"/>
                <a:gd name="T2" fmla="*/ 225065 w 626"/>
                <a:gd name="T3" fmla="*/ 427730 h 1282"/>
                <a:gd name="T4" fmla="*/ 78503 w 626"/>
                <a:gd name="T5" fmla="*/ 281430 h 1282"/>
                <a:gd name="T6" fmla="*/ 67339 w 626"/>
                <a:gd name="T7" fmla="*/ 11171 h 1282"/>
                <a:gd name="T8" fmla="*/ 180052 w 626"/>
                <a:gd name="T9" fmla="*/ 33512 h 1282"/>
                <a:gd name="T10" fmla="*/ 225065 w 626"/>
                <a:gd name="T11" fmla="*/ 427730 h 1282"/>
                <a:gd name="T12" fmla="*/ 0 60000 65536"/>
                <a:gd name="T13" fmla="*/ 0 60000 65536"/>
                <a:gd name="T14" fmla="*/ 0 60000 65536"/>
                <a:gd name="T15" fmla="*/ 0 60000 65536"/>
                <a:gd name="T16" fmla="*/ 0 60000 65536"/>
                <a:gd name="T17" fmla="*/ 0 60000 65536"/>
                <a:gd name="T18" fmla="*/ 0 w 626"/>
                <a:gd name="T19" fmla="*/ 0 h 1282"/>
                <a:gd name="T20" fmla="*/ 626 w 626"/>
                <a:gd name="T21" fmla="*/ 1282 h 1282"/>
              </a:gdLst>
              <a:ahLst/>
              <a:cxnLst>
                <a:cxn ang="T12">
                  <a:pos x="T0" y="T1"/>
                </a:cxn>
                <a:cxn ang="T13">
                  <a:pos x="T2" y="T3"/>
                </a:cxn>
                <a:cxn ang="T14">
                  <a:pos x="T4" y="T5"/>
                </a:cxn>
                <a:cxn ang="T15">
                  <a:pos x="T6" y="T7"/>
                </a:cxn>
                <a:cxn ang="T16">
                  <a:pos x="T8" y="T9"/>
                </a:cxn>
                <a:cxn ang="T17">
                  <a:pos x="T10" y="T11"/>
                </a:cxn>
              </a:cxnLst>
              <a:rect l="T18" t="T19" r="T20" b="T21"/>
              <a:pathLst>
                <a:path w="626" h="1282">
                  <a:moveTo>
                    <a:pt x="625" y="1187"/>
                  </a:moveTo>
                  <a:lnTo>
                    <a:pt x="625" y="1187"/>
                  </a:lnTo>
                  <a:cubicBezTo>
                    <a:pt x="625" y="1187"/>
                    <a:pt x="375" y="1281"/>
                    <a:pt x="218" y="781"/>
                  </a:cubicBezTo>
                  <a:cubicBezTo>
                    <a:pt x="0" y="187"/>
                    <a:pt x="31" y="93"/>
                    <a:pt x="187" y="31"/>
                  </a:cubicBezTo>
                  <a:cubicBezTo>
                    <a:pt x="312" y="0"/>
                    <a:pt x="500" y="93"/>
                    <a:pt x="500" y="93"/>
                  </a:cubicBezTo>
                  <a:lnTo>
                    <a:pt x="625" y="1187"/>
                  </a:lnTo>
                </a:path>
              </a:pathLst>
            </a:custGeom>
            <a:solidFill>
              <a:srgbClr val="F6C3A5"/>
            </a:solidFill>
            <a:ln w="9525">
              <a:noFill/>
              <a:bevel/>
              <a:headEnd/>
              <a:tailEnd/>
            </a:ln>
          </p:spPr>
          <p:txBody>
            <a:bodyPr wrap="none" anchor="ctr">
              <a:prstTxWarp prst="textNoShape">
                <a:avLst/>
              </a:prstTxWarp>
            </a:bodyPr>
            <a:lstStyle/>
            <a:p>
              <a:endParaRPr lang="en-US" sz="1100" dirty="0">
                <a:latin typeface="+mn-lt"/>
              </a:endParaRPr>
            </a:p>
          </p:txBody>
        </p:sp>
        <p:sp>
          <p:nvSpPr>
            <p:cNvPr id="115" name="Freeform 7"/>
            <p:cNvSpPr>
              <a:spLocks noChangeArrowheads="1"/>
            </p:cNvSpPr>
            <p:nvPr/>
          </p:nvSpPr>
          <p:spPr bwMode="auto">
            <a:xfrm>
              <a:off x="4398963" y="4498975"/>
              <a:ext cx="1417637" cy="979488"/>
            </a:xfrm>
            <a:custGeom>
              <a:avLst/>
              <a:gdLst>
                <a:gd name="T0" fmla="*/ 0 w 3938"/>
                <a:gd name="T1" fmla="*/ 0 h 2719"/>
                <a:gd name="T2" fmla="*/ 1417277 w 3938"/>
                <a:gd name="T3" fmla="*/ 0 h 2719"/>
                <a:gd name="T4" fmla="*/ 1417277 w 3938"/>
                <a:gd name="T5" fmla="*/ 979128 h 2719"/>
                <a:gd name="T6" fmla="*/ 0 w 3938"/>
                <a:gd name="T7" fmla="*/ 979128 h 2719"/>
                <a:gd name="T8" fmla="*/ 0 w 3938"/>
                <a:gd name="T9" fmla="*/ 0 h 2719"/>
                <a:gd name="T10" fmla="*/ 0 60000 65536"/>
                <a:gd name="T11" fmla="*/ 0 60000 65536"/>
                <a:gd name="T12" fmla="*/ 0 60000 65536"/>
                <a:gd name="T13" fmla="*/ 0 60000 65536"/>
                <a:gd name="T14" fmla="*/ 0 60000 65536"/>
                <a:gd name="T15" fmla="*/ 0 w 3938"/>
                <a:gd name="T16" fmla="*/ 0 h 2719"/>
                <a:gd name="T17" fmla="*/ 3938 w 3938"/>
                <a:gd name="T18" fmla="*/ 2719 h 2719"/>
              </a:gdLst>
              <a:ahLst/>
              <a:cxnLst>
                <a:cxn ang="T10">
                  <a:pos x="T0" y="T1"/>
                </a:cxn>
                <a:cxn ang="T11">
                  <a:pos x="T2" y="T3"/>
                </a:cxn>
                <a:cxn ang="T12">
                  <a:pos x="T4" y="T5"/>
                </a:cxn>
                <a:cxn ang="T13">
                  <a:pos x="T6" y="T7"/>
                </a:cxn>
                <a:cxn ang="T14">
                  <a:pos x="T8" y="T9"/>
                </a:cxn>
              </a:cxnLst>
              <a:rect l="T15" t="T16" r="T17" b="T18"/>
              <a:pathLst>
                <a:path w="3938" h="2719">
                  <a:moveTo>
                    <a:pt x="0" y="0"/>
                  </a:moveTo>
                  <a:lnTo>
                    <a:pt x="3937" y="0"/>
                  </a:lnTo>
                  <a:lnTo>
                    <a:pt x="3937" y="2718"/>
                  </a:lnTo>
                  <a:lnTo>
                    <a:pt x="0" y="2718"/>
                  </a:lnTo>
                  <a:lnTo>
                    <a:pt x="0" y="0"/>
                  </a:lnTo>
                </a:path>
              </a:pathLst>
            </a:custGeom>
            <a:solidFill>
              <a:srgbClr val="C1E1DE"/>
            </a:solidFill>
            <a:ln w="9525">
              <a:noFill/>
              <a:bevel/>
              <a:headEnd/>
              <a:tailEnd/>
            </a:ln>
          </p:spPr>
          <p:txBody>
            <a:bodyPr wrap="none" anchor="ctr">
              <a:prstTxWarp prst="textNoShape">
                <a:avLst/>
              </a:prstTxWarp>
            </a:bodyPr>
            <a:lstStyle/>
            <a:p>
              <a:endParaRPr lang="en-US" sz="1100" dirty="0">
                <a:latin typeface="+mn-lt"/>
              </a:endParaRPr>
            </a:p>
          </p:txBody>
        </p:sp>
        <p:sp>
          <p:nvSpPr>
            <p:cNvPr id="116" name="Freeform 8"/>
            <p:cNvSpPr>
              <a:spLocks noChangeArrowheads="1"/>
            </p:cNvSpPr>
            <p:nvPr/>
          </p:nvSpPr>
          <p:spPr bwMode="auto">
            <a:xfrm>
              <a:off x="4994275" y="4498975"/>
              <a:ext cx="157163" cy="979488"/>
            </a:xfrm>
            <a:custGeom>
              <a:avLst/>
              <a:gdLst>
                <a:gd name="T0" fmla="*/ 0 w 437"/>
                <a:gd name="T1" fmla="*/ 0 h 2719"/>
                <a:gd name="T2" fmla="*/ 156803 w 437"/>
                <a:gd name="T3" fmla="*/ 0 h 2719"/>
                <a:gd name="T4" fmla="*/ 156803 w 437"/>
                <a:gd name="T5" fmla="*/ 979128 h 2719"/>
                <a:gd name="T6" fmla="*/ 0 w 437"/>
                <a:gd name="T7" fmla="*/ 979128 h 2719"/>
                <a:gd name="T8" fmla="*/ 0 w 437"/>
                <a:gd name="T9" fmla="*/ 0 h 2719"/>
                <a:gd name="T10" fmla="*/ 0 60000 65536"/>
                <a:gd name="T11" fmla="*/ 0 60000 65536"/>
                <a:gd name="T12" fmla="*/ 0 60000 65536"/>
                <a:gd name="T13" fmla="*/ 0 60000 65536"/>
                <a:gd name="T14" fmla="*/ 0 60000 65536"/>
                <a:gd name="T15" fmla="*/ 0 w 437"/>
                <a:gd name="T16" fmla="*/ 0 h 2719"/>
                <a:gd name="T17" fmla="*/ 437 w 437"/>
                <a:gd name="T18" fmla="*/ 2719 h 2719"/>
              </a:gdLst>
              <a:ahLst/>
              <a:cxnLst>
                <a:cxn ang="T10">
                  <a:pos x="T0" y="T1"/>
                </a:cxn>
                <a:cxn ang="T11">
                  <a:pos x="T2" y="T3"/>
                </a:cxn>
                <a:cxn ang="T12">
                  <a:pos x="T4" y="T5"/>
                </a:cxn>
                <a:cxn ang="T13">
                  <a:pos x="T6" y="T7"/>
                </a:cxn>
                <a:cxn ang="T14">
                  <a:pos x="T8" y="T9"/>
                </a:cxn>
              </a:cxnLst>
              <a:rect l="T15" t="T16" r="T17" b="T18"/>
              <a:pathLst>
                <a:path w="437" h="2719">
                  <a:moveTo>
                    <a:pt x="0" y="0"/>
                  </a:moveTo>
                  <a:lnTo>
                    <a:pt x="436" y="0"/>
                  </a:lnTo>
                  <a:lnTo>
                    <a:pt x="436" y="2718"/>
                  </a:lnTo>
                  <a:lnTo>
                    <a:pt x="0" y="2718"/>
                  </a:lnTo>
                  <a:lnTo>
                    <a:pt x="0" y="0"/>
                  </a:lnTo>
                </a:path>
              </a:pathLst>
            </a:custGeom>
            <a:solidFill>
              <a:srgbClr val="9AD5DB"/>
            </a:solidFill>
            <a:ln w="9525">
              <a:noFill/>
              <a:bevel/>
              <a:headEnd/>
              <a:tailEnd/>
            </a:ln>
          </p:spPr>
          <p:txBody>
            <a:bodyPr wrap="none" anchor="ctr">
              <a:prstTxWarp prst="textNoShape">
                <a:avLst/>
              </a:prstTxWarp>
            </a:bodyPr>
            <a:lstStyle/>
            <a:p>
              <a:endParaRPr lang="en-US" sz="1100" dirty="0">
                <a:latin typeface="+mn-lt"/>
              </a:endParaRPr>
            </a:p>
          </p:txBody>
        </p:sp>
        <p:sp>
          <p:nvSpPr>
            <p:cNvPr id="117" name="Freeform 9"/>
            <p:cNvSpPr>
              <a:spLocks noChangeArrowheads="1"/>
            </p:cNvSpPr>
            <p:nvPr/>
          </p:nvSpPr>
          <p:spPr bwMode="auto">
            <a:xfrm>
              <a:off x="5005388" y="4498975"/>
              <a:ext cx="157162" cy="979488"/>
            </a:xfrm>
            <a:custGeom>
              <a:avLst/>
              <a:gdLst>
                <a:gd name="T0" fmla="*/ 0 w 437"/>
                <a:gd name="T1" fmla="*/ 0 h 2719"/>
                <a:gd name="T2" fmla="*/ 156802 w 437"/>
                <a:gd name="T3" fmla="*/ 0 h 2719"/>
                <a:gd name="T4" fmla="*/ 156802 w 437"/>
                <a:gd name="T5" fmla="*/ 979128 h 2719"/>
                <a:gd name="T6" fmla="*/ 0 w 437"/>
                <a:gd name="T7" fmla="*/ 979128 h 2719"/>
                <a:gd name="T8" fmla="*/ 0 w 437"/>
                <a:gd name="T9" fmla="*/ 0 h 2719"/>
                <a:gd name="T10" fmla="*/ 0 60000 65536"/>
                <a:gd name="T11" fmla="*/ 0 60000 65536"/>
                <a:gd name="T12" fmla="*/ 0 60000 65536"/>
                <a:gd name="T13" fmla="*/ 0 60000 65536"/>
                <a:gd name="T14" fmla="*/ 0 60000 65536"/>
                <a:gd name="T15" fmla="*/ 0 w 437"/>
                <a:gd name="T16" fmla="*/ 0 h 2719"/>
                <a:gd name="T17" fmla="*/ 437 w 437"/>
                <a:gd name="T18" fmla="*/ 2719 h 2719"/>
              </a:gdLst>
              <a:ahLst/>
              <a:cxnLst>
                <a:cxn ang="T10">
                  <a:pos x="T0" y="T1"/>
                </a:cxn>
                <a:cxn ang="T11">
                  <a:pos x="T2" y="T3"/>
                </a:cxn>
                <a:cxn ang="T12">
                  <a:pos x="T4" y="T5"/>
                </a:cxn>
                <a:cxn ang="T13">
                  <a:pos x="T6" y="T7"/>
                </a:cxn>
                <a:cxn ang="T14">
                  <a:pos x="T8" y="T9"/>
                </a:cxn>
              </a:cxnLst>
              <a:rect l="T15" t="T16" r="T17" b="T18"/>
              <a:pathLst>
                <a:path w="437" h="2719">
                  <a:moveTo>
                    <a:pt x="0" y="0"/>
                  </a:moveTo>
                  <a:lnTo>
                    <a:pt x="436" y="0"/>
                  </a:lnTo>
                  <a:lnTo>
                    <a:pt x="436" y="2718"/>
                  </a:lnTo>
                  <a:lnTo>
                    <a:pt x="0" y="2718"/>
                  </a:lnTo>
                  <a:lnTo>
                    <a:pt x="0" y="0"/>
                  </a:lnTo>
                </a:path>
              </a:pathLst>
            </a:custGeom>
            <a:solidFill>
              <a:srgbClr val="FAF8FA"/>
            </a:solidFill>
            <a:ln w="9525">
              <a:noFill/>
              <a:bevel/>
              <a:headEnd/>
              <a:tailEnd/>
            </a:ln>
          </p:spPr>
          <p:txBody>
            <a:bodyPr wrap="none" anchor="ctr">
              <a:prstTxWarp prst="textNoShape">
                <a:avLst/>
              </a:prstTxWarp>
            </a:bodyPr>
            <a:lstStyle/>
            <a:p>
              <a:endParaRPr lang="en-US" sz="1100" dirty="0">
                <a:latin typeface="+mn-lt"/>
              </a:endParaRPr>
            </a:p>
          </p:txBody>
        </p:sp>
        <p:sp>
          <p:nvSpPr>
            <p:cNvPr id="118" name="Freeform 10"/>
            <p:cNvSpPr>
              <a:spLocks noChangeArrowheads="1"/>
            </p:cNvSpPr>
            <p:nvPr/>
          </p:nvSpPr>
          <p:spPr bwMode="auto">
            <a:xfrm>
              <a:off x="4646613" y="4284663"/>
              <a:ext cx="439737" cy="630237"/>
            </a:xfrm>
            <a:custGeom>
              <a:avLst/>
              <a:gdLst>
                <a:gd name="T0" fmla="*/ 67402 w 1220"/>
                <a:gd name="T1" fmla="*/ 0 h 1751"/>
                <a:gd name="T2" fmla="*/ 67402 w 1220"/>
                <a:gd name="T3" fmla="*/ 0 h 1751"/>
                <a:gd name="T4" fmla="*/ 0 w 1220"/>
                <a:gd name="T5" fmla="*/ 33833 h 1751"/>
                <a:gd name="T6" fmla="*/ 169046 w 1220"/>
                <a:gd name="T7" fmla="*/ 629877 h 1751"/>
                <a:gd name="T8" fmla="*/ 439377 w 1220"/>
                <a:gd name="T9" fmla="*/ 213798 h 1751"/>
                <a:gd name="T10" fmla="*/ 67402 w 1220"/>
                <a:gd name="T11" fmla="*/ 0 h 1751"/>
                <a:gd name="T12" fmla="*/ 0 60000 65536"/>
                <a:gd name="T13" fmla="*/ 0 60000 65536"/>
                <a:gd name="T14" fmla="*/ 0 60000 65536"/>
                <a:gd name="T15" fmla="*/ 0 60000 65536"/>
                <a:gd name="T16" fmla="*/ 0 60000 65536"/>
                <a:gd name="T17" fmla="*/ 0 60000 65536"/>
                <a:gd name="T18" fmla="*/ 0 w 1220"/>
                <a:gd name="T19" fmla="*/ 0 h 1751"/>
                <a:gd name="T20" fmla="*/ 1220 w 1220"/>
                <a:gd name="T21" fmla="*/ 1751 h 1751"/>
              </a:gdLst>
              <a:ahLst/>
              <a:cxnLst>
                <a:cxn ang="T12">
                  <a:pos x="T0" y="T1"/>
                </a:cxn>
                <a:cxn ang="T13">
                  <a:pos x="T2" y="T3"/>
                </a:cxn>
                <a:cxn ang="T14">
                  <a:pos x="T4" y="T5"/>
                </a:cxn>
                <a:cxn ang="T15">
                  <a:pos x="T6" y="T7"/>
                </a:cxn>
                <a:cxn ang="T16">
                  <a:pos x="T8" y="T9"/>
                </a:cxn>
                <a:cxn ang="T17">
                  <a:pos x="T10" y="T11"/>
                </a:cxn>
              </a:cxnLst>
              <a:rect l="T18" t="T19" r="T20" b="T21"/>
              <a:pathLst>
                <a:path w="1220" h="1751">
                  <a:moveTo>
                    <a:pt x="187" y="0"/>
                  </a:moveTo>
                  <a:lnTo>
                    <a:pt x="187" y="0"/>
                  </a:lnTo>
                  <a:cubicBezTo>
                    <a:pt x="0" y="94"/>
                    <a:pt x="0" y="94"/>
                    <a:pt x="0" y="94"/>
                  </a:cubicBezTo>
                  <a:cubicBezTo>
                    <a:pt x="469" y="1750"/>
                    <a:pt x="469" y="1750"/>
                    <a:pt x="469" y="1750"/>
                  </a:cubicBezTo>
                  <a:cubicBezTo>
                    <a:pt x="1219" y="594"/>
                    <a:pt x="1219" y="594"/>
                    <a:pt x="1219" y="594"/>
                  </a:cubicBezTo>
                  <a:cubicBezTo>
                    <a:pt x="1219" y="594"/>
                    <a:pt x="812" y="531"/>
                    <a:pt x="187" y="0"/>
                  </a:cubicBezTo>
                </a:path>
              </a:pathLst>
            </a:custGeom>
            <a:solidFill>
              <a:srgbClr val="9AD5DB"/>
            </a:solidFill>
            <a:ln w="9525">
              <a:noFill/>
              <a:bevel/>
              <a:headEnd/>
              <a:tailEnd/>
            </a:ln>
          </p:spPr>
          <p:txBody>
            <a:bodyPr wrap="none" anchor="ctr">
              <a:prstTxWarp prst="textNoShape">
                <a:avLst/>
              </a:prstTxWarp>
            </a:bodyPr>
            <a:lstStyle/>
            <a:p>
              <a:endParaRPr lang="en-US" sz="1100" dirty="0">
                <a:latin typeface="+mn-lt"/>
              </a:endParaRPr>
            </a:p>
          </p:txBody>
        </p:sp>
        <p:sp>
          <p:nvSpPr>
            <p:cNvPr id="119" name="Freeform 11"/>
            <p:cNvSpPr>
              <a:spLocks noChangeArrowheads="1"/>
            </p:cNvSpPr>
            <p:nvPr/>
          </p:nvSpPr>
          <p:spPr bwMode="auto">
            <a:xfrm>
              <a:off x="5062538" y="4284663"/>
              <a:ext cx="449262" cy="652462"/>
            </a:xfrm>
            <a:custGeom>
              <a:avLst/>
              <a:gdLst>
                <a:gd name="T0" fmla="*/ 370192 w 1250"/>
                <a:gd name="T1" fmla="*/ 0 h 1813"/>
                <a:gd name="T2" fmla="*/ 370192 w 1250"/>
                <a:gd name="T3" fmla="*/ 0 h 1813"/>
                <a:gd name="T4" fmla="*/ 448903 w 1250"/>
                <a:gd name="T5" fmla="*/ 44985 h 1813"/>
                <a:gd name="T6" fmla="*/ 314124 w 1250"/>
                <a:gd name="T7" fmla="*/ 652102 h 1813"/>
                <a:gd name="T8" fmla="*/ 0 w 1250"/>
                <a:gd name="T9" fmla="*/ 213769 h 1813"/>
                <a:gd name="T10" fmla="*/ 370192 w 1250"/>
                <a:gd name="T11" fmla="*/ 0 h 1813"/>
                <a:gd name="T12" fmla="*/ 0 60000 65536"/>
                <a:gd name="T13" fmla="*/ 0 60000 65536"/>
                <a:gd name="T14" fmla="*/ 0 60000 65536"/>
                <a:gd name="T15" fmla="*/ 0 60000 65536"/>
                <a:gd name="T16" fmla="*/ 0 60000 65536"/>
                <a:gd name="T17" fmla="*/ 0 60000 65536"/>
                <a:gd name="T18" fmla="*/ 0 w 1250"/>
                <a:gd name="T19" fmla="*/ 0 h 1813"/>
                <a:gd name="T20" fmla="*/ 1250 w 1250"/>
                <a:gd name="T21" fmla="*/ 1813 h 1813"/>
              </a:gdLst>
              <a:ahLst/>
              <a:cxnLst>
                <a:cxn ang="T12">
                  <a:pos x="T0" y="T1"/>
                </a:cxn>
                <a:cxn ang="T13">
                  <a:pos x="T2" y="T3"/>
                </a:cxn>
                <a:cxn ang="T14">
                  <a:pos x="T4" y="T5"/>
                </a:cxn>
                <a:cxn ang="T15">
                  <a:pos x="T6" y="T7"/>
                </a:cxn>
                <a:cxn ang="T16">
                  <a:pos x="T8" y="T9"/>
                </a:cxn>
                <a:cxn ang="T17">
                  <a:pos x="T10" y="T11"/>
                </a:cxn>
              </a:cxnLst>
              <a:rect l="T18" t="T19" r="T20" b="T21"/>
              <a:pathLst>
                <a:path w="1250" h="1813">
                  <a:moveTo>
                    <a:pt x="1030" y="0"/>
                  </a:moveTo>
                  <a:lnTo>
                    <a:pt x="1030" y="0"/>
                  </a:lnTo>
                  <a:cubicBezTo>
                    <a:pt x="1249" y="125"/>
                    <a:pt x="1249" y="125"/>
                    <a:pt x="1249" y="125"/>
                  </a:cubicBezTo>
                  <a:cubicBezTo>
                    <a:pt x="874" y="1812"/>
                    <a:pt x="874" y="1812"/>
                    <a:pt x="874" y="1812"/>
                  </a:cubicBezTo>
                  <a:cubicBezTo>
                    <a:pt x="0" y="594"/>
                    <a:pt x="0" y="594"/>
                    <a:pt x="0" y="594"/>
                  </a:cubicBezTo>
                  <a:cubicBezTo>
                    <a:pt x="0" y="594"/>
                    <a:pt x="405" y="500"/>
                    <a:pt x="1030" y="0"/>
                  </a:cubicBezTo>
                </a:path>
              </a:pathLst>
            </a:custGeom>
            <a:solidFill>
              <a:srgbClr val="9AD5DB"/>
            </a:solidFill>
            <a:ln w="9525">
              <a:noFill/>
              <a:bevel/>
              <a:headEnd/>
              <a:tailEnd/>
            </a:ln>
          </p:spPr>
          <p:txBody>
            <a:bodyPr wrap="none" anchor="ctr">
              <a:prstTxWarp prst="textNoShape">
                <a:avLst/>
              </a:prstTxWarp>
            </a:bodyPr>
            <a:lstStyle/>
            <a:p>
              <a:endParaRPr lang="en-US" sz="1100" dirty="0">
                <a:latin typeface="+mn-lt"/>
              </a:endParaRPr>
            </a:p>
          </p:txBody>
        </p:sp>
        <p:sp>
          <p:nvSpPr>
            <p:cNvPr id="120" name="Freeform 12"/>
            <p:cNvSpPr>
              <a:spLocks noChangeArrowheads="1"/>
            </p:cNvSpPr>
            <p:nvPr/>
          </p:nvSpPr>
          <p:spPr bwMode="auto">
            <a:xfrm>
              <a:off x="5084763" y="4273550"/>
              <a:ext cx="460375" cy="630238"/>
            </a:xfrm>
            <a:custGeom>
              <a:avLst/>
              <a:gdLst>
                <a:gd name="T0" fmla="*/ 381310 w 1281"/>
                <a:gd name="T1" fmla="*/ 0 h 1750"/>
                <a:gd name="T2" fmla="*/ 381310 w 1281"/>
                <a:gd name="T3" fmla="*/ 0 h 1750"/>
                <a:gd name="T4" fmla="*/ 460016 w 1281"/>
                <a:gd name="T5" fmla="*/ 56181 h 1750"/>
                <a:gd name="T6" fmla="*/ 291463 w 1281"/>
                <a:gd name="T7" fmla="*/ 629878 h 1750"/>
                <a:gd name="T8" fmla="*/ 0 w 1281"/>
                <a:gd name="T9" fmla="*/ 225085 h 1750"/>
                <a:gd name="T10" fmla="*/ 381310 w 1281"/>
                <a:gd name="T11" fmla="*/ 0 h 1750"/>
                <a:gd name="T12" fmla="*/ 0 60000 65536"/>
                <a:gd name="T13" fmla="*/ 0 60000 65536"/>
                <a:gd name="T14" fmla="*/ 0 60000 65536"/>
                <a:gd name="T15" fmla="*/ 0 60000 65536"/>
                <a:gd name="T16" fmla="*/ 0 60000 65536"/>
                <a:gd name="T17" fmla="*/ 0 60000 65536"/>
                <a:gd name="T18" fmla="*/ 0 w 1281"/>
                <a:gd name="T19" fmla="*/ 0 h 1750"/>
                <a:gd name="T20" fmla="*/ 1281 w 1281"/>
                <a:gd name="T21" fmla="*/ 1750 h 1750"/>
              </a:gdLst>
              <a:ahLst/>
              <a:cxnLst>
                <a:cxn ang="T12">
                  <a:pos x="T0" y="T1"/>
                </a:cxn>
                <a:cxn ang="T13">
                  <a:pos x="T2" y="T3"/>
                </a:cxn>
                <a:cxn ang="T14">
                  <a:pos x="T4" y="T5"/>
                </a:cxn>
                <a:cxn ang="T15">
                  <a:pos x="T6" y="T7"/>
                </a:cxn>
                <a:cxn ang="T16">
                  <a:pos x="T8" y="T9"/>
                </a:cxn>
                <a:cxn ang="T17">
                  <a:pos x="T10" y="T11"/>
                </a:cxn>
              </a:cxnLst>
              <a:rect l="T18" t="T19" r="T20" b="T21"/>
              <a:pathLst>
                <a:path w="1281" h="1750">
                  <a:moveTo>
                    <a:pt x="1061" y="0"/>
                  </a:moveTo>
                  <a:lnTo>
                    <a:pt x="1061" y="0"/>
                  </a:lnTo>
                  <a:cubicBezTo>
                    <a:pt x="1280" y="156"/>
                    <a:pt x="1280" y="156"/>
                    <a:pt x="1280" y="156"/>
                  </a:cubicBezTo>
                  <a:cubicBezTo>
                    <a:pt x="811" y="1749"/>
                    <a:pt x="811" y="1749"/>
                    <a:pt x="811" y="1749"/>
                  </a:cubicBezTo>
                  <a:cubicBezTo>
                    <a:pt x="0" y="625"/>
                    <a:pt x="0" y="625"/>
                    <a:pt x="0" y="625"/>
                  </a:cubicBezTo>
                  <a:cubicBezTo>
                    <a:pt x="0" y="625"/>
                    <a:pt x="436" y="531"/>
                    <a:pt x="1061" y="0"/>
                  </a:cubicBezTo>
                </a:path>
              </a:pathLst>
            </a:custGeom>
            <a:solidFill>
              <a:srgbClr val="C1E1DE"/>
            </a:solidFill>
            <a:ln w="9525">
              <a:noFill/>
              <a:bevel/>
              <a:headEnd/>
              <a:tailEnd/>
            </a:ln>
          </p:spPr>
          <p:txBody>
            <a:bodyPr wrap="none" anchor="ctr">
              <a:prstTxWarp prst="textNoShape">
                <a:avLst/>
              </a:prstTxWarp>
            </a:bodyPr>
            <a:lstStyle/>
            <a:p>
              <a:endParaRPr lang="en-US" sz="1100" dirty="0">
                <a:latin typeface="+mn-lt"/>
              </a:endParaRPr>
            </a:p>
          </p:txBody>
        </p:sp>
        <p:sp>
          <p:nvSpPr>
            <p:cNvPr id="121" name="Freeform 13"/>
            <p:cNvSpPr>
              <a:spLocks noChangeArrowheads="1"/>
            </p:cNvSpPr>
            <p:nvPr/>
          </p:nvSpPr>
          <p:spPr bwMode="auto">
            <a:xfrm>
              <a:off x="3598863" y="4452938"/>
              <a:ext cx="1204912" cy="1023937"/>
            </a:xfrm>
            <a:custGeom>
              <a:avLst/>
              <a:gdLst>
                <a:gd name="T0" fmla="*/ 810839 w 3345"/>
                <a:gd name="T1" fmla="*/ 495047 h 2844"/>
                <a:gd name="T2" fmla="*/ 810839 w 3345"/>
                <a:gd name="T3" fmla="*/ 495047 h 2844"/>
                <a:gd name="T4" fmla="*/ 889366 w 3345"/>
                <a:gd name="T5" fmla="*/ 382356 h 2844"/>
                <a:gd name="T6" fmla="*/ 923226 w 3345"/>
                <a:gd name="T7" fmla="*/ 326191 h 2844"/>
                <a:gd name="T8" fmla="*/ 776979 w 3345"/>
                <a:gd name="T9" fmla="*/ 90009 h 2844"/>
                <a:gd name="T10" fmla="*/ 731953 w 3345"/>
                <a:gd name="T11" fmla="*/ 0 h 2844"/>
                <a:gd name="T12" fmla="*/ 731953 w 3345"/>
                <a:gd name="T13" fmla="*/ 0 h 2844"/>
                <a:gd name="T14" fmla="*/ 168940 w 3345"/>
                <a:gd name="T15" fmla="*/ 258504 h 2844"/>
                <a:gd name="T16" fmla="*/ 0 w 3345"/>
                <a:gd name="T17" fmla="*/ 1023577 h 2844"/>
                <a:gd name="T18" fmla="*/ 1204552 w 3345"/>
                <a:gd name="T19" fmla="*/ 1023577 h 2844"/>
                <a:gd name="T20" fmla="*/ 810839 w 3345"/>
                <a:gd name="T21" fmla="*/ 495047 h 28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45"/>
                <a:gd name="T34" fmla="*/ 0 h 2844"/>
                <a:gd name="T35" fmla="*/ 3345 w 3345"/>
                <a:gd name="T36" fmla="*/ 2844 h 28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45" h="2844">
                  <a:moveTo>
                    <a:pt x="2251" y="1375"/>
                  </a:moveTo>
                  <a:lnTo>
                    <a:pt x="2251" y="1375"/>
                  </a:lnTo>
                  <a:cubicBezTo>
                    <a:pt x="2469" y="1062"/>
                    <a:pt x="2469" y="1062"/>
                    <a:pt x="2469" y="1062"/>
                  </a:cubicBezTo>
                  <a:cubicBezTo>
                    <a:pt x="2563" y="906"/>
                    <a:pt x="2563" y="906"/>
                    <a:pt x="2563" y="906"/>
                  </a:cubicBezTo>
                  <a:cubicBezTo>
                    <a:pt x="2157" y="250"/>
                    <a:pt x="2157" y="250"/>
                    <a:pt x="2157" y="250"/>
                  </a:cubicBezTo>
                  <a:cubicBezTo>
                    <a:pt x="2032" y="0"/>
                    <a:pt x="2032" y="0"/>
                    <a:pt x="2032" y="0"/>
                  </a:cubicBezTo>
                  <a:lnTo>
                    <a:pt x="469" y="718"/>
                  </a:lnTo>
                  <a:cubicBezTo>
                    <a:pt x="344" y="843"/>
                    <a:pt x="157" y="1906"/>
                    <a:pt x="0" y="2843"/>
                  </a:cubicBezTo>
                  <a:cubicBezTo>
                    <a:pt x="3344" y="2843"/>
                    <a:pt x="3344" y="2843"/>
                    <a:pt x="3344" y="2843"/>
                  </a:cubicBezTo>
                  <a:lnTo>
                    <a:pt x="2251" y="1375"/>
                  </a:lnTo>
                </a:path>
              </a:pathLst>
            </a:custGeom>
            <a:solidFill>
              <a:srgbClr val="175079"/>
            </a:solidFill>
            <a:ln w="9525">
              <a:noFill/>
              <a:bevel/>
              <a:headEnd/>
              <a:tailEnd/>
            </a:ln>
          </p:spPr>
          <p:txBody>
            <a:bodyPr wrap="none" anchor="ctr">
              <a:prstTxWarp prst="textNoShape">
                <a:avLst/>
              </a:prstTxWarp>
            </a:bodyPr>
            <a:lstStyle/>
            <a:p>
              <a:endParaRPr lang="en-US" sz="1100" dirty="0">
                <a:latin typeface="+mn-lt"/>
              </a:endParaRPr>
            </a:p>
          </p:txBody>
        </p:sp>
        <p:sp>
          <p:nvSpPr>
            <p:cNvPr id="122" name="Freeform 14"/>
            <p:cNvSpPr>
              <a:spLocks noChangeArrowheads="1"/>
            </p:cNvSpPr>
            <p:nvPr/>
          </p:nvSpPr>
          <p:spPr bwMode="auto">
            <a:xfrm>
              <a:off x="5376863" y="4452938"/>
              <a:ext cx="1204912" cy="1023937"/>
            </a:xfrm>
            <a:custGeom>
              <a:avLst/>
              <a:gdLst>
                <a:gd name="T0" fmla="*/ 394073 w 3345"/>
                <a:gd name="T1" fmla="*/ 495047 h 2844"/>
                <a:gd name="T2" fmla="*/ 394073 w 3345"/>
                <a:gd name="T3" fmla="*/ 495047 h 2844"/>
                <a:gd name="T4" fmla="*/ 0 w 3345"/>
                <a:gd name="T5" fmla="*/ 1023577 h 2844"/>
                <a:gd name="T6" fmla="*/ 1204552 w 3345"/>
                <a:gd name="T7" fmla="*/ 1023577 h 2844"/>
                <a:gd name="T8" fmla="*/ 1035612 w 3345"/>
                <a:gd name="T9" fmla="*/ 258504 h 2844"/>
                <a:gd name="T10" fmla="*/ 472959 w 3345"/>
                <a:gd name="T11" fmla="*/ 0 h 2844"/>
                <a:gd name="T12" fmla="*/ 281326 w 3345"/>
                <a:gd name="T13" fmla="*/ 326191 h 2844"/>
                <a:gd name="T14" fmla="*/ 394073 w 3345"/>
                <a:gd name="T15" fmla="*/ 495047 h 2844"/>
                <a:gd name="T16" fmla="*/ 0 60000 65536"/>
                <a:gd name="T17" fmla="*/ 0 60000 65536"/>
                <a:gd name="T18" fmla="*/ 0 60000 65536"/>
                <a:gd name="T19" fmla="*/ 0 60000 65536"/>
                <a:gd name="T20" fmla="*/ 0 60000 65536"/>
                <a:gd name="T21" fmla="*/ 0 60000 65536"/>
                <a:gd name="T22" fmla="*/ 0 60000 65536"/>
                <a:gd name="T23" fmla="*/ 0 60000 65536"/>
                <a:gd name="T24" fmla="*/ 0 w 3345"/>
                <a:gd name="T25" fmla="*/ 0 h 2844"/>
                <a:gd name="T26" fmla="*/ 3345 w 3345"/>
                <a:gd name="T27" fmla="*/ 2844 h 28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45" h="2844">
                  <a:moveTo>
                    <a:pt x="1094" y="1375"/>
                  </a:moveTo>
                  <a:lnTo>
                    <a:pt x="1094" y="1375"/>
                  </a:lnTo>
                  <a:cubicBezTo>
                    <a:pt x="0" y="2843"/>
                    <a:pt x="0" y="2843"/>
                    <a:pt x="0" y="2843"/>
                  </a:cubicBezTo>
                  <a:cubicBezTo>
                    <a:pt x="3344" y="2843"/>
                    <a:pt x="3344" y="2843"/>
                    <a:pt x="3344" y="2843"/>
                  </a:cubicBezTo>
                  <a:cubicBezTo>
                    <a:pt x="3188" y="1906"/>
                    <a:pt x="3000" y="843"/>
                    <a:pt x="2875" y="718"/>
                  </a:cubicBezTo>
                  <a:lnTo>
                    <a:pt x="1313" y="0"/>
                  </a:lnTo>
                  <a:cubicBezTo>
                    <a:pt x="781" y="906"/>
                    <a:pt x="781" y="906"/>
                    <a:pt x="781" y="906"/>
                  </a:cubicBezTo>
                  <a:lnTo>
                    <a:pt x="1094" y="1375"/>
                  </a:lnTo>
                </a:path>
              </a:pathLst>
            </a:custGeom>
            <a:solidFill>
              <a:srgbClr val="175079"/>
            </a:solidFill>
            <a:ln w="9525">
              <a:noFill/>
              <a:bevel/>
              <a:headEnd/>
              <a:tailEnd/>
            </a:ln>
          </p:spPr>
          <p:txBody>
            <a:bodyPr wrap="none" anchor="ctr">
              <a:prstTxWarp prst="textNoShape">
                <a:avLst/>
              </a:prstTxWarp>
            </a:bodyPr>
            <a:lstStyle/>
            <a:p>
              <a:endParaRPr lang="en-US" sz="1100" dirty="0">
                <a:latin typeface="+mn-lt"/>
              </a:endParaRPr>
            </a:p>
          </p:txBody>
        </p:sp>
        <p:sp>
          <p:nvSpPr>
            <p:cNvPr id="123" name="Freeform 15"/>
            <p:cNvSpPr>
              <a:spLocks noChangeArrowheads="1"/>
            </p:cNvSpPr>
            <p:nvPr/>
          </p:nvSpPr>
          <p:spPr bwMode="auto">
            <a:xfrm>
              <a:off x="4330700" y="4318000"/>
              <a:ext cx="652463" cy="1158875"/>
            </a:xfrm>
            <a:custGeom>
              <a:avLst/>
              <a:gdLst>
                <a:gd name="T0" fmla="*/ 191096 w 1813"/>
                <a:gd name="T1" fmla="*/ 461174 h 3219"/>
                <a:gd name="T2" fmla="*/ 157268 w 1813"/>
                <a:gd name="T3" fmla="*/ 517336 h 3219"/>
                <a:gd name="T4" fmla="*/ 78814 w 1813"/>
                <a:gd name="T5" fmla="*/ 630019 h 3219"/>
                <a:gd name="T6" fmla="*/ 472163 w 1813"/>
                <a:gd name="T7" fmla="*/ 1158515 h 3219"/>
                <a:gd name="T8" fmla="*/ 652103 w 1813"/>
                <a:gd name="T9" fmla="*/ 1158515 h 3219"/>
                <a:gd name="T10" fmla="*/ 584806 w 1813"/>
                <a:gd name="T11" fmla="*/ 945029 h 3219"/>
                <a:gd name="T12" fmla="*/ 371037 w 1813"/>
                <a:gd name="T13" fmla="*/ 213486 h 3219"/>
                <a:gd name="T14" fmla="*/ 314895 w 1813"/>
                <a:gd name="T15" fmla="*/ 0 h 3219"/>
                <a:gd name="T16" fmla="*/ 0 w 1813"/>
                <a:gd name="T17" fmla="*/ 135004 h 3219"/>
                <a:gd name="T18" fmla="*/ 44985 w 1813"/>
                <a:gd name="T19" fmla="*/ 225007 h 3219"/>
                <a:gd name="T20" fmla="*/ 191096 w 1813"/>
                <a:gd name="T21" fmla="*/ 461174 h 32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13"/>
                <a:gd name="T34" fmla="*/ 0 h 3219"/>
                <a:gd name="T35" fmla="*/ 1813 w 1813"/>
                <a:gd name="T36" fmla="*/ 3219 h 32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13" h="3219">
                  <a:moveTo>
                    <a:pt x="531" y="1281"/>
                  </a:moveTo>
                  <a:lnTo>
                    <a:pt x="437" y="1437"/>
                  </a:lnTo>
                  <a:lnTo>
                    <a:pt x="219" y="1750"/>
                  </a:lnTo>
                  <a:lnTo>
                    <a:pt x="1312" y="3218"/>
                  </a:lnTo>
                  <a:lnTo>
                    <a:pt x="1812" y="3218"/>
                  </a:lnTo>
                  <a:lnTo>
                    <a:pt x="1625" y="2625"/>
                  </a:lnTo>
                  <a:lnTo>
                    <a:pt x="1031" y="593"/>
                  </a:lnTo>
                  <a:lnTo>
                    <a:pt x="875" y="0"/>
                  </a:lnTo>
                  <a:lnTo>
                    <a:pt x="0" y="375"/>
                  </a:lnTo>
                  <a:lnTo>
                    <a:pt x="125" y="625"/>
                  </a:lnTo>
                  <a:lnTo>
                    <a:pt x="531" y="1281"/>
                  </a:lnTo>
                </a:path>
              </a:pathLst>
            </a:custGeom>
            <a:solidFill>
              <a:srgbClr val="103754"/>
            </a:solidFill>
            <a:ln w="9525">
              <a:noFill/>
              <a:bevel/>
              <a:headEnd/>
              <a:tailEnd/>
            </a:ln>
          </p:spPr>
          <p:txBody>
            <a:bodyPr wrap="none" anchor="ctr">
              <a:prstTxWarp prst="textNoShape">
                <a:avLst/>
              </a:prstTxWarp>
            </a:bodyPr>
            <a:lstStyle/>
            <a:p>
              <a:endParaRPr lang="en-US" sz="1100" dirty="0">
                <a:latin typeface="+mn-lt"/>
              </a:endParaRPr>
            </a:p>
          </p:txBody>
        </p:sp>
        <p:sp>
          <p:nvSpPr>
            <p:cNvPr id="124" name="Freeform 16"/>
            <p:cNvSpPr>
              <a:spLocks noChangeArrowheads="1"/>
            </p:cNvSpPr>
            <p:nvPr/>
          </p:nvSpPr>
          <p:spPr bwMode="auto">
            <a:xfrm>
              <a:off x="5197475" y="4329113"/>
              <a:ext cx="652463" cy="1147762"/>
            </a:xfrm>
            <a:custGeom>
              <a:avLst/>
              <a:gdLst>
                <a:gd name="T0" fmla="*/ 573333 w 1814"/>
                <a:gd name="T1" fmla="*/ 618884 h 3188"/>
                <a:gd name="T2" fmla="*/ 460753 w 1814"/>
                <a:gd name="T3" fmla="*/ 450032 h 3188"/>
                <a:gd name="T4" fmla="*/ 652103 w 1814"/>
                <a:gd name="T5" fmla="*/ 123849 h 3188"/>
                <a:gd name="T6" fmla="*/ 348532 w 1814"/>
                <a:gd name="T7" fmla="*/ 0 h 3188"/>
                <a:gd name="T8" fmla="*/ 280912 w 1814"/>
                <a:gd name="T9" fmla="*/ 202334 h 3188"/>
                <a:gd name="T10" fmla="*/ 78770 w 1814"/>
                <a:gd name="T11" fmla="*/ 877383 h 3188"/>
                <a:gd name="T12" fmla="*/ 0 w 1814"/>
                <a:gd name="T13" fmla="*/ 1147402 h 3188"/>
                <a:gd name="T14" fmla="*/ 179841 w 1814"/>
                <a:gd name="T15" fmla="*/ 1147402 h 3188"/>
                <a:gd name="T16" fmla="*/ 573333 w 1814"/>
                <a:gd name="T17" fmla="*/ 618884 h 31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4"/>
                <a:gd name="T28" fmla="*/ 0 h 3188"/>
                <a:gd name="T29" fmla="*/ 1814 w 1814"/>
                <a:gd name="T30" fmla="*/ 3188 h 31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4" h="3188">
                  <a:moveTo>
                    <a:pt x="1594" y="1719"/>
                  </a:moveTo>
                  <a:lnTo>
                    <a:pt x="1281" y="1250"/>
                  </a:lnTo>
                  <a:lnTo>
                    <a:pt x="1813" y="344"/>
                  </a:lnTo>
                  <a:lnTo>
                    <a:pt x="969" y="0"/>
                  </a:lnTo>
                  <a:lnTo>
                    <a:pt x="781" y="562"/>
                  </a:lnTo>
                  <a:lnTo>
                    <a:pt x="219" y="2437"/>
                  </a:lnTo>
                  <a:lnTo>
                    <a:pt x="0" y="3187"/>
                  </a:lnTo>
                  <a:lnTo>
                    <a:pt x="500" y="3187"/>
                  </a:lnTo>
                  <a:lnTo>
                    <a:pt x="1594" y="1719"/>
                  </a:lnTo>
                </a:path>
              </a:pathLst>
            </a:custGeom>
            <a:solidFill>
              <a:srgbClr val="103754"/>
            </a:solidFill>
            <a:ln w="9525">
              <a:noFill/>
              <a:bevel/>
              <a:headEnd/>
              <a:tailEnd/>
            </a:ln>
          </p:spPr>
          <p:txBody>
            <a:bodyPr wrap="none" anchor="ctr">
              <a:prstTxWarp prst="textNoShape">
                <a:avLst/>
              </a:prstTxWarp>
            </a:bodyPr>
            <a:lstStyle/>
            <a:p>
              <a:endParaRPr lang="en-US" sz="1100" dirty="0">
                <a:latin typeface="+mn-lt"/>
              </a:endParaRPr>
            </a:p>
          </p:txBody>
        </p:sp>
        <p:sp>
          <p:nvSpPr>
            <p:cNvPr id="125" name="Freeform 17"/>
            <p:cNvSpPr>
              <a:spLocks noChangeArrowheads="1"/>
            </p:cNvSpPr>
            <p:nvPr/>
          </p:nvSpPr>
          <p:spPr bwMode="auto">
            <a:xfrm>
              <a:off x="4398963" y="2428875"/>
              <a:ext cx="687387" cy="1755775"/>
            </a:xfrm>
            <a:custGeom>
              <a:avLst/>
              <a:gdLst>
                <a:gd name="T0" fmla="*/ 90066 w 1908"/>
                <a:gd name="T1" fmla="*/ 798833 h 4875"/>
                <a:gd name="T2" fmla="*/ 90066 w 1908"/>
                <a:gd name="T3" fmla="*/ 798833 h 4875"/>
                <a:gd name="T4" fmla="*/ 202830 w 1908"/>
                <a:gd name="T5" fmla="*/ 1530315 h 4875"/>
                <a:gd name="T6" fmla="*/ 687027 w 1908"/>
                <a:gd name="T7" fmla="*/ 1743890 h 4875"/>
                <a:gd name="T8" fmla="*/ 687027 w 1908"/>
                <a:gd name="T9" fmla="*/ 0 h 4875"/>
                <a:gd name="T10" fmla="*/ 90066 w 1908"/>
                <a:gd name="T11" fmla="*/ 798833 h 4875"/>
                <a:gd name="T12" fmla="*/ 0 60000 65536"/>
                <a:gd name="T13" fmla="*/ 0 60000 65536"/>
                <a:gd name="T14" fmla="*/ 0 60000 65536"/>
                <a:gd name="T15" fmla="*/ 0 60000 65536"/>
                <a:gd name="T16" fmla="*/ 0 60000 65536"/>
                <a:gd name="T17" fmla="*/ 0 60000 65536"/>
                <a:gd name="T18" fmla="*/ 0 w 1908"/>
                <a:gd name="T19" fmla="*/ 0 h 4875"/>
                <a:gd name="T20" fmla="*/ 1908 w 1908"/>
                <a:gd name="T21" fmla="*/ 4875 h 4875"/>
              </a:gdLst>
              <a:ahLst/>
              <a:cxnLst>
                <a:cxn ang="T12">
                  <a:pos x="T0" y="T1"/>
                </a:cxn>
                <a:cxn ang="T13">
                  <a:pos x="T2" y="T3"/>
                </a:cxn>
                <a:cxn ang="T14">
                  <a:pos x="T4" y="T5"/>
                </a:cxn>
                <a:cxn ang="T15">
                  <a:pos x="T6" y="T7"/>
                </a:cxn>
                <a:cxn ang="T16">
                  <a:pos x="T8" y="T9"/>
                </a:cxn>
                <a:cxn ang="T17">
                  <a:pos x="T10" y="T11"/>
                </a:cxn>
              </a:cxnLst>
              <a:rect l="T18" t="T19" r="T20" b="T21"/>
              <a:pathLst>
                <a:path w="1908" h="4875">
                  <a:moveTo>
                    <a:pt x="250" y="2218"/>
                  </a:moveTo>
                  <a:lnTo>
                    <a:pt x="250" y="2218"/>
                  </a:lnTo>
                  <a:cubicBezTo>
                    <a:pt x="250" y="2218"/>
                    <a:pt x="500" y="4155"/>
                    <a:pt x="563" y="4249"/>
                  </a:cubicBezTo>
                  <a:cubicBezTo>
                    <a:pt x="594" y="4342"/>
                    <a:pt x="1563" y="4874"/>
                    <a:pt x="1907" y="4842"/>
                  </a:cubicBezTo>
                  <a:cubicBezTo>
                    <a:pt x="1907" y="0"/>
                    <a:pt x="1907" y="0"/>
                    <a:pt x="1907" y="0"/>
                  </a:cubicBezTo>
                  <a:cubicBezTo>
                    <a:pt x="1500" y="0"/>
                    <a:pt x="0" y="93"/>
                    <a:pt x="250" y="2218"/>
                  </a:cubicBezTo>
                </a:path>
              </a:pathLst>
            </a:custGeom>
            <a:solidFill>
              <a:srgbClr val="FFDBA7"/>
            </a:solidFill>
            <a:ln w="9525">
              <a:noFill/>
              <a:bevel/>
              <a:headEnd/>
              <a:tailEnd/>
            </a:ln>
          </p:spPr>
          <p:txBody>
            <a:bodyPr wrap="none" anchor="ctr">
              <a:prstTxWarp prst="textNoShape">
                <a:avLst/>
              </a:prstTxWarp>
            </a:bodyPr>
            <a:lstStyle/>
            <a:p>
              <a:endParaRPr lang="en-US" sz="1100" dirty="0">
                <a:latin typeface="+mn-lt"/>
              </a:endParaRPr>
            </a:p>
          </p:txBody>
        </p:sp>
        <p:sp>
          <p:nvSpPr>
            <p:cNvPr id="126" name="Freeform 18"/>
            <p:cNvSpPr>
              <a:spLocks noChangeArrowheads="1"/>
            </p:cNvSpPr>
            <p:nvPr/>
          </p:nvSpPr>
          <p:spPr bwMode="auto">
            <a:xfrm>
              <a:off x="5084763" y="2428875"/>
              <a:ext cx="663575" cy="1755775"/>
            </a:xfrm>
            <a:custGeom>
              <a:avLst/>
              <a:gdLst>
                <a:gd name="T0" fmla="*/ 10802 w 1843"/>
                <a:gd name="T1" fmla="*/ 0 h 4875"/>
                <a:gd name="T2" fmla="*/ 10802 w 1843"/>
                <a:gd name="T3" fmla="*/ 0 h 4875"/>
                <a:gd name="T4" fmla="*/ 0 w 1843"/>
                <a:gd name="T5" fmla="*/ 0 h 4875"/>
                <a:gd name="T6" fmla="*/ 0 w 1843"/>
                <a:gd name="T7" fmla="*/ 0 h 4875"/>
                <a:gd name="T8" fmla="*/ 0 w 1843"/>
                <a:gd name="T9" fmla="*/ 1743890 h 4875"/>
                <a:gd name="T10" fmla="*/ 0 w 1843"/>
                <a:gd name="T11" fmla="*/ 1743890 h 4875"/>
                <a:gd name="T12" fmla="*/ 483189 w 1843"/>
                <a:gd name="T13" fmla="*/ 1530315 h 4875"/>
                <a:gd name="T14" fmla="*/ 595885 w 1843"/>
                <a:gd name="T15" fmla="*/ 798833 h 4875"/>
                <a:gd name="T16" fmla="*/ 10802 w 1843"/>
                <a:gd name="T17" fmla="*/ 0 h 48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3"/>
                <a:gd name="T28" fmla="*/ 0 h 4875"/>
                <a:gd name="T29" fmla="*/ 1843 w 1843"/>
                <a:gd name="T30" fmla="*/ 4875 h 48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3" h="4875">
                  <a:moveTo>
                    <a:pt x="30" y="0"/>
                  </a:moveTo>
                  <a:lnTo>
                    <a:pt x="30" y="0"/>
                  </a:lnTo>
                  <a:cubicBezTo>
                    <a:pt x="0" y="0"/>
                    <a:pt x="0" y="0"/>
                    <a:pt x="0" y="0"/>
                  </a:cubicBezTo>
                  <a:cubicBezTo>
                    <a:pt x="0" y="4842"/>
                    <a:pt x="0" y="4842"/>
                    <a:pt x="0" y="4842"/>
                  </a:cubicBezTo>
                  <a:cubicBezTo>
                    <a:pt x="311" y="4874"/>
                    <a:pt x="1280" y="4342"/>
                    <a:pt x="1342" y="4249"/>
                  </a:cubicBezTo>
                  <a:cubicBezTo>
                    <a:pt x="1405" y="4155"/>
                    <a:pt x="1655" y="2218"/>
                    <a:pt x="1655" y="2218"/>
                  </a:cubicBezTo>
                  <a:cubicBezTo>
                    <a:pt x="1842" y="93"/>
                    <a:pt x="405" y="0"/>
                    <a:pt x="30" y="0"/>
                  </a:cubicBezTo>
                </a:path>
              </a:pathLst>
            </a:custGeom>
            <a:solidFill>
              <a:srgbClr val="F0C17D"/>
            </a:solidFill>
            <a:ln w="9525">
              <a:noFill/>
              <a:bevel/>
              <a:headEnd/>
              <a:tailEnd/>
            </a:ln>
          </p:spPr>
          <p:txBody>
            <a:bodyPr wrap="none" anchor="ctr">
              <a:prstTxWarp prst="textNoShape">
                <a:avLst/>
              </a:prstTxWarp>
            </a:bodyPr>
            <a:lstStyle/>
            <a:p>
              <a:endParaRPr lang="en-US" sz="1100" dirty="0">
                <a:latin typeface="+mn-lt"/>
              </a:endParaRPr>
            </a:p>
          </p:txBody>
        </p:sp>
        <p:sp>
          <p:nvSpPr>
            <p:cNvPr id="127" name="Freeform 19"/>
            <p:cNvSpPr>
              <a:spLocks noChangeArrowheads="1"/>
            </p:cNvSpPr>
            <p:nvPr/>
          </p:nvSpPr>
          <p:spPr bwMode="auto">
            <a:xfrm>
              <a:off x="5467350" y="2552700"/>
              <a:ext cx="428625" cy="968375"/>
            </a:xfrm>
            <a:custGeom>
              <a:avLst/>
              <a:gdLst>
                <a:gd name="T0" fmla="*/ 67772 w 1189"/>
                <a:gd name="T1" fmla="*/ 0 h 2689"/>
                <a:gd name="T2" fmla="*/ 67772 w 1189"/>
                <a:gd name="T3" fmla="*/ 0 h 2689"/>
                <a:gd name="T4" fmla="*/ 214132 w 1189"/>
                <a:gd name="T5" fmla="*/ 652906 h 2689"/>
                <a:gd name="T6" fmla="*/ 281544 w 1189"/>
                <a:gd name="T7" fmla="*/ 236602 h 2689"/>
                <a:gd name="T8" fmla="*/ 67772 w 1189"/>
                <a:gd name="T9" fmla="*/ 0 h 2689"/>
                <a:gd name="T10" fmla="*/ 0 60000 65536"/>
                <a:gd name="T11" fmla="*/ 0 60000 65536"/>
                <a:gd name="T12" fmla="*/ 0 60000 65536"/>
                <a:gd name="T13" fmla="*/ 0 60000 65536"/>
                <a:gd name="T14" fmla="*/ 0 60000 65536"/>
                <a:gd name="T15" fmla="*/ 0 w 1189"/>
                <a:gd name="T16" fmla="*/ 0 h 2689"/>
                <a:gd name="T17" fmla="*/ 1189 w 1189"/>
                <a:gd name="T18" fmla="*/ 2689 h 2689"/>
              </a:gdLst>
              <a:ahLst/>
              <a:cxnLst>
                <a:cxn ang="T10">
                  <a:pos x="T0" y="T1"/>
                </a:cxn>
                <a:cxn ang="T11">
                  <a:pos x="T2" y="T3"/>
                </a:cxn>
                <a:cxn ang="T12">
                  <a:pos x="T4" y="T5"/>
                </a:cxn>
                <a:cxn ang="T13">
                  <a:pos x="T6" y="T7"/>
                </a:cxn>
                <a:cxn ang="T14">
                  <a:pos x="T8" y="T9"/>
                </a:cxn>
              </a:cxnLst>
              <a:rect l="T15" t="T16" r="T17" b="T18"/>
              <a:pathLst>
                <a:path w="1189" h="2689">
                  <a:moveTo>
                    <a:pt x="188" y="0"/>
                  </a:moveTo>
                  <a:lnTo>
                    <a:pt x="188" y="0"/>
                  </a:lnTo>
                  <a:cubicBezTo>
                    <a:pt x="188" y="0"/>
                    <a:pt x="0" y="969"/>
                    <a:pt x="594" y="1813"/>
                  </a:cubicBezTo>
                  <a:cubicBezTo>
                    <a:pt x="1188" y="2688"/>
                    <a:pt x="781" y="657"/>
                    <a:pt x="781" y="657"/>
                  </a:cubicBezTo>
                  <a:cubicBezTo>
                    <a:pt x="781" y="657"/>
                    <a:pt x="344" y="0"/>
                    <a:pt x="188" y="0"/>
                  </a:cubicBezTo>
                </a:path>
              </a:pathLst>
            </a:custGeom>
            <a:solidFill>
              <a:srgbClr val="600B18"/>
            </a:solidFill>
            <a:ln w="9525">
              <a:noFill/>
              <a:bevel/>
              <a:headEnd/>
              <a:tailEnd/>
            </a:ln>
          </p:spPr>
          <p:txBody>
            <a:bodyPr wrap="none" anchor="ctr">
              <a:prstTxWarp prst="textNoShape">
                <a:avLst/>
              </a:prstTxWarp>
            </a:bodyPr>
            <a:lstStyle/>
            <a:p>
              <a:endParaRPr lang="en-US" sz="1100" dirty="0">
                <a:latin typeface="+mn-lt"/>
              </a:endParaRPr>
            </a:p>
          </p:txBody>
        </p:sp>
        <p:sp>
          <p:nvSpPr>
            <p:cNvPr id="128" name="Freeform 20"/>
            <p:cNvSpPr>
              <a:spLocks noChangeArrowheads="1"/>
            </p:cNvSpPr>
            <p:nvPr/>
          </p:nvSpPr>
          <p:spPr bwMode="auto">
            <a:xfrm>
              <a:off x="4398963" y="2305050"/>
              <a:ext cx="1214437" cy="844550"/>
            </a:xfrm>
            <a:custGeom>
              <a:avLst/>
              <a:gdLst>
                <a:gd name="T0" fmla="*/ 1180613 w 3375"/>
                <a:gd name="T1" fmla="*/ 146221 h 2345"/>
                <a:gd name="T2" fmla="*/ 1180613 w 3375"/>
                <a:gd name="T3" fmla="*/ 146221 h 2345"/>
                <a:gd name="T4" fmla="*/ 1090654 w 3375"/>
                <a:gd name="T5" fmla="*/ 123891 h 2345"/>
                <a:gd name="T6" fmla="*/ 1056830 w 3375"/>
                <a:gd name="T7" fmla="*/ 22329 h 2345"/>
                <a:gd name="T8" fmla="*/ 831934 w 3375"/>
                <a:gd name="T9" fmla="*/ 0 h 2345"/>
                <a:gd name="T10" fmla="*/ 0 w 3375"/>
                <a:gd name="T11" fmla="*/ 641426 h 2345"/>
                <a:gd name="T12" fmla="*/ 33824 w 3375"/>
                <a:gd name="T13" fmla="*/ 810336 h 2345"/>
                <a:gd name="T14" fmla="*/ 258720 w 3375"/>
                <a:gd name="T15" fmla="*/ 844190 h 2345"/>
                <a:gd name="T16" fmla="*/ 1079140 w 3375"/>
                <a:gd name="T17" fmla="*/ 348985 h 2345"/>
                <a:gd name="T18" fmla="*/ 708152 w 3375"/>
                <a:gd name="T19" fmla="*/ 821500 h 2345"/>
                <a:gd name="T20" fmla="*/ 1214077 w 3375"/>
                <a:gd name="T21" fmla="*/ 292441 h 2345"/>
                <a:gd name="T22" fmla="*/ 1180613 w 3375"/>
                <a:gd name="T23" fmla="*/ 146221 h 23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75"/>
                <a:gd name="T37" fmla="*/ 0 h 2345"/>
                <a:gd name="T38" fmla="*/ 3375 w 3375"/>
                <a:gd name="T39" fmla="*/ 2345 h 23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75" h="2345">
                  <a:moveTo>
                    <a:pt x="3281" y="406"/>
                  </a:moveTo>
                  <a:lnTo>
                    <a:pt x="3281" y="406"/>
                  </a:lnTo>
                  <a:cubicBezTo>
                    <a:pt x="3187" y="375"/>
                    <a:pt x="3124" y="375"/>
                    <a:pt x="3031" y="344"/>
                  </a:cubicBezTo>
                  <a:cubicBezTo>
                    <a:pt x="2999" y="250"/>
                    <a:pt x="2968" y="156"/>
                    <a:pt x="2937" y="62"/>
                  </a:cubicBezTo>
                  <a:cubicBezTo>
                    <a:pt x="2749" y="31"/>
                    <a:pt x="2531" y="0"/>
                    <a:pt x="2312" y="0"/>
                  </a:cubicBezTo>
                  <a:cubicBezTo>
                    <a:pt x="1032" y="0"/>
                    <a:pt x="0" y="812"/>
                    <a:pt x="0" y="1781"/>
                  </a:cubicBezTo>
                  <a:cubicBezTo>
                    <a:pt x="0" y="1937"/>
                    <a:pt x="32" y="2094"/>
                    <a:pt x="94" y="2250"/>
                  </a:cubicBezTo>
                  <a:cubicBezTo>
                    <a:pt x="313" y="2312"/>
                    <a:pt x="500" y="2344"/>
                    <a:pt x="719" y="2344"/>
                  </a:cubicBezTo>
                  <a:cubicBezTo>
                    <a:pt x="1844" y="2344"/>
                    <a:pt x="2749" y="1750"/>
                    <a:pt x="2999" y="969"/>
                  </a:cubicBezTo>
                  <a:cubicBezTo>
                    <a:pt x="2968" y="1531"/>
                    <a:pt x="2562" y="2031"/>
                    <a:pt x="1968" y="2281"/>
                  </a:cubicBezTo>
                  <a:cubicBezTo>
                    <a:pt x="2781" y="2094"/>
                    <a:pt x="3374" y="1500"/>
                    <a:pt x="3374" y="812"/>
                  </a:cubicBezTo>
                  <a:cubicBezTo>
                    <a:pt x="3374" y="687"/>
                    <a:pt x="3343" y="531"/>
                    <a:pt x="3281" y="406"/>
                  </a:cubicBezTo>
                </a:path>
              </a:pathLst>
            </a:custGeom>
            <a:solidFill>
              <a:srgbClr val="712829"/>
            </a:solidFill>
            <a:ln w="9525">
              <a:noFill/>
              <a:bevel/>
              <a:headEnd/>
              <a:tailEnd/>
            </a:ln>
          </p:spPr>
          <p:txBody>
            <a:bodyPr wrap="none" anchor="ctr">
              <a:prstTxWarp prst="textNoShape">
                <a:avLst/>
              </a:prstTxWarp>
            </a:bodyPr>
            <a:lstStyle/>
            <a:p>
              <a:endParaRPr lang="en-US" sz="1100" dirty="0">
                <a:latin typeface="+mn-lt"/>
              </a:endParaRPr>
            </a:p>
          </p:txBody>
        </p:sp>
        <p:sp>
          <p:nvSpPr>
            <p:cNvPr id="129" name="Freeform 21"/>
            <p:cNvSpPr>
              <a:spLocks noChangeArrowheads="1"/>
            </p:cNvSpPr>
            <p:nvPr/>
          </p:nvSpPr>
          <p:spPr bwMode="auto">
            <a:xfrm>
              <a:off x="5500688" y="2833688"/>
              <a:ext cx="269875" cy="596900"/>
            </a:xfrm>
            <a:custGeom>
              <a:avLst/>
              <a:gdLst>
                <a:gd name="T0" fmla="*/ 179677 w 751"/>
                <a:gd name="T1" fmla="*/ 157420 h 1657"/>
                <a:gd name="T2" fmla="*/ 179677 w 751"/>
                <a:gd name="T3" fmla="*/ 157420 h 1657"/>
                <a:gd name="T4" fmla="*/ 269516 w 751"/>
                <a:gd name="T5" fmla="*/ 270172 h 1657"/>
                <a:gd name="T6" fmla="*/ 269516 w 751"/>
                <a:gd name="T7" fmla="*/ 236310 h 1657"/>
                <a:gd name="T8" fmla="*/ 56059 w 751"/>
                <a:gd name="T9" fmla="*/ 0 h 1657"/>
                <a:gd name="T10" fmla="*/ 168537 w 751"/>
                <a:gd name="T11" fmla="*/ 596540 h 1657"/>
                <a:gd name="T12" fmla="*/ 179677 w 751"/>
                <a:gd name="T13" fmla="*/ 157420 h 1657"/>
                <a:gd name="T14" fmla="*/ 0 60000 65536"/>
                <a:gd name="T15" fmla="*/ 0 60000 65536"/>
                <a:gd name="T16" fmla="*/ 0 60000 65536"/>
                <a:gd name="T17" fmla="*/ 0 60000 65536"/>
                <a:gd name="T18" fmla="*/ 0 60000 65536"/>
                <a:gd name="T19" fmla="*/ 0 60000 65536"/>
                <a:gd name="T20" fmla="*/ 0 60000 65536"/>
                <a:gd name="T21" fmla="*/ 0 w 751"/>
                <a:gd name="T22" fmla="*/ 0 h 1657"/>
                <a:gd name="T23" fmla="*/ 751 w 751"/>
                <a:gd name="T24" fmla="*/ 1657 h 16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1" h="1657">
                  <a:moveTo>
                    <a:pt x="500" y="437"/>
                  </a:moveTo>
                  <a:lnTo>
                    <a:pt x="500" y="437"/>
                  </a:lnTo>
                  <a:cubicBezTo>
                    <a:pt x="562" y="468"/>
                    <a:pt x="656" y="593"/>
                    <a:pt x="750" y="750"/>
                  </a:cubicBezTo>
                  <a:cubicBezTo>
                    <a:pt x="750" y="687"/>
                    <a:pt x="750" y="656"/>
                    <a:pt x="750" y="656"/>
                  </a:cubicBezTo>
                  <a:cubicBezTo>
                    <a:pt x="750" y="656"/>
                    <a:pt x="312" y="0"/>
                    <a:pt x="156" y="0"/>
                  </a:cubicBezTo>
                  <a:cubicBezTo>
                    <a:pt x="156" y="0"/>
                    <a:pt x="0" y="843"/>
                    <a:pt x="469" y="1656"/>
                  </a:cubicBezTo>
                  <a:cubicBezTo>
                    <a:pt x="344" y="1000"/>
                    <a:pt x="500" y="437"/>
                    <a:pt x="500" y="437"/>
                  </a:cubicBezTo>
                </a:path>
              </a:pathLst>
            </a:custGeom>
            <a:solidFill>
              <a:srgbClr val="600B18"/>
            </a:solidFill>
            <a:ln w="9525">
              <a:noFill/>
              <a:bevel/>
              <a:headEnd/>
              <a:tailEnd/>
            </a:ln>
          </p:spPr>
          <p:txBody>
            <a:bodyPr wrap="none" anchor="ctr">
              <a:prstTxWarp prst="textNoShape">
                <a:avLst/>
              </a:prstTxWarp>
            </a:bodyPr>
            <a:lstStyle/>
            <a:p>
              <a:endParaRPr lang="en-US" sz="1100" dirty="0">
                <a:latin typeface="+mn-lt"/>
              </a:endParaRPr>
            </a:p>
          </p:txBody>
        </p:sp>
        <p:sp>
          <p:nvSpPr>
            <p:cNvPr id="130" name="Freeform 22"/>
            <p:cNvSpPr>
              <a:spLocks noChangeArrowheads="1"/>
            </p:cNvSpPr>
            <p:nvPr/>
          </p:nvSpPr>
          <p:spPr bwMode="auto">
            <a:xfrm>
              <a:off x="4195763" y="3103563"/>
              <a:ext cx="247650" cy="506412"/>
            </a:xfrm>
            <a:custGeom>
              <a:avLst/>
              <a:gdLst>
                <a:gd name="T0" fmla="*/ 22317 w 688"/>
                <a:gd name="T1" fmla="*/ 281100 h 1407"/>
                <a:gd name="T2" fmla="*/ 22317 w 688"/>
                <a:gd name="T3" fmla="*/ 281100 h 1407"/>
                <a:gd name="T4" fmla="*/ 191137 w 688"/>
                <a:gd name="T5" fmla="*/ 0 h 1407"/>
                <a:gd name="T6" fmla="*/ 247290 w 688"/>
                <a:gd name="T7" fmla="*/ 506052 h 1407"/>
                <a:gd name="T8" fmla="*/ 22317 w 688"/>
                <a:gd name="T9" fmla="*/ 281100 h 1407"/>
                <a:gd name="T10" fmla="*/ 0 60000 65536"/>
                <a:gd name="T11" fmla="*/ 0 60000 65536"/>
                <a:gd name="T12" fmla="*/ 0 60000 65536"/>
                <a:gd name="T13" fmla="*/ 0 60000 65536"/>
                <a:gd name="T14" fmla="*/ 0 60000 65536"/>
                <a:gd name="T15" fmla="*/ 0 w 688"/>
                <a:gd name="T16" fmla="*/ 0 h 1407"/>
                <a:gd name="T17" fmla="*/ 688 w 688"/>
                <a:gd name="T18" fmla="*/ 1407 h 1407"/>
              </a:gdLst>
              <a:ahLst/>
              <a:cxnLst>
                <a:cxn ang="T10">
                  <a:pos x="T0" y="T1"/>
                </a:cxn>
                <a:cxn ang="T11">
                  <a:pos x="T2" y="T3"/>
                </a:cxn>
                <a:cxn ang="T12">
                  <a:pos x="T4" y="T5"/>
                </a:cxn>
                <a:cxn ang="T13">
                  <a:pos x="T6" y="T7"/>
                </a:cxn>
                <a:cxn ang="T14">
                  <a:pos x="T8" y="T9"/>
                </a:cxn>
              </a:cxnLst>
              <a:rect l="T15" t="T16" r="T17" b="T18"/>
              <a:pathLst>
                <a:path w="688" h="1407">
                  <a:moveTo>
                    <a:pt x="62" y="781"/>
                  </a:moveTo>
                  <a:lnTo>
                    <a:pt x="62" y="781"/>
                  </a:lnTo>
                  <a:cubicBezTo>
                    <a:pt x="0" y="437"/>
                    <a:pt x="219" y="125"/>
                    <a:pt x="531" y="0"/>
                  </a:cubicBezTo>
                  <a:cubicBezTo>
                    <a:pt x="687" y="1406"/>
                    <a:pt x="687" y="1406"/>
                    <a:pt x="687" y="1406"/>
                  </a:cubicBezTo>
                  <a:cubicBezTo>
                    <a:pt x="375" y="1375"/>
                    <a:pt x="94" y="1125"/>
                    <a:pt x="62" y="781"/>
                  </a:cubicBezTo>
                </a:path>
              </a:pathLst>
            </a:custGeom>
            <a:solidFill>
              <a:srgbClr val="CED3CF"/>
            </a:solidFill>
            <a:ln w="9525">
              <a:noFill/>
              <a:bevel/>
              <a:headEnd/>
              <a:tailEnd/>
            </a:ln>
          </p:spPr>
          <p:txBody>
            <a:bodyPr wrap="none" anchor="ctr">
              <a:prstTxWarp prst="textNoShape">
                <a:avLst/>
              </a:prstTxWarp>
            </a:bodyPr>
            <a:lstStyle/>
            <a:p>
              <a:endParaRPr lang="en-US" sz="1100" dirty="0">
                <a:latin typeface="+mn-lt"/>
              </a:endParaRPr>
            </a:p>
          </p:txBody>
        </p:sp>
        <p:sp>
          <p:nvSpPr>
            <p:cNvPr id="131" name="Freeform 23"/>
            <p:cNvSpPr>
              <a:spLocks noChangeArrowheads="1"/>
            </p:cNvSpPr>
            <p:nvPr/>
          </p:nvSpPr>
          <p:spPr bwMode="auto">
            <a:xfrm>
              <a:off x="4387850" y="3092450"/>
              <a:ext cx="158750" cy="517525"/>
            </a:xfrm>
            <a:custGeom>
              <a:avLst/>
              <a:gdLst>
                <a:gd name="T0" fmla="*/ 45202 w 439"/>
                <a:gd name="T1" fmla="*/ 0 h 1439"/>
                <a:gd name="T2" fmla="*/ 45202 w 439"/>
                <a:gd name="T3" fmla="*/ 0 h 1439"/>
                <a:gd name="T4" fmla="*/ 101614 w 439"/>
                <a:gd name="T5" fmla="*/ 0 h 1439"/>
                <a:gd name="T6" fmla="*/ 158388 w 439"/>
                <a:gd name="T7" fmla="*/ 506016 h 1439"/>
                <a:gd name="T8" fmla="*/ 113186 w 439"/>
                <a:gd name="T9" fmla="*/ 517165 h 1439"/>
                <a:gd name="T10" fmla="*/ 56412 w 439"/>
                <a:gd name="T11" fmla="*/ 517165 h 1439"/>
                <a:gd name="T12" fmla="*/ 0 w 439"/>
                <a:gd name="T13" fmla="*/ 11509 h 1439"/>
                <a:gd name="T14" fmla="*/ 45202 w 439"/>
                <a:gd name="T15" fmla="*/ 0 h 1439"/>
                <a:gd name="T16" fmla="*/ 0 60000 65536"/>
                <a:gd name="T17" fmla="*/ 0 60000 65536"/>
                <a:gd name="T18" fmla="*/ 0 60000 65536"/>
                <a:gd name="T19" fmla="*/ 0 60000 65536"/>
                <a:gd name="T20" fmla="*/ 0 60000 65536"/>
                <a:gd name="T21" fmla="*/ 0 60000 65536"/>
                <a:gd name="T22" fmla="*/ 0 60000 65536"/>
                <a:gd name="T23" fmla="*/ 0 60000 65536"/>
                <a:gd name="T24" fmla="*/ 0 w 439"/>
                <a:gd name="T25" fmla="*/ 0 h 1439"/>
                <a:gd name="T26" fmla="*/ 439 w 439"/>
                <a:gd name="T27" fmla="*/ 1439 h 14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9" h="1439">
                  <a:moveTo>
                    <a:pt x="125" y="0"/>
                  </a:moveTo>
                  <a:lnTo>
                    <a:pt x="125" y="0"/>
                  </a:lnTo>
                  <a:cubicBezTo>
                    <a:pt x="188" y="0"/>
                    <a:pt x="219" y="0"/>
                    <a:pt x="281" y="0"/>
                  </a:cubicBezTo>
                  <a:cubicBezTo>
                    <a:pt x="438" y="1407"/>
                    <a:pt x="438" y="1407"/>
                    <a:pt x="438" y="1407"/>
                  </a:cubicBezTo>
                  <a:cubicBezTo>
                    <a:pt x="406" y="1407"/>
                    <a:pt x="344" y="1438"/>
                    <a:pt x="313" y="1438"/>
                  </a:cubicBezTo>
                  <a:cubicBezTo>
                    <a:pt x="250" y="1438"/>
                    <a:pt x="219" y="1438"/>
                    <a:pt x="156" y="1438"/>
                  </a:cubicBezTo>
                  <a:cubicBezTo>
                    <a:pt x="0" y="32"/>
                    <a:pt x="0" y="32"/>
                    <a:pt x="0" y="32"/>
                  </a:cubicBezTo>
                  <a:cubicBezTo>
                    <a:pt x="31" y="32"/>
                    <a:pt x="94" y="32"/>
                    <a:pt x="125" y="0"/>
                  </a:cubicBezTo>
                </a:path>
              </a:pathLst>
            </a:custGeom>
            <a:solidFill>
              <a:srgbClr val="19B0BF"/>
            </a:solidFill>
            <a:ln w="9525">
              <a:noFill/>
              <a:bevel/>
              <a:headEnd/>
              <a:tailEnd/>
            </a:ln>
          </p:spPr>
          <p:txBody>
            <a:bodyPr wrap="none" anchor="ctr">
              <a:prstTxWarp prst="textNoShape">
                <a:avLst/>
              </a:prstTxWarp>
            </a:bodyPr>
            <a:lstStyle/>
            <a:p>
              <a:endParaRPr lang="en-US" sz="1100" dirty="0">
                <a:latin typeface="+mn-lt"/>
              </a:endParaRPr>
            </a:p>
          </p:txBody>
        </p:sp>
        <p:sp>
          <p:nvSpPr>
            <p:cNvPr id="132" name="Freeform 24"/>
            <p:cNvSpPr>
              <a:spLocks noChangeArrowheads="1"/>
            </p:cNvSpPr>
            <p:nvPr/>
          </p:nvSpPr>
          <p:spPr bwMode="auto">
            <a:xfrm>
              <a:off x="5230813" y="3508375"/>
              <a:ext cx="663575" cy="438150"/>
            </a:xfrm>
            <a:custGeom>
              <a:avLst/>
              <a:gdLst>
                <a:gd name="T0" fmla="*/ 0 w 1845"/>
                <a:gd name="T1" fmla="*/ 437790 h 1218"/>
                <a:gd name="T2" fmla="*/ 0 w 1845"/>
                <a:gd name="T3" fmla="*/ 437790 h 1218"/>
                <a:gd name="T4" fmla="*/ 0 w 1845"/>
                <a:gd name="T5" fmla="*/ 347858 h 1218"/>
                <a:gd name="T6" fmla="*/ 584450 w 1845"/>
                <a:gd name="T7" fmla="*/ 0 h 1218"/>
                <a:gd name="T8" fmla="*/ 663215 w 1845"/>
                <a:gd name="T9" fmla="*/ 22303 h 1218"/>
                <a:gd name="T10" fmla="*/ 0 w 1845"/>
                <a:gd name="T11" fmla="*/ 437790 h 1218"/>
                <a:gd name="T12" fmla="*/ 0 60000 65536"/>
                <a:gd name="T13" fmla="*/ 0 60000 65536"/>
                <a:gd name="T14" fmla="*/ 0 60000 65536"/>
                <a:gd name="T15" fmla="*/ 0 60000 65536"/>
                <a:gd name="T16" fmla="*/ 0 60000 65536"/>
                <a:gd name="T17" fmla="*/ 0 60000 65536"/>
                <a:gd name="T18" fmla="*/ 0 w 1845"/>
                <a:gd name="T19" fmla="*/ 0 h 1218"/>
                <a:gd name="T20" fmla="*/ 1845 w 1845"/>
                <a:gd name="T21" fmla="*/ 1218 h 1218"/>
              </a:gdLst>
              <a:ahLst/>
              <a:cxnLst>
                <a:cxn ang="T12">
                  <a:pos x="T0" y="T1"/>
                </a:cxn>
                <a:cxn ang="T13">
                  <a:pos x="T2" y="T3"/>
                </a:cxn>
                <a:cxn ang="T14">
                  <a:pos x="T4" y="T5"/>
                </a:cxn>
                <a:cxn ang="T15">
                  <a:pos x="T6" y="T7"/>
                </a:cxn>
                <a:cxn ang="T16">
                  <a:pos x="T8" y="T9"/>
                </a:cxn>
                <a:cxn ang="T17">
                  <a:pos x="T10" y="T11"/>
                </a:cxn>
              </a:cxnLst>
              <a:rect l="T18" t="T19" r="T20" b="T21"/>
              <a:pathLst>
                <a:path w="1845" h="1218">
                  <a:moveTo>
                    <a:pt x="0" y="1217"/>
                  </a:moveTo>
                  <a:lnTo>
                    <a:pt x="0" y="1217"/>
                  </a:lnTo>
                  <a:cubicBezTo>
                    <a:pt x="0" y="967"/>
                    <a:pt x="0" y="967"/>
                    <a:pt x="0" y="967"/>
                  </a:cubicBezTo>
                  <a:cubicBezTo>
                    <a:pt x="1406" y="967"/>
                    <a:pt x="1625" y="62"/>
                    <a:pt x="1625" y="0"/>
                  </a:cubicBezTo>
                  <a:cubicBezTo>
                    <a:pt x="1844" y="62"/>
                    <a:pt x="1844" y="62"/>
                    <a:pt x="1844" y="62"/>
                  </a:cubicBezTo>
                  <a:cubicBezTo>
                    <a:pt x="1844" y="62"/>
                    <a:pt x="1594" y="1217"/>
                    <a:pt x="0" y="1217"/>
                  </a:cubicBezTo>
                </a:path>
              </a:pathLst>
            </a:custGeom>
            <a:solidFill>
              <a:srgbClr val="CED3CF"/>
            </a:solidFill>
            <a:ln w="9525">
              <a:noFill/>
              <a:bevel/>
              <a:headEnd/>
              <a:tailEnd/>
            </a:ln>
          </p:spPr>
          <p:txBody>
            <a:bodyPr wrap="none" anchor="ctr">
              <a:prstTxWarp prst="textNoShape">
                <a:avLst/>
              </a:prstTxWarp>
            </a:bodyPr>
            <a:lstStyle/>
            <a:p>
              <a:endParaRPr lang="en-US" sz="1100" dirty="0">
                <a:latin typeface="+mn-lt"/>
              </a:endParaRPr>
            </a:p>
          </p:txBody>
        </p:sp>
        <p:sp>
          <p:nvSpPr>
            <p:cNvPr id="133" name="Freeform 25"/>
            <p:cNvSpPr>
              <a:spLocks noChangeArrowheads="1"/>
            </p:cNvSpPr>
            <p:nvPr/>
          </p:nvSpPr>
          <p:spPr bwMode="auto">
            <a:xfrm>
              <a:off x="5040313" y="3824288"/>
              <a:ext cx="280987" cy="157162"/>
            </a:xfrm>
            <a:custGeom>
              <a:avLst/>
              <a:gdLst>
                <a:gd name="T0" fmla="*/ 280627 w 781"/>
                <a:gd name="T1" fmla="*/ 78222 h 438"/>
                <a:gd name="T2" fmla="*/ 280627 w 781"/>
                <a:gd name="T3" fmla="*/ 78222 h 438"/>
                <a:gd name="T4" fmla="*/ 201836 w 781"/>
                <a:gd name="T5" fmla="*/ 156803 h 438"/>
                <a:gd name="T6" fmla="*/ 66919 w 781"/>
                <a:gd name="T7" fmla="*/ 156803 h 438"/>
                <a:gd name="T8" fmla="*/ 0 w 781"/>
                <a:gd name="T9" fmla="*/ 78222 h 438"/>
                <a:gd name="T10" fmla="*/ 0 w 781"/>
                <a:gd name="T11" fmla="*/ 78222 h 438"/>
                <a:gd name="T12" fmla="*/ 66919 w 781"/>
                <a:gd name="T13" fmla="*/ 0 h 438"/>
                <a:gd name="T14" fmla="*/ 201836 w 781"/>
                <a:gd name="T15" fmla="*/ 0 h 438"/>
                <a:gd name="T16" fmla="*/ 280627 w 781"/>
                <a:gd name="T17" fmla="*/ 78222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1"/>
                <a:gd name="T28" fmla="*/ 0 h 438"/>
                <a:gd name="T29" fmla="*/ 781 w 781"/>
                <a:gd name="T30" fmla="*/ 438 h 4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1" h="438">
                  <a:moveTo>
                    <a:pt x="780" y="218"/>
                  </a:moveTo>
                  <a:lnTo>
                    <a:pt x="780" y="218"/>
                  </a:lnTo>
                  <a:cubicBezTo>
                    <a:pt x="780" y="343"/>
                    <a:pt x="686" y="437"/>
                    <a:pt x="561" y="437"/>
                  </a:cubicBezTo>
                  <a:cubicBezTo>
                    <a:pt x="186" y="437"/>
                    <a:pt x="186" y="437"/>
                    <a:pt x="186" y="437"/>
                  </a:cubicBezTo>
                  <a:cubicBezTo>
                    <a:pt x="93" y="437"/>
                    <a:pt x="0" y="343"/>
                    <a:pt x="0" y="218"/>
                  </a:cubicBezTo>
                  <a:cubicBezTo>
                    <a:pt x="0" y="93"/>
                    <a:pt x="93" y="0"/>
                    <a:pt x="186" y="0"/>
                  </a:cubicBezTo>
                  <a:cubicBezTo>
                    <a:pt x="561" y="0"/>
                    <a:pt x="561" y="0"/>
                    <a:pt x="561" y="0"/>
                  </a:cubicBezTo>
                  <a:cubicBezTo>
                    <a:pt x="686" y="0"/>
                    <a:pt x="780" y="93"/>
                    <a:pt x="780" y="218"/>
                  </a:cubicBezTo>
                </a:path>
              </a:pathLst>
            </a:custGeom>
            <a:solidFill>
              <a:srgbClr val="19B0BF"/>
            </a:solidFill>
            <a:ln w="9525">
              <a:noFill/>
              <a:bevel/>
              <a:headEnd/>
              <a:tailEnd/>
            </a:ln>
          </p:spPr>
          <p:txBody>
            <a:bodyPr wrap="none" anchor="ctr">
              <a:prstTxWarp prst="textNoShape">
                <a:avLst/>
              </a:prstTxWarp>
            </a:bodyPr>
            <a:lstStyle/>
            <a:p>
              <a:endParaRPr lang="en-US" sz="1100" dirty="0">
                <a:latin typeface="+mn-lt"/>
              </a:endParaRPr>
            </a:p>
          </p:txBody>
        </p:sp>
        <p:sp>
          <p:nvSpPr>
            <p:cNvPr id="134" name="Freeform 26"/>
            <p:cNvSpPr>
              <a:spLocks noChangeArrowheads="1"/>
            </p:cNvSpPr>
            <p:nvPr/>
          </p:nvSpPr>
          <p:spPr bwMode="auto">
            <a:xfrm>
              <a:off x="4308475" y="2260600"/>
              <a:ext cx="1597025" cy="1046163"/>
            </a:xfrm>
            <a:custGeom>
              <a:avLst/>
              <a:gdLst>
                <a:gd name="T0" fmla="*/ 1562839 w 4438"/>
                <a:gd name="T1" fmla="*/ 1045803 h 2907"/>
                <a:gd name="T2" fmla="*/ 1562839 w 4438"/>
                <a:gd name="T3" fmla="*/ 1045803 h 2907"/>
                <a:gd name="T4" fmla="*/ 1517857 w 4438"/>
                <a:gd name="T5" fmla="*/ 1023491 h 2907"/>
                <a:gd name="T6" fmla="*/ 1506702 w 4438"/>
                <a:gd name="T7" fmla="*/ 843552 h 2907"/>
                <a:gd name="T8" fmla="*/ 1506702 w 4438"/>
                <a:gd name="T9" fmla="*/ 832036 h 2907"/>
                <a:gd name="T10" fmla="*/ 798153 w 4438"/>
                <a:gd name="T11" fmla="*/ 78813 h 2907"/>
                <a:gd name="T12" fmla="*/ 89963 w 4438"/>
                <a:gd name="T13" fmla="*/ 832036 h 2907"/>
                <a:gd name="T14" fmla="*/ 89963 w 4438"/>
                <a:gd name="T15" fmla="*/ 1045803 h 2907"/>
                <a:gd name="T16" fmla="*/ 0 w 4438"/>
                <a:gd name="T17" fmla="*/ 1045803 h 2907"/>
                <a:gd name="T18" fmla="*/ 0 w 4438"/>
                <a:gd name="T19" fmla="*/ 832036 h 2907"/>
                <a:gd name="T20" fmla="*/ 798153 w 4438"/>
                <a:gd name="T21" fmla="*/ 0 h 2907"/>
                <a:gd name="T22" fmla="*/ 1596665 w 4438"/>
                <a:gd name="T23" fmla="*/ 832036 h 2907"/>
                <a:gd name="T24" fmla="*/ 1562839 w 4438"/>
                <a:gd name="T25" fmla="*/ 1045803 h 29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38"/>
                <a:gd name="T40" fmla="*/ 0 h 2907"/>
                <a:gd name="T41" fmla="*/ 4438 w 4438"/>
                <a:gd name="T42" fmla="*/ 2907 h 29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38" h="2907">
                  <a:moveTo>
                    <a:pt x="4343" y="2906"/>
                  </a:moveTo>
                  <a:lnTo>
                    <a:pt x="4343" y="2906"/>
                  </a:lnTo>
                  <a:cubicBezTo>
                    <a:pt x="4218" y="2844"/>
                    <a:pt x="4218" y="2844"/>
                    <a:pt x="4218" y="2844"/>
                  </a:cubicBezTo>
                  <a:cubicBezTo>
                    <a:pt x="4249" y="2687"/>
                    <a:pt x="4187" y="2344"/>
                    <a:pt x="4187" y="2344"/>
                  </a:cubicBezTo>
                  <a:lnTo>
                    <a:pt x="4187" y="2312"/>
                  </a:lnTo>
                  <a:cubicBezTo>
                    <a:pt x="4187" y="1156"/>
                    <a:pt x="3312" y="219"/>
                    <a:pt x="2218" y="219"/>
                  </a:cubicBezTo>
                  <a:cubicBezTo>
                    <a:pt x="1125" y="219"/>
                    <a:pt x="250" y="1156"/>
                    <a:pt x="250" y="2312"/>
                  </a:cubicBezTo>
                  <a:cubicBezTo>
                    <a:pt x="250" y="2906"/>
                    <a:pt x="250" y="2906"/>
                    <a:pt x="250" y="2906"/>
                  </a:cubicBezTo>
                  <a:cubicBezTo>
                    <a:pt x="0" y="2906"/>
                    <a:pt x="0" y="2906"/>
                    <a:pt x="0" y="2906"/>
                  </a:cubicBezTo>
                  <a:cubicBezTo>
                    <a:pt x="0" y="2312"/>
                    <a:pt x="0" y="2312"/>
                    <a:pt x="0" y="2312"/>
                  </a:cubicBezTo>
                  <a:cubicBezTo>
                    <a:pt x="0" y="1031"/>
                    <a:pt x="1000" y="0"/>
                    <a:pt x="2218" y="0"/>
                  </a:cubicBezTo>
                  <a:cubicBezTo>
                    <a:pt x="3437" y="0"/>
                    <a:pt x="4437" y="1031"/>
                    <a:pt x="4437" y="2312"/>
                  </a:cubicBezTo>
                  <a:cubicBezTo>
                    <a:pt x="4437" y="2500"/>
                    <a:pt x="4406" y="2719"/>
                    <a:pt x="4343" y="2906"/>
                  </a:cubicBezTo>
                </a:path>
              </a:pathLst>
            </a:custGeom>
            <a:solidFill>
              <a:srgbClr val="CED3CF"/>
            </a:solidFill>
            <a:ln w="9525">
              <a:noFill/>
              <a:bevel/>
              <a:headEnd/>
              <a:tailEnd/>
            </a:ln>
          </p:spPr>
          <p:txBody>
            <a:bodyPr wrap="none" anchor="ctr">
              <a:prstTxWarp prst="textNoShape">
                <a:avLst/>
              </a:prstTxWarp>
            </a:bodyPr>
            <a:lstStyle/>
            <a:p>
              <a:endParaRPr lang="en-US" sz="1100" dirty="0">
                <a:latin typeface="+mn-lt"/>
              </a:endParaRPr>
            </a:p>
          </p:txBody>
        </p:sp>
        <p:sp>
          <p:nvSpPr>
            <p:cNvPr id="135" name="Freeform 27"/>
            <p:cNvSpPr>
              <a:spLocks noChangeArrowheads="1"/>
            </p:cNvSpPr>
            <p:nvPr/>
          </p:nvSpPr>
          <p:spPr bwMode="auto">
            <a:xfrm>
              <a:off x="5770563" y="3103563"/>
              <a:ext cx="247650" cy="506412"/>
            </a:xfrm>
            <a:custGeom>
              <a:avLst/>
              <a:gdLst>
                <a:gd name="T0" fmla="*/ 224973 w 688"/>
                <a:gd name="T1" fmla="*/ 281100 h 1407"/>
                <a:gd name="T2" fmla="*/ 224973 w 688"/>
                <a:gd name="T3" fmla="*/ 281100 h 1407"/>
                <a:gd name="T4" fmla="*/ 56153 w 688"/>
                <a:gd name="T5" fmla="*/ 0 h 1407"/>
                <a:gd name="T6" fmla="*/ 0 w 688"/>
                <a:gd name="T7" fmla="*/ 506052 h 1407"/>
                <a:gd name="T8" fmla="*/ 224973 w 688"/>
                <a:gd name="T9" fmla="*/ 281100 h 1407"/>
                <a:gd name="T10" fmla="*/ 0 60000 65536"/>
                <a:gd name="T11" fmla="*/ 0 60000 65536"/>
                <a:gd name="T12" fmla="*/ 0 60000 65536"/>
                <a:gd name="T13" fmla="*/ 0 60000 65536"/>
                <a:gd name="T14" fmla="*/ 0 60000 65536"/>
                <a:gd name="T15" fmla="*/ 0 w 688"/>
                <a:gd name="T16" fmla="*/ 0 h 1407"/>
                <a:gd name="T17" fmla="*/ 688 w 688"/>
                <a:gd name="T18" fmla="*/ 1407 h 1407"/>
              </a:gdLst>
              <a:ahLst/>
              <a:cxnLst>
                <a:cxn ang="T10">
                  <a:pos x="T0" y="T1"/>
                </a:cxn>
                <a:cxn ang="T11">
                  <a:pos x="T2" y="T3"/>
                </a:cxn>
                <a:cxn ang="T12">
                  <a:pos x="T4" y="T5"/>
                </a:cxn>
                <a:cxn ang="T13">
                  <a:pos x="T6" y="T7"/>
                </a:cxn>
                <a:cxn ang="T14">
                  <a:pos x="T8" y="T9"/>
                </a:cxn>
              </a:cxnLst>
              <a:rect l="T15" t="T16" r="T17" b="T18"/>
              <a:pathLst>
                <a:path w="688" h="1407">
                  <a:moveTo>
                    <a:pt x="625" y="781"/>
                  </a:moveTo>
                  <a:lnTo>
                    <a:pt x="625" y="781"/>
                  </a:lnTo>
                  <a:cubicBezTo>
                    <a:pt x="687" y="437"/>
                    <a:pt x="469" y="125"/>
                    <a:pt x="156" y="0"/>
                  </a:cubicBezTo>
                  <a:cubicBezTo>
                    <a:pt x="0" y="1406"/>
                    <a:pt x="0" y="1406"/>
                    <a:pt x="0" y="1406"/>
                  </a:cubicBezTo>
                  <a:cubicBezTo>
                    <a:pt x="312" y="1375"/>
                    <a:pt x="594" y="1125"/>
                    <a:pt x="625" y="781"/>
                  </a:cubicBezTo>
                </a:path>
              </a:pathLst>
            </a:custGeom>
            <a:solidFill>
              <a:srgbClr val="CED3CF"/>
            </a:solidFill>
            <a:ln w="9525">
              <a:noFill/>
              <a:bevel/>
              <a:headEnd/>
              <a:tailEnd/>
            </a:ln>
          </p:spPr>
          <p:txBody>
            <a:bodyPr wrap="none" anchor="ctr">
              <a:prstTxWarp prst="textNoShape">
                <a:avLst/>
              </a:prstTxWarp>
            </a:bodyPr>
            <a:lstStyle/>
            <a:p>
              <a:endParaRPr lang="en-US" sz="1100" dirty="0">
                <a:latin typeface="+mn-lt"/>
              </a:endParaRPr>
            </a:p>
          </p:txBody>
        </p:sp>
        <p:sp>
          <p:nvSpPr>
            <p:cNvPr id="136" name="Freeform 28"/>
            <p:cNvSpPr>
              <a:spLocks noChangeArrowheads="1"/>
            </p:cNvSpPr>
            <p:nvPr/>
          </p:nvSpPr>
          <p:spPr bwMode="auto">
            <a:xfrm>
              <a:off x="5668963" y="3092450"/>
              <a:ext cx="157162" cy="517525"/>
            </a:xfrm>
            <a:custGeom>
              <a:avLst/>
              <a:gdLst>
                <a:gd name="T0" fmla="*/ 111951 w 438"/>
                <a:gd name="T1" fmla="*/ 0 h 1439"/>
                <a:gd name="T2" fmla="*/ 111951 w 438"/>
                <a:gd name="T3" fmla="*/ 0 h 1439"/>
                <a:gd name="T4" fmla="*/ 55976 w 438"/>
                <a:gd name="T5" fmla="*/ 0 h 1439"/>
                <a:gd name="T6" fmla="*/ 0 w 438"/>
                <a:gd name="T7" fmla="*/ 506016 h 1439"/>
                <a:gd name="T8" fmla="*/ 44852 w 438"/>
                <a:gd name="T9" fmla="*/ 517165 h 1439"/>
                <a:gd name="T10" fmla="*/ 100828 w 438"/>
                <a:gd name="T11" fmla="*/ 517165 h 1439"/>
                <a:gd name="T12" fmla="*/ 156803 w 438"/>
                <a:gd name="T13" fmla="*/ 11509 h 1439"/>
                <a:gd name="T14" fmla="*/ 111951 w 438"/>
                <a:gd name="T15" fmla="*/ 0 h 1439"/>
                <a:gd name="T16" fmla="*/ 0 60000 65536"/>
                <a:gd name="T17" fmla="*/ 0 60000 65536"/>
                <a:gd name="T18" fmla="*/ 0 60000 65536"/>
                <a:gd name="T19" fmla="*/ 0 60000 65536"/>
                <a:gd name="T20" fmla="*/ 0 60000 65536"/>
                <a:gd name="T21" fmla="*/ 0 60000 65536"/>
                <a:gd name="T22" fmla="*/ 0 60000 65536"/>
                <a:gd name="T23" fmla="*/ 0 60000 65536"/>
                <a:gd name="T24" fmla="*/ 0 w 438"/>
                <a:gd name="T25" fmla="*/ 0 h 1439"/>
                <a:gd name="T26" fmla="*/ 438 w 438"/>
                <a:gd name="T27" fmla="*/ 1439 h 14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8" h="1439">
                  <a:moveTo>
                    <a:pt x="312" y="0"/>
                  </a:moveTo>
                  <a:lnTo>
                    <a:pt x="312" y="0"/>
                  </a:lnTo>
                  <a:cubicBezTo>
                    <a:pt x="250" y="0"/>
                    <a:pt x="218" y="0"/>
                    <a:pt x="156" y="0"/>
                  </a:cubicBezTo>
                  <a:cubicBezTo>
                    <a:pt x="0" y="1407"/>
                    <a:pt x="0" y="1407"/>
                    <a:pt x="0" y="1407"/>
                  </a:cubicBezTo>
                  <a:cubicBezTo>
                    <a:pt x="62" y="1438"/>
                    <a:pt x="93" y="1438"/>
                    <a:pt x="125" y="1438"/>
                  </a:cubicBezTo>
                  <a:cubicBezTo>
                    <a:pt x="187" y="1438"/>
                    <a:pt x="218" y="1438"/>
                    <a:pt x="281" y="1438"/>
                  </a:cubicBezTo>
                  <a:cubicBezTo>
                    <a:pt x="437" y="32"/>
                    <a:pt x="437" y="32"/>
                    <a:pt x="437" y="32"/>
                  </a:cubicBezTo>
                  <a:cubicBezTo>
                    <a:pt x="406" y="32"/>
                    <a:pt x="343" y="32"/>
                    <a:pt x="312" y="0"/>
                  </a:cubicBezTo>
                </a:path>
              </a:pathLst>
            </a:custGeom>
            <a:solidFill>
              <a:srgbClr val="19B0BF"/>
            </a:solidFill>
            <a:ln w="9525">
              <a:noFill/>
              <a:bevel/>
              <a:headEnd/>
              <a:tailEnd/>
            </a:ln>
          </p:spPr>
          <p:txBody>
            <a:bodyPr wrap="none" anchor="ctr">
              <a:prstTxWarp prst="textNoShape">
                <a:avLst/>
              </a:prstTxWarp>
            </a:bodyPr>
            <a:lstStyle/>
            <a:p>
              <a:endParaRPr lang="en-US" sz="1100" dirty="0">
                <a:latin typeface="+mn-lt"/>
              </a:endParaRPr>
            </a:p>
          </p:txBody>
        </p:sp>
      </p:grpSp>
      <p:grpSp>
        <p:nvGrpSpPr>
          <p:cNvPr id="137" name="Group 136"/>
          <p:cNvGrpSpPr/>
          <p:nvPr/>
        </p:nvGrpSpPr>
        <p:grpSpPr>
          <a:xfrm>
            <a:off x="-1021823" y="2678447"/>
            <a:ext cx="2601506" cy="3168041"/>
            <a:chOff x="3823550" y="985838"/>
            <a:chExt cx="1786726" cy="2349306"/>
          </a:xfrm>
        </p:grpSpPr>
        <p:sp>
          <p:nvSpPr>
            <p:cNvPr id="138" name="Rectangle 50"/>
            <p:cNvSpPr>
              <a:spLocks noChangeArrowheads="1"/>
            </p:cNvSpPr>
            <p:nvPr/>
          </p:nvSpPr>
          <p:spPr bwMode="auto">
            <a:xfrm>
              <a:off x="4554538" y="1611313"/>
              <a:ext cx="293688" cy="223838"/>
            </a:xfrm>
            <a:prstGeom prst="rect">
              <a:avLst/>
            </a:prstGeom>
            <a:solidFill>
              <a:srgbClr val="F0C1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39" name="Freeform 51"/>
            <p:cNvSpPr>
              <a:spLocks/>
            </p:cNvSpPr>
            <p:nvPr/>
          </p:nvSpPr>
          <p:spPr bwMode="auto">
            <a:xfrm>
              <a:off x="4452938" y="1109663"/>
              <a:ext cx="474663" cy="614363"/>
            </a:xfrm>
            <a:custGeom>
              <a:avLst/>
              <a:gdLst>
                <a:gd name="T0" fmla="*/ 22 w 42"/>
                <a:gd name="T1" fmla="*/ 55 h 55"/>
                <a:gd name="T2" fmla="*/ 22 w 42"/>
                <a:gd name="T3" fmla="*/ 55 h 55"/>
                <a:gd name="T4" fmla="*/ 16 w 42"/>
                <a:gd name="T5" fmla="*/ 54 h 55"/>
                <a:gd name="T6" fmla="*/ 13 w 42"/>
                <a:gd name="T7" fmla="*/ 50 h 55"/>
                <a:gd name="T8" fmla="*/ 7 w 42"/>
                <a:gd name="T9" fmla="*/ 46 h 55"/>
                <a:gd name="T10" fmla="*/ 6 w 42"/>
                <a:gd name="T11" fmla="*/ 38 h 55"/>
                <a:gd name="T12" fmla="*/ 3 w 42"/>
                <a:gd name="T13" fmla="*/ 34 h 55"/>
                <a:gd name="T14" fmla="*/ 1 w 42"/>
                <a:gd name="T15" fmla="*/ 26 h 55"/>
                <a:gd name="T16" fmla="*/ 1 w 42"/>
                <a:gd name="T17" fmla="*/ 23 h 55"/>
                <a:gd name="T18" fmla="*/ 4 w 42"/>
                <a:gd name="T19" fmla="*/ 25 h 55"/>
                <a:gd name="T20" fmla="*/ 5 w 42"/>
                <a:gd name="T21" fmla="*/ 20 h 55"/>
                <a:gd name="T22" fmla="*/ 5 w 42"/>
                <a:gd name="T23" fmla="*/ 11 h 55"/>
                <a:gd name="T24" fmla="*/ 8 w 42"/>
                <a:gd name="T25" fmla="*/ 5 h 55"/>
                <a:gd name="T26" fmla="*/ 8 w 42"/>
                <a:gd name="T27" fmla="*/ 5 h 55"/>
                <a:gd name="T28" fmla="*/ 8 w 42"/>
                <a:gd name="T29" fmla="*/ 5 h 55"/>
                <a:gd name="T30" fmla="*/ 12 w 42"/>
                <a:gd name="T31" fmla="*/ 3 h 55"/>
                <a:gd name="T32" fmla="*/ 12 w 42"/>
                <a:gd name="T33" fmla="*/ 3 h 55"/>
                <a:gd name="T34" fmla="*/ 12 w 42"/>
                <a:gd name="T35" fmla="*/ 3 h 55"/>
                <a:gd name="T36" fmla="*/ 12 w 42"/>
                <a:gd name="T37" fmla="*/ 3 h 55"/>
                <a:gd name="T38" fmla="*/ 12 w 42"/>
                <a:gd name="T39" fmla="*/ 3 h 55"/>
                <a:gd name="T40" fmla="*/ 13 w 42"/>
                <a:gd name="T41" fmla="*/ 2 h 55"/>
                <a:gd name="T42" fmla="*/ 13 w 42"/>
                <a:gd name="T43" fmla="*/ 2 h 55"/>
                <a:gd name="T44" fmla="*/ 13 w 42"/>
                <a:gd name="T45" fmla="*/ 2 h 55"/>
                <a:gd name="T46" fmla="*/ 13 w 42"/>
                <a:gd name="T47" fmla="*/ 2 h 55"/>
                <a:gd name="T48" fmla="*/ 13 w 42"/>
                <a:gd name="T49" fmla="*/ 2 h 55"/>
                <a:gd name="T50" fmla="*/ 14 w 42"/>
                <a:gd name="T51" fmla="*/ 2 h 55"/>
                <a:gd name="T52" fmla="*/ 14 w 42"/>
                <a:gd name="T53" fmla="*/ 2 h 55"/>
                <a:gd name="T54" fmla="*/ 25 w 42"/>
                <a:gd name="T55" fmla="*/ 1 h 55"/>
                <a:gd name="T56" fmla="*/ 35 w 42"/>
                <a:gd name="T57" fmla="*/ 5 h 55"/>
                <a:gd name="T58" fmla="*/ 38 w 42"/>
                <a:gd name="T59" fmla="*/ 11 h 55"/>
                <a:gd name="T60" fmla="*/ 38 w 42"/>
                <a:gd name="T61" fmla="*/ 20 h 55"/>
                <a:gd name="T62" fmla="*/ 39 w 42"/>
                <a:gd name="T63" fmla="*/ 25 h 55"/>
                <a:gd name="T64" fmla="*/ 42 w 42"/>
                <a:gd name="T65" fmla="*/ 23 h 55"/>
                <a:gd name="T66" fmla="*/ 42 w 42"/>
                <a:gd name="T67" fmla="*/ 26 h 55"/>
                <a:gd name="T68" fmla="*/ 40 w 42"/>
                <a:gd name="T69" fmla="*/ 34 h 55"/>
                <a:gd name="T70" fmla="*/ 37 w 42"/>
                <a:gd name="T71" fmla="*/ 39 h 55"/>
                <a:gd name="T72" fmla="*/ 36 w 42"/>
                <a:gd name="T73" fmla="*/ 45 h 55"/>
                <a:gd name="T74" fmla="*/ 31 w 42"/>
                <a:gd name="T75" fmla="*/ 50 h 55"/>
                <a:gd name="T76" fmla="*/ 27 w 42"/>
                <a:gd name="T77" fmla="*/ 54 h 55"/>
                <a:gd name="T78" fmla="*/ 22 w 42"/>
                <a:gd name="T7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 h="55">
                  <a:moveTo>
                    <a:pt x="22" y="55"/>
                  </a:moveTo>
                  <a:cubicBezTo>
                    <a:pt x="22" y="55"/>
                    <a:pt x="22" y="55"/>
                    <a:pt x="22" y="55"/>
                  </a:cubicBezTo>
                  <a:cubicBezTo>
                    <a:pt x="19" y="55"/>
                    <a:pt x="18" y="55"/>
                    <a:pt x="16" y="54"/>
                  </a:cubicBezTo>
                  <a:cubicBezTo>
                    <a:pt x="15" y="53"/>
                    <a:pt x="14" y="52"/>
                    <a:pt x="13" y="50"/>
                  </a:cubicBezTo>
                  <a:cubicBezTo>
                    <a:pt x="11" y="49"/>
                    <a:pt x="8" y="47"/>
                    <a:pt x="7" y="46"/>
                  </a:cubicBezTo>
                  <a:cubicBezTo>
                    <a:pt x="7" y="44"/>
                    <a:pt x="7" y="41"/>
                    <a:pt x="6" y="38"/>
                  </a:cubicBezTo>
                  <a:cubicBezTo>
                    <a:pt x="5" y="39"/>
                    <a:pt x="3" y="35"/>
                    <a:pt x="3" y="34"/>
                  </a:cubicBezTo>
                  <a:cubicBezTo>
                    <a:pt x="3" y="32"/>
                    <a:pt x="1" y="28"/>
                    <a:pt x="1" y="26"/>
                  </a:cubicBezTo>
                  <a:cubicBezTo>
                    <a:pt x="0" y="25"/>
                    <a:pt x="1" y="24"/>
                    <a:pt x="1" y="23"/>
                  </a:cubicBezTo>
                  <a:cubicBezTo>
                    <a:pt x="2" y="23"/>
                    <a:pt x="3" y="23"/>
                    <a:pt x="4" y="25"/>
                  </a:cubicBezTo>
                  <a:cubicBezTo>
                    <a:pt x="5" y="23"/>
                    <a:pt x="5" y="22"/>
                    <a:pt x="5" y="20"/>
                  </a:cubicBezTo>
                  <a:cubicBezTo>
                    <a:pt x="4" y="16"/>
                    <a:pt x="4" y="14"/>
                    <a:pt x="5" y="11"/>
                  </a:cubicBezTo>
                  <a:cubicBezTo>
                    <a:pt x="5" y="9"/>
                    <a:pt x="6" y="7"/>
                    <a:pt x="8" y="5"/>
                  </a:cubicBezTo>
                  <a:cubicBezTo>
                    <a:pt x="8" y="5"/>
                    <a:pt x="8" y="5"/>
                    <a:pt x="8" y="5"/>
                  </a:cubicBezTo>
                  <a:cubicBezTo>
                    <a:pt x="8" y="5"/>
                    <a:pt x="8" y="5"/>
                    <a:pt x="8" y="5"/>
                  </a:cubicBezTo>
                  <a:cubicBezTo>
                    <a:pt x="9" y="4"/>
                    <a:pt x="10" y="4"/>
                    <a:pt x="12" y="3"/>
                  </a:cubicBezTo>
                  <a:cubicBezTo>
                    <a:pt x="12" y="3"/>
                    <a:pt x="12" y="3"/>
                    <a:pt x="12" y="3"/>
                  </a:cubicBezTo>
                  <a:cubicBezTo>
                    <a:pt x="12" y="3"/>
                    <a:pt x="12" y="3"/>
                    <a:pt x="12" y="3"/>
                  </a:cubicBezTo>
                  <a:cubicBezTo>
                    <a:pt x="12" y="3"/>
                    <a:pt x="12" y="3"/>
                    <a:pt x="12" y="3"/>
                  </a:cubicBezTo>
                  <a:cubicBezTo>
                    <a:pt x="12" y="3"/>
                    <a:pt x="12" y="3"/>
                    <a:pt x="12" y="3"/>
                  </a:cubicBezTo>
                  <a:cubicBezTo>
                    <a:pt x="12" y="3"/>
                    <a:pt x="12" y="2"/>
                    <a:pt x="13" y="2"/>
                  </a:cubicBezTo>
                  <a:cubicBezTo>
                    <a:pt x="13" y="2"/>
                    <a:pt x="13" y="2"/>
                    <a:pt x="13" y="2"/>
                  </a:cubicBezTo>
                  <a:cubicBezTo>
                    <a:pt x="13" y="2"/>
                    <a:pt x="13" y="2"/>
                    <a:pt x="13" y="2"/>
                  </a:cubicBezTo>
                  <a:cubicBezTo>
                    <a:pt x="13" y="2"/>
                    <a:pt x="13" y="2"/>
                    <a:pt x="13" y="2"/>
                  </a:cubicBezTo>
                  <a:cubicBezTo>
                    <a:pt x="13" y="2"/>
                    <a:pt x="13" y="2"/>
                    <a:pt x="13" y="2"/>
                  </a:cubicBezTo>
                  <a:cubicBezTo>
                    <a:pt x="13" y="2"/>
                    <a:pt x="14" y="2"/>
                    <a:pt x="14" y="2"/>
                  </a:cubicBezTo>
                  <a:cubicBezTo>
                    <a:pt x="14" y="2"/>
                    <a:pt x="14" y="2"/>
                    <a:pt x="14" y="2"/>
                  </a:cubicBezTo>
                  <a:cubicBezTo>
                    <a:pt x="17" y="1"/>
                    <a:pt x="21" y="0"/>
                    <a:pt x="25" y="1"/>
                  </a:cubicBezTo>
                  <a:cubicBezTo>
                    <a:pt x="29" y="1"/>
                    <a:pt x="32" y="3"/>
                    <a:pt x="35" y="5"/>
                  </a:cubicBezTo>
                  <a:cubicBezTo>
                    <a:pt x="37" y="7"/>
                    <a:pt x="38" y="9"/>
                    <a:pt x="38" y="11"/>
                  </a:cubicBezTo>
                  <a:cubicBezTo>
                    <a:pt x="39" y="14"/>
                    <a:pt x="39" y="16"/>
                    <a:pt x="38" y="20"/>
                  </a:cubicBezTo>
                  <a:cubicBezTo>
                    <a:pt x="38" y="22"/>
                    <a:pt x="38" y="23"/>
                    <a:pt x="39" y="25"/>
                  </a:cubicBezTo>
                  <a:cubicBezTo>
                    <a:pt x="40" y="23"/>
                    <a:pt x="41" y="23"/>
                    <a:pt x="42" y="23"/>
                  </a:cubicBezTo>
                  <a:cubicBezTo>
                    <a:pt x="42" y="24"/>
                    <a:pt x="42" y="25"/>
                    <a:pt x="42" y="26"/>
                  </a:cubicBezTo>
                  <a:cubicBezTo>
                    <a:pt x="42" y="28"/>
                    <a:pt x="40" y="32"/>
                    <a:pt x="40" y="34"/>
                  </a:cubicBezTo>
                  <a:cubicBezTo>
                    <a:pt x="40" y="35"/>
                    <a:pt x="38" y="39"/>
                    <a:pt x="37" y="39"/>
                  </a:cubicBezTo>
                  <a:cubicBezTo>
                    <a:pt x="36" y="41"/>
                    <a:pt x="36" y="43"/>
                    <a:pt x="36" y="45"/>
                  </a:cubicBezTo>
                  <a:cubicBezTo>
                    <a:pt x="35" y="47"/>
                    <a:pt x="32" y="49"/>
                    <a:pt x="31" y="50"/>
                  </a:cubicBezTo>
                  <a:cubicBezTo>
                    <a:pt x="29" y="52"/>
                    <a:pt x="28" y="53"/>
                    <a:pt x="27" y="54"/>
                  </a:cubicBezTo>
                  <a:cubicBezTo>
                    <a:pt x="25" y="55"/>
                    <a:pt x="24" y="55"/>
                    <a:pt x="22" y="55"/>
                  </a:cubicBezTo>
                  <a:close/>
                </a:path>
              </a:pathLst>
            </a:custGeom>
            <a:solidFill>
              <a:srgbClr val="FFD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0" name="Freeform 52"/>
            <p:cNvSpPr>
              <a:spLocks/>
            </p:cNvSpPr>
            <p:nvPr/>
          </p:nvSpPr>
          <p:spPr bwMode="auto">
            <a:xfrm>
              <a:off x="4452938" y="985838"/>
              <a:ext cx="496888" cy="447675"/>
            </a:xfrm>
            <a:custGeom>
              <a:avLst/>
              <a:gdLst>
                <a:gd name="T0" fmla="*/ 10 w 44"/>
                <a:gd name="T1" fmla="*/ 20 h 40"/>
                <a:gd name="T2" fmla="*/ 6 w 44"/>
                <a:gd name="T3" fmla="*/ 40 h 40"/>
                <a:gd name="T4" fmla="*/ 8 w 44"/>
                <a:gd name="T5" fmla="*/ 9 h 40"/>
                <a:gd name="T6" fmla="*/ 35 w 44"/>
                <a:gd name="T7" fmla="*/ 9 h 40"/>
                <a:gd name="T8" fmla="*/ 38 w 44"/>
                <a:gd name="T9" fmla="*/ 38 h 40"/>
                <a:gd name="T10" fmla="*/ 34 w 44"/>
                <a:gd name="T11" fmla="*/ 20 h 40"/>
                <a:gd name="T12" fmla="*/ 29 w 44"/>
                <a:gd name="T13" fmla="*/ 23 h 40"/>
                <a:gd name="T14" fmla="*/ 10 w 44"/>
                <a:gd name="T15" fmla="*/ 2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0">
                  <a:moveTo>
                    <a:pt x="10" y="20"/>
                  </a:moveTo>
                  <a:cubicBezTo>
                    <a:pt x="8" y="21"/>
                    <a:pt x="5" y="31"/>
                    <a:pt x="6" y="40"/>
                  </a:cubicBezTo>
                  <a:cubicBezTo>
                    <a:pt x="2" y="26"/>
                    <a:pt x="0" y="15"/>
                    <a:pt x="8" y="9"/>
                  </a:cubicBezTo>
                  <a:cubicBezTo>
                    <a:pt x="20" y="0"/>
                    <a:pt x="34" y="6"/>
                    <a:pt x="35" y="9"/>
                  </a:cubicBezTo>
                  <a:cubicBezTo>
                    <a:pt x="44" y="12"/>
                    <a:pt x="41" y="27"/>
                    <a:pt x="38" y="38"/>
                  </a:cubicBezTo>
                  <a:cubicBezTo>
                    <a:pt x="38" y="33"/>
                    <a:pt x="37" y="25"/>
                    <a:pt x="34" y="20"/>
                  </a:cubicBezTo>
                  <a:cubicBezTo>
                    <a:pt x="33" y="20"/>
                    <a:pt x="30" y="23"/>
                    <a:pt x="29" y="23"/>
                  </a:cubicBezTo>
                  <a:cubicBezTo>
                    <a:pt x="23" y="23"/>
                    <a:pt x="20" y="21"/>
                    <a:pt x="10" y="20"/>
                  </a:cubicBezTo>
                  <a:close/>
                </a:path>
              </a:pathLst>
            </a:custGeom>
            <a:solidFill>
              <a:srgbClr val="632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1" name="Freeform 53"/>
            <p:cNvSpPr>
              <a:spLocks/>
            </p:cNvSpPr>
            <p:nvPr/>
          </p:nvSpPr>
          <p:spPr bwMode="auto">
            <a:xfrm>
              <a:off x="4440238" y="1790701"/>
              <a:ext cx="442913" cy="1450975"/>
            </a:xfrm>
            <a:custGeom>
              <a:avLst/>
              <a:gdLst>
                <a:gd name="T0" fmla="*/ 43 w 279"/>
                <a:gd name="T1" fmla="*/ 7 h 914"/>
                <a:gd name="T2" fmla="*/ 164 w 279"/>
                <a:gd name="T3" fmla="*/ 21 h 914"/>
                <a:gd name="T4" fmla="*/ 279 w 279"/>
                <a:gd name="T5" fmla="*/ 0 h 914"/>
                <a:gd name="T6" fmla="*/ 272 w 279"/>
                <a:gd name="T7" fmla="*/ 914 h 914"/>
                <a:gd name="T8" fmla="*/ 57 w 279"/>
                <a:gd name="T9" fmla="*/ 914 h 914"/>
                <a:gd name="T10" fmla="*/ 0 w 279"/>
                <a:gd name="T11" fmla="*/ 161 h 914"/>
                <a:gd name="T12" fmla="*/ 43 w 279"/>
                <a:gd name="T13" fmla="*/ 7 h 914"/>
              </a:gdLst>
              <a:ahLst/>
              <a:cxnLst>
                <a:cxn ang="0">
                  <a:pos x="T0" y="T1"/>
                </a:cxn>
                <a:cxn ang="0">
                  <a:pos x="T2" y="T3"/>
                </a:cxn>
                <a:cxn ang="0">
                  <a:pos x="T4" y="T5"/>
                </a:cxn>
                <a:cxn ang="0">
                  <a:pos x="T6" y="T7"/>
                </a:cxn>
                <a:cxn ang="0">
                  <a:pos x="T8" y="T9"/>
                </a:cxn>
                <a:cxn ang="0">
                  <a:pos x="T10" y="T11"/>
                </a:cxn>
                <a:cxn ang="0">
                  <a:pos x="T12" y="T13"/>
                </a:cxn>
              </a:cxnLst>
              <a:rect l="0" t="0" r="r" b="b"/>
              <a:pathLst>
                <a:path w="279" h="914">
                  <a:moveTo>
                    <a:pt x="43" y="7"/>
                  </a:moveTo>
                  <a:lnTo>
                    <a:pt x="164" y="21"/>
                  </a:lnTo>
                  <a:lnTo>
                    <a:pt x="279" y="0"/>
                  </a:lnTo>
                  <a:lnTo>
                    <a:pt x="272" y="914"/>
                  </a:lnTo>
                  <a:lnTo>
                    <a:pt x="57" y="914"/>
                  </a:lnTo>
                  <a:lnTo>
                    <a:pt x="0" y="161"/>
                  </a:lnTo>
                  <a:lnTo>
                    <a:pt x="43"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2" name="Freeform 54"/>
            <p:cNvSpPr>
              <a:spLocks/>
            </p:cNvSpPr>
            <p:nvPr/>
          </p:nvSpPr>
          <p:spPr bwMode="auto">
            <a:xfrm>
              <a:off x="4689475" y="1735138"/>
              <a:ext cx="193675" cy="211138"/>
            </a:xfrm>
            <a:custGeom>
              <a:avLst/>
              <a:gdLst>
                <a:gd name="T0" fmla="*/ 14 w 17"/>
                <a:gd name="T1" fmla="*/ 0 h 19"/>
                <a:gd name="T2" fmla="*/ 17 w 17"/>
                <a:gd name="T3" fmla="*/ 5 h 19"/>
                <a:gd name="T4" fmla="*/ 9 w 17"/>
                <a:gd name="T5" fmla="*/ 19 h 19"/>
                <a:gd name="T6" fmla="*/ 0 w 17"/>
                <a:gd name="T7" fmla="*/ 7 h 19"/>
                <a:gd name="T8" fmla="*/ 14 w 17"/>
                <a:gd name="T9" fmla="*/ 0 h 19"/>
              </a:gdLst>
              <a:ahLst/>
              <a:cxnLst>
                <a:cxn ang="0">
                  <a:pos x="T0" y="T1"/>
                </a:cxn>
                <a:cxn ang="0">
                  <a:pos x="T2" y="T3"/>
                </a:cxn>
                <a:cxn ang="0">
                  <a:pos x="T4" y="T5"/>
                </a:cxn>
                <a:cxn ang="0">
                  <a:pos x="T6" y="T7"/>
                </a:cxn>
                <a:cxn ang="0">
                  <a:pos x="T8" y="T9"/>
                </a:cxn>
              </a:cxnLst>
              <a:rect l="0" t="0" r="r" b="b"/>
              <a:pathLst>
                <a:path w="17" h="19">
                  <a:moveTo>
                    <a:pt x="14" y="0"/>
                  </a:moveTo>
                  <a:cubicBezTo>
                    <a:pt x="14" y="2"/>
                    <a:pt x="15" y="4"/>
                    <a:pt x="17" y="5"/>
                  </a:cubicBezTo>
                  <a:cubicBezTo>
                    <a:pt x="9" y="19"/>
                    <a:pt x="9" y="19"/>
                    <a:pt x="9" y="19"/>
                  </a:cubicBezTo>
                  <a:cubicBezTo>
                    <a:pt x="0" y="7"/>
                    <a:pt x="0" y="7"/>
                    <a:pt x="0" y="7"/>
                  </a:cubicBezTo>
                  <a:cubicBezTo>
                    <a:pt x="5" y="5"/>
                    <a:pt x="12" y="2"/>
                    <a:pt x="14" y="0"/>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3" name="Freeform 55"/>
            <p:cNvSpPr>
              <a:spLocks/>
            </p:cNvSpPr>
            <p:nvPr/>
          </p:nvSpPr>
          <p:spPr bwMode="auto">
            <a:xfrm>
              <a:off x="4508500" y="1735138"/>
              <a:ext cx="192088" cy="211138"/>
            </a:xfrm>
            <a:custGeom>
              <a:avLst/>
              <a:gdLst>
                <a:gd name="T0" fmla="*/ 3 w 17"/>
                <a:gd name="T1" fmla="*/ 0 h 19"/>
                <a:gd name="T2" fmla="*/ 0 w 17"/>
                <a:gd name="T3" fmla="*/ 5 h 19"/>
                <a:gd name="T4" fmla="*/ 8 w 17"/>
                <a:gd name="T5" fmla="*/ 19 h 19"/>
                <a:gd name="T6" fmla="*/ 17 w 17"/>
                <a:gd name="T7" fmla="*/ 7 h 19"/>
                <a:gd name="T8" fmla="*/ 3 w 17"/>
                <a:gd name="T9" fmla="*/ 0 h 19"/>
              </a:gdLst>
              <a:ahLst/>
              <a:cxnLst>
                <a:cxn ang="0">
                  <a:pos x="T0" y="T1"/>
                </a:cxn>
                <a:cxn ang="0">
                  <a:pos x="T2" y="T3"/>
                </a:cxn>
                <a:cxn ang="0">
                  <a:pos x="T4" y="T5"/>
                </a:cxn>
                <a:cxn ang="0">
                  <a:pos x="T6" y="T7"/>
                </a:cxn>
                <a:cxn ang="0">
                  <a:pos x="T8" y="T9"/>
                </a:cxn>
              </a:cxnLst>
              <a:rect l="0" t="0" r="r" b="b"/>
              <a:pathLst>
                <a:path w="17" h="19">
                  <a:moveTo>
                    <a:pt x="3" y="0"/>
                  </a:moveTo>
                  <a:cubicBezTo>
                    <a:pt x="3" y="2"/>
                    <a:pt x="2" y="4"/>
                    <a:pt x="0" y="5"/>
                  </a:cubicBezTo>
                  <a:cubicBezTo>
                    <a:pt x="8" y="19"/>
                    <a:pt x="8" y="19"/>
                    <a:pt x="8" y="19"/>
                  </a:cubicBezTo>
                  <a:cubicBezTo>
                    <a:pt x="17" y="7"/>
                    <a:pt x="17" y="7"/>
                    <a:pt x="17" y="7"/>
                  </a:cubicBezTo>
                  <a:cubicBezTo>
                    <a:pt x="12" y="5"/>
                    <a:pt x="5" y="2"/>
                    <a:pt x="3" y="0"/>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4" name="Freeform 56"/>
            <p:cNvSpPr>
              <a:spLocks/>
            </p:cNvSpPr>
            <p:nvPr/>
          </p:nvSpPr>
          <p:spPr bwMode="auto">
            <a:xfrm>
              <a:off x="4622800" y="1824038"/>
              <a:ext cx="146050" cy="993775"/>
            </a:xfrm>
            <a:custGeom>
              <a:avLst/>
              <a:gdLst>
                <a:gd name="T0" fmla="*/ 49 w 92"/>
                <a:gd name="T1" fmla="*/ 0 h 626"/>
                <a:gd name="T2" fmla="*/ 92 w 92"/>
                <a:gd name="T3" fmla="*/ 56 h 626"/>
                <a:gd name="T4" fmla="*/ 85 w 92"/>
                <a:gd name="T5" fmla="*/ 70 h 626"/>
                <a:gd name="T6" fmla="*/ 57 w 92"/>
                <a:gd name="T7" fmla="*/ 105 h 626"/>
                <a:gd name="T8" fmla="*/ 92 w 92"/>
                <a:gd name="T9" fmla="*/ 162 h 626"/>
                <a:gd name="T10" fmla="*/ 49 w 92"/>
                <a:gd name="T11" fmla="*/ 626 h 626"/>
                <a:gd name="T12" fmla="*/ 49 w 92"/>
                <a:gd name="T13" fmla="*/ 619 h 626"/>
                <a:gd name="T14" fmla="*/ 49 w 92"/>
                <a:gd name="T15" fmla="*/ 626 h 626"/>
                <a:gd name="T16" fmla="*/ 0 w 92"/>
                <a:gd name="T17" fmla="*/ 162 h 626"/>
                <a:gd name="T18" fmla="*/ 35 w 92"/>
                <a:gd name="T19" fmla="*/ 105 h 626"/>
                <a:gd name="T20" fmla="*/ 7 w 92"/>
                <a:gd name="T21" fmla="*/ 70 h 626"/>
                <a:gd name="T22" fmla="*/ 7 w 92"/>
                <a:gd name="T23" fmla="*/ 56 h 626"/>
                <a:gd name="T24" fmla="*/ 42 w 92"/>
                <a:gd name="T25" fmla="*/ 0 h 626"/>
                <a:gd name="T26" fmla="*/ 42 w 92"/>
                <a:gd name="T27" fmla="*/ 0 h 626"/>
                <a:gd name="T28" fmla="*/ 49 w 92"/>
                <a:gd name="T2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626">
                  <a:moveTo>
                    <a:pt x="49" y="0"/>
                  </a:moveTo>
                  <a:lnTo>
                    <a:pt x="92" y="56"/>
                  </a:lnTo>
                  <a:lnTo>
                    <a:pt x="85" y="70"/>
                  </a:lnTo>
                  <a:lnTo>
                    <a:pt x="57" y="105"/>
                  </a:lnTo>
                  <a:lnTo>
                    <a:pt x="92" y="162"/>
                  </a:lnTo>
                  <a:lnTo>
                    <a:pt x="49" y="626"/>
                  </a:lnTo>
                  <a:lnTo>
                    <a:pt x="49" y="619"/>
                  </a:lnTo>
                  <a:lnTo>
                    <a:pt x="49" y="626"/>
                  </a:lnTo>
                  <a:lnTo>
                    <a:pt x="0" y="162"/>
                  </a:lnTo>
                  <a:lnTo>
                    <a:pt x="35" y="105"/>
                  </a:lnTo>
                  <a:lnTo>
                    <a:pt x="7" y="70"/>
                  </a:lnTo>
                  <a:lnTo>
                    <a:pt x="7" y="56"/>
                  </a:lnTo>
                  <a:lnTo>
                    <a:pt x="42" y="0"/>
                  </a:lnTo>
                  <a:lnTo>
                    <a:pt x="42" y="0"/>
                  </a:lnTo>
                  <a:lnTo>
                    <a:pt x="49" y="0"/>
                  </a:lnTo>
                  <a:close/>
                </a:path>
              </a:pathLst>
            </a:custGeom>
            <a:solidFill>
              <a:srgbClr val="5961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5" name="Freeform 57"/>
            <p:cNvSpPr>
              <a:spLocks/>
            </p:cNvSpPr>
            <p:nvPr/>
          </p:nvSpPr>
          <p:spPr bwMode="auto">
            <a:xfrm>
              <a:off x="4128294" y="1857376"/>
              <a:ext cx="635000" cy="1477767"/>
            </a:xfrm>
            <a:custGeom>
              <a:avLst/>
              <a:gdLst>
                <a:gd name="T0" fmla="*/ 3 w 56"/>
                <a:gd name="T1" fmla="*/ 15 h 214"/>
                <a:gd name="T2" fmla="*/ 3 w 56"/>
                <a:gd name="T3" fmla="*/ 22 h 214"/>
                <a:gd name="T4" fmla="*/ 19 w 56"/>
                <a:gd name="T5" fmla="*/ 97 h 214"/>
                <a:gd name="T6" fmla="*/ 14 w 56"/>
                <a:gd name="T7" fmla="*/ 147 h 214"/>
                <a:gd name="T8" fmla="*/ 11 w 56"/>
                <a:gd name="T9" fmla="*/ 214 h 214"/>
                <a:gd name="T10" fmla="*/ 56 w 56"/>
                <a:gd name="T11" fmla="*/ 214 h 214"/>
                <a:gd name="T12" fmla="*/ 53 w 56"/>
                <a:gd name="T13" fmla="*/ 102 h 214"/>
                <a:gd name="T14" fmla="*/ 53 w 56"/>
                <a:gd name="T15" fmla="*/ 93 h 214"/>
                <a:gd name="T16" fmla="*/ 36 w 56"/>
                <a:gd name="T17" fmla="*/ 0 h 214"/>
                <a:gd name="T18" fmla="*/ 3 w 56"/>
                <a:gd name="T19" fmla="*/ 1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14">
                  <a:moveTo>
                    <a:pt x="3" y="15"/>
                  </a:moveTo>
                  <a:cubicBezTo>
                    <a:pt x="0" y="16"/>
                    <a:pt x="2" y="19"/>
                    <a:pt x="3" y="22"/>
                  </a:cubicBezTo>
                  <a:cubicBezTo>
                    <a:pt x="10" y="54"/>
                    <a:pt x="18" y="78"/>
                    <a:pt x="19" y="97"/>
                  </a:cubicBezTo>
                  <a:cubicBezTo>
                    <a:pt x="20" y="112"/>
                    <a:pt x="17" y="124"/>
                    <a:pt x="14" y="147"/>
                  </a:cubicBezTo>
                  <a:cubicBezTo>
                    <a:pt x="14" y="150"/>
                    <a:pt x="11" y="210"/>
                    <a:pt x="11" y="214"/>
                  </a:cubicBezTo>
                  <a:cubicBezTo>
                    <a:pt x="56" y="214"/>
                    <a:pt x="56" y="214"/>
                    <a:pt x="56" y="214"/>
                  </a:cubicBezTo>
                  <a:cubicBezTo>
                    <a:pt x="53" y="102"/>
                    <a:pt x="53" y="102"/>
                    <a:pt x="53" y="102"/>
                  </a:cubicBezTo>
                  <a:cubicBezTo>
                    <a:pt x="53" y="99"/>
                    <a:pt x="53" y="96"/>
                    <a:pt x="53" y="93"/>
                  </a:cubicBezTo>
                  <a:cubicBezTo>
                    <a:pt x="36" y="0"/>
                    <a:pt x="36" y="0"/>
                    <a:pt x="36" y="0"/>
                  </a:cubicBezTo>
                  <a:cubicBezTo>
                    <a:pt x="29" y="6"/>
                    <a:pt x="22" y="7"/>
                    <a:pt x="3" y="15"/>
                  </a:cubicBezTo>
                  <a:close/>
                </a:path>
              </a:pathLst>
            </a:custGeom>
            <a:solidFill>
              <a:srgbClr val="EEF2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6" name="Freeform 58"/>
            <p:cNvSpPr>
              <a:spLocks/>
            </p:cNvSpPr>
            <p:nvPr/>
          </p:nvSpPr>
          <p:spPr bwMode="auto">
            <a:xfrm>
              <a:off x="4701381" y="1858964"/>
              <a:ext cx="588963" cy="1476180"/>
            </a:xfrm>
            <a:custGeom>
              <a:avLst/>
              <a:gdLst>
                <a:gd name="T0" fmla="*/ 49 w 52"/>
                <a:gd name="T1" fmla="*/ 15 h 214"/>
                <a:gd name="T2" fmla="*/ 49 w 52"/>
                <a:gd name="T3" fmla="*/ 22 h 214"/>
                <a:gd name="T4" fmla="*/ 35 w 52"/>
                <a:gd name="T5" fmla="*/ 97 h 214"/>
                <a:gd name="T6" fmla="*/ 38 w 52"/>
                <a:gd name="T7" fmla="*/ 140 h 214"/>
                <a:gd name="T8" fmla="*/ 48 w 52"/>
                <a:gd name="T9" fmla="*/ 214 h 214"/>
                <a:gd name="T10" fmla="*/ 3 w 52"/>
                <a:gd name="T11" fmla="*/ 214 h 214"/>
                <a:gd name="T12" fmla="*/ 0 w 52"/>
                <a:gd name="T13" fmla="*/ 104 h 214"/>
                <a:gd name="T14" fmla="*/ 0 w 52"/>
                <a:gd name="T15" fmla="*/ 95 h 214"/>
                <a:gd name="T16" fmla="*/ 16 w 52"/>
                <a:gd name="T17" fmla="*/ 0 h 214"/>
                <a:gd name="T18" fmla="*/ 49 w 52"/>
                <a:gd name="T19" fmla="*/ 1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14">
                  <a:moveTo>
                    <a:pt x="49" y="15"/>
                  </a:moveTo>
                  <a:cubicBezTo>
                    <a:pt x="52" y="16"/>
                    <a:pt x="50" y="19"/>
                    <a:pt x="49" y="22"/>
                  </a:cubicBezTo>
                  <a:cubicBezTo>
                    <a:pt x="46" y="41"/>
                    <a:pt x="36" y="76"/>
                    <a:pt x="35" y="97"/>
                  </a:cubicBezTo>
                  <a:cubicBezTo>
                    <a:pt x="34" y="111"/>
                    <a:pt x="36" y="126"/>
                    <a:pt x="38" y="140"/>
                  </a:cubicBezTo>
                  <a:cubicBezTo>
                    <a:pt x="39" y="146"/>
                    <a:pt x="47" y="208"/>
                    <a:pt x="48" y="214"/>
                  </a:cubicBezTo>
                  <a:cubicBezTo>
                    <a:pt x="3" y="214"/>
                    <a:pt x="3" y="214"/>
                    <a:pt x="3" y="214"/>
                  </a:cubicBezTo>
                  <a:cubicBezTo>
                    <a:pt x="0" y="104"/>
                    <a:pt x="0" y="104"/>
                    <a:pt x="0" y="104"/>
                  </a:cubicBezTo>
                  <a:cubicBezTo>
                    <a:pt x="0" y="101"/>
                    <a:pt x="0" y="98"/>
                    <a:pt x="0" y="95"/>
                  </a:cubicBezTo>
                  <a:cubicBezTo>
                    <a:pt x="16" y="0"/>
                    <a:pt x="16" y="0"/>
                    <a:pt x="16" y="0"/>
                  </a:cubicBezTo>
                  <a:cubicBezTo>
                    <a:pt x="23" y="6"/>
                    <a:pt x="30" y="7"/>
                    <a:pt x="49" y="15"/>
                  </a:cubicBezTo>
                  <a:close/>
                </a:path>
              </a:pathLst>
            </a:custGeom>
            <a:solidFill>
              <a:srgbClr val="DFE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7" name="Freeform 59"/>
            <p:cNvSpPr>
              <a:spLocks/>
            </p:cNvSpPr>
            <p:nvPr/>
          </p:nvSpPr>
          <p:spPr bwMode="auto">
            <a:xfrm>
              <a:off x="3886200" y="1968501"/>
              <a:ext cx="396875" cy="915988"/>
            </a:xfrm>
            <a:custGeom>
              <a:avLst/>
              <a:gdLst>
                <a:gd name="T0" fmla="*/ 22 w 35"/>
                <a:gd name="T1" fmla="*/ 0 h 82"/>
                <a:gd name="T2" fmla="*/ 15 w 35"/>
                <a:gd name="T3" fmla="*/ 14 h 82"/>
                <a:gd name="T4" fmla="*/ 3 w 35"/>
                <a:gd name="T5" fmla="*/ 60 h 82"/>
                <a:gd name="T6" fmla="*/ 7 w 35"/>
                <a:gd name="T7" fmla="*/ 81 h 82"/>
                <a:gd name="T8" fmla="*/ 22 w 35"/>
                <a:gd name="T9" fmla="*/ 73 h 82"/>
                <a:gd name="T10" fmla="*/ 35 w 35"/>
                <a:gd name="T11" fmla="*/ 35 h 82"/>
                <a:gd name="T12" fmla="*/ 22 w 35"/>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35" h="82">
                  <a:moveTo>
                    <a:pt x="22" y="0"/>
                  </a:moveTo>
                  <a:cubicBezTo>
                    <a:pt x="20" y="0"/>
                    <a:pt x="18" y="6"/>
                    <a:pt x="15" y="14"/>
                  </a:cubicBezTo>
                  <a:cubicBezTo>
                    <a:pt x="12" y="24"/>
                    <a:pt x="7" y="46"/>
                    <a:pt x="3" y="60"/>
                  </a:cubicBezTo>
                  <a:cubicBezTo>
                    <a:pt x="0" y="71"/>
                    <a:pt x="4" y="80"/>
                    <a:pt x="7" y="81"/>
                  </a:cubicBezTo>
                  <a:cubicBezTo>
                    <a:pt x="11" y="82"/>
                    <a:pt x="20" y="79"/>
                    <a:pt x="22" y="73"/>
                  </a:cubicBezTo>
                  <a:cubicBezTo>
                    <a:pt x="27" y="62"/>
                    <a:pt x="29" y="47"/>
                    <a:pt x="35" y="35"/>
                  </a:cubicBezTo>
                  <a:cubicBezTo>
                    <a:pt x="31" y="17"/>
                    <a:pt x="33" y="16"/>
                    <a:pt x="22" y="0"/>
                  </a:cubicBezTo>
                  <a:close/>
                </a:path>
              </a:pathLst>
            </a:custGeom>
            <a:solidFill>
              <a:srgbClr val="EEF2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8" name="Freeform 60"/>
            <p:cNvSpPr>
              <a:spLocks/>
            </p:cNvSpPr>
            <p:nvPr/>
          </p:nvSpPr>
          <p:spPr bwMode="auto">
            <a:xfrm>
              <a:off x="4395788" y="1801813"/>
              <a:ext cx="293688" cy="1004888"/>
            </a:xfrm>
            <a:custGeom>
              <a:avLst/>
              <a:gdLst>
                <a:gd name="T0" fmla="*/ 26 w 26"/>
                <a:gd name="T1" fmla="*/ 90 h 90"/>
                <a:gd name="T2" fmla="*/ 26 w 26"/>
                <a:gd name="T3" fmla="*/ 87 h 90"/>
                <a:gd name="T4" fmla="*/ 10 w 26"/>
                <a:gd name="T5" fmla="*/ 0 h 90"/>
                <a:gd name="T6" fmla="*/ 1 w 26"/>
                <a:gd name="T7" fmla="*/ 6 h 90"/>
                <a:gd name="T8" fmla="*/ 0 w 26"/>
                <a:gd name="T9" fmla="*/ 24 h 90"/>
                <a:gd name="T10" fmla="*/ 6 w 26"/>
                <a:gd name="T11" fmla="*/ 26 h 90"/>
                <a:gd name="T12" fmla="*/ 2 w 26"/>
                <a:gd name="T13" fmla="*/ 31 h 90"/>
                <a:gd name="T14" fmla="*/ 26 w 2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90">
                  <a:moveTo>
                    <a:pt x="26" y="90"/>
                  </a:moveTo>
                  <a:cubicBezTo>
                    <a:pt x="26" y="89"/>
                    <a:pt x="26" y="88"/>
                    <a:pt x="26" y="87"/>
                  </a:cubicBezTo>
                  <a:cubicBezTo>
                    <a:pt x="10" y="0"/>
                    <a:pt x="10" y="0"/>
                    <a:pt x="10" y="0"/>
                  </a:cubicBezTo>
                  <a:cubicBezTo>
                    <a:pt x="8" y="2"/>
                    <a:pt x="5" y="4"/>
                    <a:pt x="1" y="6"/>
                  </a:cubicBezTo>
                  <a:cubicBezTo>
                    <a:pt x="0" y="24"/>
                    <a:pt x="0" y="24"/>
                    <a:pt x="0" y="24"/>
                  </a:cubicBezTo>
                  <a:cubicBezTo>
                    <a:pt x="6" y="26"/>
                    <a:pt x="6" y="26"/>
                    <a:pt x="6" y="26"/>
                  </a:cubicBezTo>
                  <a:cubicBezTo>
                    <a:pt x="2" y="31"/>
                    <a:pt x="2" y="31"/>
                    <a:pt x="2" y="31"/>
                  </a:cubicBezTo>
                  <a:cubicBezTo>
                    <a:pt x="10" y="54"/>
                    <a:pt x="16" y="69"/>
                    <a:pt x="26" y="90"/>
                  </a:cubicBezTo>
                  <a:close/>
                </a:path>
              </a:pathLst>
            </a:custGeom>
            <a:solidFill>
              <a:srgbClr val="F7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49" name="Freeform 61"/>
            <p:cNvSpPr>
              <a:spLocks/>
            </p:cNvSpPr>
            <p:nvPr/>
          </p:nvSpPr>
          <p:spPr bwMode="auto">
            <a:xfrm>
              <a:off x="4713288" y="1801813"/>
              <a:ext cx="293688" cy="1004888"/>
            </a:xfrm>
            <a:custGeom>
              <a:avLst/>
              <a:gdLst>
                <a:gd name="T0" fmla="*/ 0 w 26"/>
                <a:gd name="T1" fmla="*/ 90 h 90"/>
                <a:gd name="T2" fmla="*/ 1 w 26"/>
                <a:gd name="T3" fmla="*/ 87 h 90"/>
                <a:gd name="T4" fmla="*/ 15 w 26"/>
                <a:gd name="T5" fmla="*/ 0 h 90"/>
                <a:gd name="T6" fmla="*/ 24 w 26"/>
                <a:gd name="T7" fmla="*/ 6 h 90"/>
                <a:gd name="T8" fmla="*/ 26 w 26"/>
                <a:gd name="T9" fmla="*/ 24 h 90"/>
                <a:gd name="T10" fmla="*/ 20 w 26"/>
                <a:gd name="T11" fmla="*/ 26 h 90"/>
                <a:gd name="T12" fmla="*/ 24 w 26"/>
                <a:gd name="T13" fmla="*/ 31 h 90"/>
                <a:gd name="T14" fmla="*/ 0 w 2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90">
                  <a:moveTo>
                    <a:pt x="0" y="90"/>
                  </a:moveTo>
                  <a:cubicBezTo>
                    <a:pt x="0" y="89"/>
                    <a:pt x="0" y="88"/>
                    <a:pt x="1" y="87"/>
                  </a:cubicBezTo>
                  <a:cubicBezTo>
                    <a:pt x="15" y="0"/>
                    <a:pt x="15" y="0"/>
                    <a:pt x="15" y="0"/>
                  </a:cubicBezTo>
                  <a:cubicBezTo>
                    <a:pt x="18" y="2"/>
                    <a:pt x="20" y="4"/>
                    <a:pt x="24" y="6"/>
                  </a:cubicBezTo>
                  <a:cubicBezTo>
                    <a:pt x="26" y="24"/>
                    <a:pt x="26" y="24"/>
                    <a:pt x="26" y="24"/>
                  </a:cubicBezTo>
                  <a:cubicBezTo>
                    <a:pt x="20" y="26"/>
                    <a:pt x="20" y="26"/>
                    <a:pt x="20" y="26"/>
                  </a:cubicBezTo>
                  <a:cubicBezTo>
                    <a:pt x="24" y="31"/>
                    <a:pt x="24" y="31"/>
                    <a:pt x="24" y="31"/>
                  </a:cubicBezTo>
                  <a:cubicBezTo>
                    <a:pt x="17" y="54"/>
                    <a:pt x="10" y="69"/>
                    <a:pt x="0" y="90"/>
                  </a:cubicBezTo>
                  <a:close/>
                </a:path>
              </a:pathLst>
            </a:custGeom>
            <a:solidFill>
              <a:srgbClr val="F7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0" name="Freeform 62"/>
            <p:cNvSpPr>
              <a:spLocks/>
            </p:cNvSpPr>
            <p:nvPr/>
          </p:nvSpPr>
          <p:spPr bwMode="auto">
            <a:xfrm>
              <a:off x="5108575" y="1968501"/>
              <a:ext cx="396875" cy="904875"/>
            </a:xfrm>
            <a:custGeom>
              <a:avLst/>
              <a:gdLst>
                <a:gd name="T0" fmla="*/ 13 w 35"/>
                <a:gd name="T1" fmla="*/ 0 h 81"/>
                <a:gd name="T2" fmla="*/ 20 w 35"/>
                <a:gd name="T3" fmla="*/ 14 h 81"/>
                <a:gd name="T4" fmla="*/ 33 w 35"/>
                <a:gd name="T5" fmla="*/ 60 h 81"/>
                <a:gd name="T6" fmla="*/ 28 w 35"/>
                <a:gd name="T7" fmla="*/ 80 h 81"/>
                <a:gd name="T8" fmla="*/ 13 w 35"/>
                <a:gd name="T9" fmla="*/ 73 h 81"/>
                <a:gd name="T10" fmla="*/ 0 w 35"/>
                <a:gd name="T11" fmla="*/ 35 h 81"/>
                <a:gd name="T12" fmla="*/ 13 w 35"/>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35" h="81">
                  <a:moveTo>
                    <a:pt x="13" y="0"/>
                  </a:moveTo>
                  <a:cubicBezTo>
                    <a:pt x="16" y="0"/>
                    <a:pt x="18" y="6"/>
                    <a:pt x="20" y="14"/>
                  </a:cubicBezTo>
                  <a:cubicBezTo>
                    <a:pt x="23" y="24"/>
                    <a:pt x="29" y="46"/>
                    <a:pt x="33" y="60"/>
                  </a:cubicBezTo>
                  <a:cubicBezTo>
                    <a:pt x="35" y="71"/>
                    <a:pt x="31" y="79"/>
                    <a:pt x="28" y="80"/>
                  </a:cubicBezTo>
                  <a:cubicBezTo>
                    <a:pt x="25" y="81"/>
                    <a:pt x="16" y="79"/>
                    <a:pt x="13" y="73"/>
                  </a:cubicBezTo>
                  <a:cubicBezTo>
                    <a:pt x="9" y="61"/>
                    <a:pt x="6" y="47"/>
                    <a:pt x="0" y="35"/>
                  </a:cubicBezTo>
                  <a:cubicBezTo>
                    <a:pt x="4" y="16"/>
                    <a:pt x="2" y="15"/>
                    <a:pt x="13" y="0"/>
                  </a:cubicBezTo>
                  <a:close/>
                </a:path>
              </a:pathLst>
            </a:custGeom>
            <a:solidFill>
              <a:srgbClr val="DFE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sp>
          <p:nvSpPr>
            <p:cNvPr id="151" name="Freeform 64"/>
            <p:cNvSpPr>
              <a:spLocks/>
            </p:cNvSpPr>
            <p:nvPr/>
          </p:nvSpPr>
          <p:spPr bwMode="auto">
            <a:xfrm rot="13937602">
              <a:off x="5104657" y="2649204"/>
              <a:ext cx="430213" cy="581025"/>
            </a:xfrm>
            <a:custGeom>
              <a:avLst/>
              <a:gdLst>
                <a:gd name="T0" fmla="*/ 12 w 38"/>
                <a:gd name="T1" fmla="*/ 39 h 52"/>
                <a:gd name="T2" fmla="*/ 0 w 38"/>
                <a:gd name="T3" fmla="*/ 0 h 52"/>
                <a:gd name="T4" fmla="*/ 18 w 38"/>
                <a:gd name="T5" fmla="*/ 0 h 52"/>
                <a:gd name="T6" fmla="*/ 37 w 38"/>
                <a:gd name="T7" fmla="*/ 32 h 52"/>
                <a:gd name="T8" fmla="*/ 28 w 38"/>
                <a:gd name="T9" fmla="*/ 51 h 52"/>
                <a:gd name="T10" fmla="*/ 12 w 38"/>
                <a:gd name="T11" fmla="*/ 39 h 52"/>
              </a:gdLst>
              <a:ahLst/>
              <a:cxnLst>
                <a:cxn ang="0">
                  <a:pos x="T0" y="T1"/>
                </a:cxn>
                <a:cxn ang="0">
                  <a:pos x="T2" y="T3"/>
                </a:cxn>
                <a:cxn ang="0">
                  <a:pos x="T4" y="T5"/>
                </a:cxn>
                <a:cxn ang="0">
                  <a:pos x="T6" y="T7"/>
                </a:cxn>
                <a:cxn ang="0">
                  <a:pos x="T8" y="T9"/>
                </a:cxn>
                <a:cxn ang="0">
                  <a:pos x="T10" y="T11"/>
                </a:cxn>
              </a:cxnLst>
              <a:rect l="0" t="0" r="r" b="b"/>
              <a:pathLst>
                <a:path w="38" h="52">
                  <a:moveTo>
                    <a:pt x="12" y="39"/>
                  </a:moveTo>
                  <a:cubicBezTo>
                    <a:pt x="8" y="29"/>
                    <a:pt x="4" y="11"/>
                    <a:pt x="0" y="0"/>
                  </a:cubicBezTo>
                  <a:cubicBezTo>
                    <a:pt x="18" y="0"/>
                    <a:pt x="18" y="0"/>
                    <a:pt x="18" y="0"/>
                  </a:cubicBezTo>
                  <a:cubicBezTo>
                    <a:pt x="25" y="12"/>
                    <a:pt x="33" y="19"/>
                    <a:pt x="37" y="32"/>
                  </a:cubicBezTo>
                  <a:cubicBezTo>
                    <a:pt x="38" y="37"/>
                    <a:pt x="36" y="50"/>
                    <a:pt x="28" y="51"/>
                  </a:cubicBezTo>
                  <a:cubicBezTo>
                    <a:pt x="24" y="52"/>
                    <a:pt x="14" y="43"/>
                    <a:pt x="12" y="39"/>
                  </a:cubicBezTo>
                  <a:close/>
                </a:path>
              </a:pathLst>
            </a:custGeom>
            <a:solidFill>
              <a:srgbClr val="DFE3ED"/>
            </a:solidFill>
            <a:ln>
              <a:noFill/>
            </a:ln>
          </p:spPr>
          <p:txBody>
            <a:bodyPr vert="horz" wrap="square" lIns="91440" tIns="45720" rIns="91440" bIns="45720" numCol="1" anchor="t" anchorCtr="0" compatLnSpc="1">
              <a:prstTxWarp prst="textNoShape">
                <a:avLst/>
              </a:prstTxWarp>
            </a:bodyPr>
            <a:lstStyle/>
            <a:p>
              <a:endParaRPr lang="en-US" sz="1400" dirty="0"/>
            </a:p>
          </p:txBody>
        </p:sp>
        <p:sp>
          <p:nvSpPr>
            <p:cNvPr id="152" name="Freeform 76"/>
            <p:cNvSpPr>
              <a:spLocks/>
            </p:cNvSpPr>
            <p:nvPr/>
          </p:nvSpPr>
          <p:spPr bwMode="auto">
            <a:xfrm rot="6651998">
              <a:off x="3819581" y="2665985"/>
              <a:ext cx="588963" cy="581025"/>
            </a:xfrm>
            <a:custGeom>
              <a:avLst/>
              <a:gdLst>
                <a:gd name="T0" fmla="*/ 23 w 52"/>
                <a:gd name="T1" fmla="*/ 44 h 52"/>
                <a:gd name="T2" fmla="*/ 52 w 52"/>
                <a:gd name="T3" fmla="*/ 11 h 52"/>
                <a:gd name="T4" fmla="*/ 42 w 52"/>
                <a:gd name="T5" fmla="*/ 0 h 52"/>
                <a:gd name="T6" fmla="*/ 10 w 52"/>
                <a:gd name="T7" fmla="*/ 25 h 52"/>
                <a:gd name="T8" fmla="*/ 23 w 52"/>
                <a:gd name="T9" fmla="*/ 44 h 52"/>
              </a:gdLst>
              <a:ahLst/>
              <a:cxnLst>
                <a:cxn ang="0">
                  <a:pos x="T0" y="T1"/>
                </a:cxn>
                <a:cxn ang="0">
                  <a:pos x="T2" y="T3"/>
                </a:cxn>
                <a:cxn ang="0">
                  <a:pos x="T4" y="T5"/>
                </a:cxn>
                <a:cxn ang="0">
                  <a:pos x="T6" y="T7"/>
                </a:cxn>
                <a:cxn ang="0">
                  <a:pos x="T8" y="T9"/>
                </a:cxn>
              </a:cxnLst>
              <a:rect l="0" t="0" r="r" b="b"/>
              <a:pathLst>
                <a:path w="52" h="52">
                  <a:moveTo>
                    <a:pt x="23" y="44"/>
                  </a:moveTo>
                  <a:cubicBezTo>
                    <a:pt x="38" y="31"/>
                    <a:pt x="38" y="26"/>
                    <a:pt x="52" y="11"/>
                  </a:cubicBezTo>
                  <a:cubicBezTo>
                    <a:pt x="48" y="7"/>
                    <a:pt x="44" y="3"/>
                    <a:pt x="42" y="0"/>
                  </a:cubicBezTo>
                  <a:cubicBezTo>
                    <a:pt x="42" y="0"/>
                    <a:pt x="23" y="16"/>
                    <a:pt x="10" y="25"/>
                  </a:cubicBezTo>
                  <a:cubicBezTo>
                    <a:pt x="0" y="32"/>
                    <a:pt x="13" y="52"/>
                    <a:pt x="23" y="44"/>
                  </a:cubicBezTo>
                  <a:close/>
                </a:path>
              </a:pathLst>
            </a:custGeom>
            <a:solidFill>
              <a:srgbClr val="F7F9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dirty="0"/>
            </a:p>
          </p:txBody>
        </p:sp>
      </p:grpSp>
      <p:sp>
        <p:nvSpPr>
          <p:cNvPr id="153" name="TextBox 5"/>
          <p:cNvSpPr txBox="1"/>
          <p:nvPr/>
        </p:nvSpPr>
        <p:spPr>
          <a:xfrm>
            <a:off x="6730329" y="6555808"/>
            <a:ext cx="2241319" cy="215444"/>
          </a:xfrm>
          <a:prstGeom prst="rect">
            <a:avLst/>
          </a:prstGeom>
          <a:noFill/>
        </p:spPr>
        <p:txBody>
          <a:bodyPr wrap="non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lvl="0" defTabSz="914400">
              <a:defRPr/>
            </a:pPr>
            <a:r>
              <a:rPr lang="en-US" sz="800" dirty="0">
                <a:solidFill>
                  <a:schemeClr val="bg1"/>
                </a:solidFill>
                <a:cs typeface="Arial" panose="020B0604020202020204" pitchFamily="34" charset="0"/>
              </a:rPr>
              <a:t>©2018 ARTHUR J. GALLAGHER &amp; CO.  |  AJG.COM</a:t>
            </a:r>
          </a:p>
        </p:txBody>
      </p:sp>
    </p:spTree>
    <p:extLst>
      <p:ext uri="{BB962C8B-B14F-4D97-AF65-F5344CB8AC3E}">
        <p14:creationId xmlns:p14="http://schemas.microsoft.com/office/powerpoint/2010/main" val="1365512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Maximizing Your Use of HSA For RX</a:t>
            </a:r>
          </a:p>
        </p:txBody>
      </p:sp>
      <p:sp>
        <p:nvSpPr>
          <p:cNvPr id="28" name="Rectangle 27"/>
          <p:cNvSpPr/>
          <p:nvPr/>
        </p:nvSpPr>
        <p:spPr>
          <a:xfrm>
            <a:off x="228599" y="4337286"/>
            <a:ext cx="2420441" cy="1600438"/>
          </a:xfrm>
          <a:prstGeom prst="rect">
            <a:avLst/>
          </a:prstGeom>
        </p:spPr>
        <p:txBody>
          <a:bodyPr wrap="square">
            <a:spAutoFit/>
          </a:bodyPr>
          <a:lstStyle/>
          <a:p>
            <a:pPr algn="r">
              <a:buClr>
                <a:srgbClr val="990033"/>
              </a:buClr>
            </a:pPr>
            <a:r>
              <a:rPr lang="en-US" sz="1400" b="1" dirty="0">
                <a:solidFill>
                  <a:schemeClr val="accent6"/>
                </a:solidFill>
                <a:latin typeface="+mn-lt"/>
              </a:rPr>
              <a:t>ASK FOR GENERIC</a:t>
            </a:r>
          </a:p>
          <a:p>
            <a:pPr algn="r">
              <a:spcAft>
                <a:spcPts val="4200"/>
              </a:spcAft>
              <a:buClr>
                <a:srgbClr val="990033"/>
              </a:buClr>
            </a:pPr>
            <a:r>
              <a:rPr lang="en-US" sz="1200" dirty="0">
                <a:solidFill>
                  <a:schemeClr val="tx2"/>
                </a:solidFill>
                <a:latin typeface="+mn-lt"/>
              </a:rPr>
              <a:t>If your doctor prescribes a Brand name drug, ask if there is a Generic option. Generics can cost considerably less than the brand name equivalent and Tier 3 meds often have a Generic/Tier 1 alternative.</a:t>
            </a:r>
          </a:p>
        </p:txBody>
      </p:sp>
      <p:sp>
        <p:nvSpPr>
          <p:cNvPr id="29" name="Rectangle 28"/>
          <p:cNvSpPr/>
          <p:nvPr/>
        </p:nvSpPr>
        <p:spPr>
          <a:xfrm>
            <a:off x="108522" y="1724430"/>
            <a:ext cx="3077556" cy="861774"/>
          </a:xfrm>
          <a:prstGeom prst="rect">
            <a:avLst/>
          </a:prstGeom>
        </p:spPr>
        <p:txBody>
          <a:bodyPr wrap="square">
            <a:spAutoFit/>
          </a:bodyPr>
          <a:lstStyle/>
          <a:p>
            <a:pPr algn="r">
              <a:buClr>
                <a:srgbClr val="990033"/>
              </a:buClr>
            </a:pPr>
            <a:r>
              <a:rPr lang="en-US" sz="1400" b="1" dirty="0">
                <a:solidFill>
                  <a:schemeClr val="accent1"/>
                </a:solidFill>
                <a:latin typeface="+mn-lt"/>
              </a:rPr>
              <a:t>RESEARCH </a:t>
            </a:r>
          </a:p>
          <a:p>
            <a:pPr algn="r">
              <a:spcAft>
                <a:spcPts val="4200"/>
              </a:spcAft>
              <a:buClr>
                <a:srgbClr val="990033"/>
              </a:buClr>
            </a:pPr>
            <a:r>
              <a:rPr lang="en-US" sz="1200" dirty="0">
                <a:solidFill>
                  <a:schemeClr val="tx2"/>
                </a:solidFill>
                <a:latin typeface="+mn-lt"/>
              </a:rPr>
              <a:t>Call around. Rx costs can vary from one pharmacy to another…even if they are right across the street from each other.</a:t>
            </a:r>
          </a:p>
        </p:txBody>
      </p:sp>
      <p:sp>
        <p:nvSpPr>
          <p:cNvPr id="30" name="Rectangle 29"/>
          <p:cNvSpPr/>
          <p:nvPr/>
        </p:nvSpPr>
        <p:spPr>
          <a:xfrm>
            <a:off x="6133763" y="1749122"/>
            <a:ext cx="2511473" cy="861774"/>
          </a:xfrm>
          <a:prstGeom prst="rect">
            <a:avLst/>
          </a:prstGeom>
        </p:spPr>
        <p:txBody>
          <a:bodyPr wrap="square">
            <a:spAutoFit/>
          </a:bodyPr>
          <a:lstStyle/>
          <a:p>
            <a:pPr>
              <a:buClr>
                <a:srgbClr val="990033"/>
              </a:buClr>
            </a:pPr>
            <a:r>
              <a:rPr lang="en-US" sz="1400" b="1" dirty="0">
                <a:solidFill>
                  <a:schemeClr val="accent4"/>
                </a:solidFill>
                <a:latin typeface="+mn-lt"/>
              </a:rPr>
              <a:t>SHOP </a:t>
            </a:r>
          </a:p>
          <a:p>
            <a:pPr>
              <a:spcAft>
                <a:spcPts val="4200"/>
              </a:spcAft>
              <a:buClr>
                <a:srgbClr val="990033"/>
              </a:buClr>
            </a:pPr>
            <a:r>
              <a:rPr lang="en-US" sz="1200" dirty="0">
                <a:solidFill>
                  <a:schemeClr val="tx2"/>
                </a:solidFill>
                <a:latin typeface="+mn-lt"/>
              </a:rPr>
              <a:t>Check with major pharmacy retailers that may offer certain drugs for </a:t>
            </a:r>
            <a:r>
              <a:rPr lang="en-US" sz="1200" b="1" dirty="0">
                <a:solidFill>
                  <a:schemeClr val="tx2"/>
                </a:solidFill>
                <a:latin typeface="+mn-lt"/>
              </a:rPr>
              <a:t>$4-$10</a:t>
            </a:r>
          </a:p>
        </p:txBody>
      </p:sp>
      <p:sp>
        <p:nvSpPr>
          <p:cNvPr id="31" name="Rectangle 30"/>
          <p:cNvSpPr/>
          <p:nvPr/>
        </p:nvSpPr>
        <p:spPr>
          <a:xfrm>
            <a:off x="6283639" y="4316700"/>
            <a:ext cx="2786627" cy="1415772"/>
          </a:xfrm>
          <a:prstGeom prst="rect">
            <a:avLst/>
          </a:prstGeom>
        </p:spPr>
        <p:txBody>
          <a:bodyPr wrap="square">
            <a:spAutoFit/>
          </a:bodyPr>
          <a:lstStyle/>
          <a:p>
            <a:pPr>
              <a:buClr>
                <a:srgbClr val="990033"/>
              </a:buClr>
            </a:pPr>
            <a:r>
              <a:rPr lang="en-US" sz="1400" b="1" dirty="0">
                <a:solidFill>
                  <a:schemeClr val="bg2"/>
                </a:solidFill>
                <a:latin typeface="+mn-lt"/>
              </a:rPr>
              <a:t>KNOWLEDGE </a:t>
            </a:r>
          </a:p>
          <a:p>
            <a:pPr>
              <a:spcAft>
                <a:spcPts val="4200"/>
              </a:spcAft>
              <a:buClr>
                <a:srgbClr val="990033"/>
              </a:buClr>
            </a:pPr>
            <a:r>
              <a:rPr lang="en-US" sz="1200" dirty="0">
                <a:solidFill>
                  <a:schemeClr val="tx2"/>
                </a:solidFill>
                <a:latin typeface="+mn-lt"/>
              </a:rPr>
              <a:t>Is your Rx available over-the counter? If so, it may save you money to purchase it OTC rather than through your insurance, but ask your doctor to write a prescription for the OTC med, so you can use your HSA funds.</a:t>
            </a:r>
          </a:p>
        </p:txBody>
      </p:sp>
      <p:pic>
        <p:nvPicPr>
          <p:cNvPr id="125" name="Picture 1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192" y="1724430"/>
            <a:ext cx="4639458" cy="3950550"/>
          </a:xfrm>
          <a:prstGeom prst="rect">
            <a:avLst/>
          </a:prstGeom>
        </p:spPr>
      </p:pic>
      <p:pic>
        <p:nvPicPr>
          <p:cNvPr id="126" name="Picture 1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508" y="3429000"/>
            <a:ext cx="1920406" cy="3145809"/>
          </a:xfrm>
          <a:prstGeom prst="rect">
            <a:avLst/>
          </a:prstGeom>
        </p:spPr>
      </p:pic>
    </p:spTree>
    <p:extLst>
      <p:ext uri="{BB962C8B-B14F-4D97-AF65-F5344CB8AC3E}">
        <p14:creationId xmlns:p14="http://schemas.microsoft.com/office/powerpoint/2010/main" val="4167032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Annual Enrollment Presentation</a:t>
            </a:r>
          </a:p>
        </p:txBody>
      </p:sp>
      <p:sp>
        <p:nvSpPr>
          <p:cNvPr id="5" name="Text Placeholder 4"/>
          <p:cNvSpPr>
            <a:spLocks noGrp="1"/>
          </p:cNvSpPr>
          <p:nvPr>
            <p:ph type="body" sz="quarter" idx="10"/>
          </p:nvPr>
        </p:nvSpPr>
        <p:spPr/>
        <p:txBody>
          <a:bodyPr/>
          <a:lstStyle/>
          <a:p>
            <a:r>
              <a:rPr lang="en-US" b="1" dirty="0"/>
              <a:t>SPC Mechanical </a:t>
            </a:r>
            <a:r>
              <a:rPr lang="en-US" dirty="0"/>
              <a:t>| 7/1/2020 - 6/30/2021</a:t>
            </a:r>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927" y="5435246"/>
            <a:ext cx="2634073" cy="129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49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59" y="221791"/>
            <a:ext cx="5943600" cy="822960"/>
          </a:xfrm>
          <a:noFill/>
        </p:spPr>
        <p:txBody>
          <a:bodyPr>
            <a:normAutofit fontScale="90000"/>
          </a:bodyPr>
          <a:lstStyle/>
          <a:p>
            <a:r>
              <a:rPr lang="en-US" dirty="0"/>
              <a:t>Medical Payroll Deductions</a:t>
            </a:r>
            <a:br>
              <a:rPr lang="en-US" dirty="0"/>
            </a:br>
            <a:r>
              <a:rPr lang="en-US" dirty="0"/>
              <a:t>No Change from 2019</a:t>
            </a:r>
          </a:p>
        </p:txBody>
      </p:sp>
      <p:graphicFrame>
        <p:nvGraphicFramePr>
          <p:cNvPr id="4" name="Group 29"/>
          <p:cNvGraphicFramePr>
            <a:graphicFrameLocks noGrp="1"/>
          </p:cNvGraphicFramePr>
          <p:nvPr>
            <p:extLst>
              <p:ext uri="{D42A27DB-BD31-4B8C-83A1-F6EECF244321}">
                <p14:modId xmlns:p14="http://schemas.microsoft.com/office/powerpoint/2010/main" val="2819201537"/>
              </p:ext>
            </p:extLst>
          </p:nvPr>
        </p:nvGraphicFramePr>
        <p:xfrm>
          <a:off x="613483" y="1621162"/>
          <a:ext cx="7606390" cy="2852754"/>
        </p:xfrm>
        <a:graphic>
          <a:graphicData uri="http://schemas.openxmlformats.org/drawingml/2006/table">
            <a:tbl>
              <a:tblPr>
                <a:effectLst/>
              </a:tblPr>
              <a:tblGrid>
                <a:gridCol w="1711428">
                  <a:extLst>
                    <a:ext uri="{9D8B030D-6E8A-4147-A177-3AD203B41FA5}">
                      <a16:colId xmlns:a16="http://schemas.microsoft.com/office/drawing/2014/main" val="20000"/>
                    </a:ext>
                  </a:extLst>
                </a:gridCol>
                <a:gridCol w="2861110">
                  <a:extLst>
                    <a:ext uri="{9D8B030D-6E8A-4147-A177-3AD203B41FA5}">
                      <a16:colId xmlns:a16="http://schemas.microsoft.com/office/drawing/2014/main" val="20002"/>
                    </a:ext>
                  </a:extLst>
                </a:gridCol>
                <a:gridCol w="3033852">
                  <a:extLst>
                    <a:ext uri="{9D8B030D-6E8A-4147-A177-3AD203B41FA5}">
                      <a16:colId xmlns:a16="http://schemas.microsoft.com/office/drawing/2014/main" val="2362135327"/>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2020 SEMI-MONTHLY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PAYROLL DEDUCTION</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2020 WEEKLY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PAYROLL DEDUCTION</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a:t>
                      </a:r>
                    </a:p>
                  </a:txBody>
                  <a:tcPr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$71.65</a:t>
                      </a:r>
                    </a:p>
                  </a:txBody>
                  <a:tcPr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$33.07</a:t>
                      </a:r>
                    </a:p>
                  </a:txBody>
                  <a:tcPr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 + Spouse</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$291.19</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$134.39</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 + Child(ren)</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$210.25</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$97.04</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Family</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$366.74</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bg2">
                              <a:lumMod val="50000"/>
                            </a:schemeClr>
                          </a:solidFill>
                          <a:effectLst/>
                          <a:latin typeface="+mn-lt"/>
                        </a:rPr>
                        <a:t>$169.27</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24"/>
          <p:cNvSpPr txBox="1">
            <a:spLocks noChangeArrowheads="1"/>
          </p:cNvSpPr>
          <p:nvPr/>
        </p:nvSpPr>
        <p:spPr bwMode="auto">
          <a:xfrm>
            <a:off x="4588751" y="4911827"/>
            <a:ext cx="3631122" cy="276999"/>
          </a:xfrm>
          <a:prstGeom prst="rect">
            <a:avLst/>
          </a:prstGeom>
          <a:noFill/>
          <a:ln w="9525">
            <a:noFill/>
            <a:miter lim="800000"/>
            <a:headEnd/>
            <a:tailEnd/>
          </a:ln>
        </p:spPr>
        <p:txBody>
          <a:bodyPr wrap="none">
            <a:spAutoFit/>
          </a:bodyPr>
          <a:lstStyle/>
          <a:p>
            <a:r>
              <a:rPr lang="en-US" sz="1200" b="1" i="1" dirty="0">
                <a:solidFill>
                  <a:schemeClr val="tx2"/>
                </a:solidFill>
              </a:rPr>
              <a:t>The amounts listed above are deducted pre-tax</a:t>
            </a:r>
          </a:p>
        </p:txBody>
      </p:sp>
    </p:spTree>
    <p:extLst>
      <p:ext uri="{BB962C8B-B14F-4D97-AF65-F5344CB8AC3E}">
        <p14:creationId xmlns:p14="http://schemas.microsoft.com/office/powerpoint/2010/main" val="48932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Annual HSA Contribution Limits</a:t>
            </a:r>
          </a:p>
        </p:txBody>
      </p:sp>
      <p:sp>
        <p:nvSpPr>
          <p:cNvPr id="4" name="TextBox 3"/>
          <p:cNvSpPr txBox="1"/>
          <p:nvPr/>
        </p:nvSpPr>
        <p:spPr>
          <a:xfrm>
            <a:off x="1172095" y="3876502"/>
            <a:ext cx="2438400" cy="1851789"/>
          </a:xfrm>
          <a:prstGeom prst="rect">
            <a:avLst/>
          </a:prstGeom>
          <a:noFill/>
        </p:spPr>
        <p:txBody>
          <a:bodyPr wrap="square" rtlCol="0" anchor="t">
            <a:spAutoFit/>
          </a:bodyPr>
          <a:lstStyle/>
          <a:p>
            <a:pPr algn="ctr">
              <a:spcAft>
                <a:spcPts val="1000"/>
              </a:spcAft>
            </a:pPr>
            <a:r>
              <a:rPr lang="en-US" sz="1600" b="1" dirty="0">
                <a:solidFill>
                  <a:schemeClr val="tx2"/>
                </a:solidFill>
                <a:latin typeface="+mn-lt"/>
              </a:rPr>
              <a:t>ANNUAL </a:t>
            </a:r>
            <a:br>
              <a:rPr lang="en-US" sz="1600" b="1" dirty="0">
                <a:solidFill>
                  <a:schemeClr val="tx2"/>
                </a:solidFill>
                <a:latin typeface="+mn-lt"/>
                <a:ea typeface="+mn-lt"/>
                <a:cs typeface="+mn-lt"/>
              </a:rPr>
            </a:br>
            <a:r>
              <a:rPr lang="en-US" sz="1600" b="1" dirty="0">
                <a:solidFill>
                  <a:schemeClr val="tx2"/>
                </a:solidFill>
                <a:latin typeface="+mn-lt"/>
              </a:rPr>
              <a:t>CONTRIBUTION LIMITS</a:t>
            </a:r>
          </a:p>
          <a:p>
            <a:pPr algn="ctr"/>
            <a:r>
              <a:rPr lang="en-US" sz="1600" b="1" dirty="0">
                <a:solidFill>
                  <a:schemeClr val="bg2"/>
                </a:solidFill>
              </a:rPr>
              <a:t>2020</a:t>
            </a:r>
          </a:p>
          <a:p>
            <a:pPr lvl="0" algn="ctr"/>
            <a:r>
              <a:rPr lang="en-US" sz="1400" b="1" dirty="0">
                <a:solidFill>
                  <a:schemeClr val="tx2"/>
                </a:solidFill>
              </a:rPr>
              <a:t>$3,550 </a:t>
            </a:r>
            <a:r>
              <a:rPr lang="en-US" sz="1400" dirty="0">
                <a:solidFill>
                  <a:srgbClr val="7C878E"/>
                </a:solidFill>
              </a:rPr>
              <a:t>Individual</a:t>
            </a:r>
          </a:p>
          <a:p>
            <a:pPr lvl="0" algn="ctr"/>
            <a:r>
              <a:rPr lang="en-US" sz="1400" b="1" dirty="0">
                <a:solidFill>
                  <a:schemeClr val="tx2"/>
                </a:solidFill>
              </a:rPr>
              <a:t>$7,100 </a:t>
            </a:r>
            <a:r>
              <a:rPr lang="en-US" sz="1400" dirty="0">
                <a:solidFill>
                  <a:srgbClr val="7C878E"/>
                </a:solidFill>
              </a:rPr>
              <a:t>Family</a:t>
            </a:r>
            <a:endParaRPr lang="en-US" sz="1400" b="1" dirty="0">
              <a:solidFill>
                <a:srgbClr val="7C878E"/>
              </a:solidFill>
            </a:endParaRPr>
          </a:p>
          <a:p>
            <a:pPr lvl="0" algn="ctr"/>
            <a:endParaRPr lang="en-US" sz="1400" dirty="0">
              <a:solidFill>
                <a:srgbClr val="7C878E"/>
              </a:solidFill>
              <a:latin typeface="+mn-lt"/>
            </a:endParaRPr>
          </a:p>
        </p:txBody>
      </p:sp>
      <p:sp>
        <p:nvSpPr>
          <p:cNvPr id="5" name="TextBox 4"/>
          <p:cNvSpPr txBox="1"/>
          <p:nvPr/>
        </p:nvSpPr>
        <p:spPr>
          <a:xfrm>
            <a:off x="3316580" y="3964223"/>
            <a:ext cx="2140300" cy="1800493"/>
          </a:xfrm>
          <a:prstGeom prst="rect">
            <a:avLst/>
          </a:prstGeom>
          <a:noFill/>
        </p:spPr>
        <p:txBody>
          <a:bodyPr wrap="square" rtlCol="0">
            <a:spAutoFit/>
          </a:bodyPr>
          <a:lstStyle/>
          <a:p>
            <a:pPr algn="ctr">
              <a:spcAft>
                <a:spcPts val="3000"/>
              </a:spcAft>
            </a:pPr>
            <a:r>
              <a:rPr lang="en-US" sz="1600" b="1" dirty="0">
                <a:solidFill>
                  <a:schemeClr val="tx2"/>
                </a:solidFill>
                <a:latin typeface="+mn-lt"/>
              </a:rPr>
              <a:t>ADDITIONAL FUNDING</a:t>
            </a:r>
          </a:p>
          <a:p>
            <a:pPr lvl="0" algn="ctr"/>
            <a:r>
              <a:rPr lang="en-US" sz="1400" dirty="0">
                <a:solidFill>
                  <a:srgbClr val="7C878E"/>
                </a:solidFill>
                <a:latin typeface="+mn-lt"/>
              </a:rPr>
              <a:t>Catch-up Contribution </a:t>
            </a:r>
            <a:r>
              <a:rPr lang="en-US" sz="1200" dirty="0">
                <a:solidFill>
                  <a:srgbClr val="7C878E"/>
                </a:solidFill>
                <a:latin typeface="+mn-lt"/>
              </a:rPr>
              <a:t>(for age 55 and over)</a:t>
            </a:r>
          </a:p>
          <a:p>
            <a:pPr lvl="0" algn="ctr"/>
            <a:r>
              <a:rPr lang="en-US" sz="1400" b="1" dirty="0">
                <a:solidFill>
                  <a:schemeClr val="tx2"/>
                </a:solidFill>
                <a:latin typeface="+mn-lt"/>
              </a:rPr>
              <a:t>$1,000/year </a:t>
            </a:r>
          </a:p>
          <a:p>
            <a:pPr lvl="0" algn="ctr"/>
            <a:endParaRPr lang="en-US" sz="1400" b="1" dirty="0">
              <a:solidFill>
                <a:schemeClr val="tx2"/>
              </a:solidFill>
            </a:endParaRPr>
          </a:p>
        </p:txBody>
      </p:sp>
      <p:sp>
        <p:nvSpPr>
          <p:cNvPr id="6" name="TextBox 5"/>
          <p:cNvSpPr txBox="1"/>
          <p:nvPr/>
        </p:nvSpPr>
        <p:spPr>
          <a:xfrm>
            <a:off x="5297780" y="3911971"/>
            <a:ext cx="3676402" cy="2154436"/>
          </a:xfrm>
          <a:prstGeom prst="rect">
            <a:avLst/>
          </a:prstGeom>
          <a:noFill/>
        </p:spPr>
        <p:txBody>
          <a:bodyPr wrap="square" rtlCol="0" anchor="t">
            <a:spAutoFit/>
          </a:bodyPr>
          <a:lstStyle/>
          <a:p>
            <a:pPr algn="ctr">
              <a:spcAft>
                <a:spcPts val="600"/>
              </a:spcAft>
            </a:pPr>
            <a:r>
              <a:rPr lang="en-US" sz="1600" b="1" dirty="0">
                <a:solidFill>
                  <a:schemeClr val="tx2"/>
                </a:solidFill>
                <a:latin typeface="+mn-lt"/>
              </a:rPr>
              <a:t>AMOUNT OF FUNDING</a:t>
            </a:r>
          </a:p>
          <a:p>
            <a:pPr algn="ctr">
              <a:spcAft>
                <a:spcPts val="600"/>
              </a:spcAft>
            </a:pPr>
            <a:r>
              <a:rPr lang="en-US" sz="1400" dirty="0">
                <a:solidFill>
                  <a:schemeClr val="tx2">
                    <a:lumMod val="60000"/>
                    <a:lumOff val="40000"/>
                  </a:schemeClr>
                </a:solidFill>
                <a:latin typeface="+mn-lt"/>
              </a:rPr>
              <a:t>Contributions above the annual limit are subject to </a:t>
            </a:r>
            <a:r>
              <a:rPr lang="en-US" sz="1400" b="1" dirty="0">
                <a:solidFill>
                  <a:schemeClr val="tx2"/>
                </a:solidFill>
                <a:latin typeface="+mn-lt"/>
              </a:rPr>
              <a:t>income taxes and a 6% penalty</a:t>
            </a:r>
          </a:p>
          <a:p>
            <a:pPr algn="ctr"/>
            <a:endParaRPr lang="en-US" sz="500" b="1" dirty="0">
              <a:solidFill>
                <a:schemeClr val="tx2"/>
              </a:solidFill>
            </a:endParaRPr>
          </a:p>
          <a:p>
            <a:pPr algn="ctr"/>
            <a:r>
              <a:rPr lang="en-US" sz="1050" b="1" i="1" dirty="0">
                <a:solidFill>
                  <a:schemeClr val="tx2"/>
                </a:solidFill>
              </a:rPr>
              <a:t>Members who are not considered an HSA eligible individual for the entire year may have contribution restrictions</a:t>
            </a:r>
            <a:r>
              <a:rPr lang="en-US" sz="1050" b="1" i="1" dirty="0">
                <a:solidFill>
                  <a:schemeClr val="tx2"/>
                </a:solidFill>
                <a:cs typeface="Arial"/>
              </a:rPr>
              <a:t> based on the last-month rule. </a:t>
            </a:r>
            <a:endParaRPr lang="en-US" sz="1050" dirty="0">
              <a:solidFill>
                <a:schemeClr val="tx2"/>
              </a:solidFill>
              <a:cs typeface="Arial"/>
            </a:endParaRPr>
          </a:p>
          <a:p>
            <a:pPr algn="ctr"/>
            <a:endParaRPr lang="en-US" sz="1050" b="1" i="1" dirty="0">
              <a:solidFill>
                <a:schemeClr val="tx2"/>
              </a:solidFill>
              <a:cs typeface="Arial"/>
            </a:endParaRPr>
          </a:p>
          <a:p>
            <a:pPr algn="ctr"/>
            <a:r>
              <a:rPr lang="en-US" sz="1050" b="1" i="1" dirty="0">
                <a:solidFill>
                  <a:schemeClr val="tx2"/>
                </a:solidFill>
                <a:cs typeface="Arial"/>
              </a:rPr>
              <a:t> Visit </a:t>
            </a:r>
            <a:r>
              <a:rPr lang="en-US" sz="1050" b="1" dirty="0">
                <a:solidFill>
                  <a:schemeClr val="tx2"/>
                </a:solidFill>
                <a:cs typeface="Arial"/>
                <a:hlinkClick r:id="rId3"/>
              </a:rPr>
              <a:t>https://www.irs.gov/publication</a:t>
            </a:r>
            <a:r>
              <a:rPr lang="en-US" sz="1050" b="1" dirty="0">
                <a:solidFill>
                  <a:schemeClr val="tx2"/>
                </a:solidFill>
                <a:cs typeface="Arial"/>
                <a:hlinkClick r:id="rId4"/>
              </a:rPr>
              <a:t>s/p969</a:t>
            </a:r>
            <a:r>
              <a:rPr lang="en-US" sz="1050" dirty="0">
                <a:solidFill>
                  <a:srgbClr val="000000"/>
                </a:solidFill>
                <a:cs typeface="Arial"/>
              </a:rPr>
              <a:t> </a:t>
            </a:r>
            <a:br>
              <a:rPr lang="en-US" sz="1050" dirty="0">
                <a:solidFill>
                  <a:srgbClr val="000000"/>
                </a:solidFill>
                <a:cs typeface="Arial"/>
              </a:rPr>
            </a:br>
            <a:r>
              <a:rPr lang="en-US" sz="1050" b="1" i="1" dirty="0">
                <a:solidFill>
                  <a:schemeClr val="tx2"/>
                </a:solidFill>
                <a:cs typeface="Arial"/>
              </a:rPr>
              <a:t>for more information. </a:t>
            </a:r>
            <a:endParaRPr lang="en-US" sz="1050" dirty="0">
              <a:solidFill>
                <a:schemeClr val="tx2"/>
              </a:solidFill>
              <a:cs typeface="Arial"/>
            </a:endParaRPr>
          </a:p>
          <a:p>
            <a:pPr algn="ctr"/>
            <a:endParaRPr lang="en-US" sz="1200" b="1" i="1" dirty="0">
              <a:solidFill>
                <a:schemeClr val="tx2"/>
              </a:solidFill>
              <a:cs typeface="Arial"/>
            </a:endParaRPr>
          </a:p>
        </p:txBody>
      </p:sp>
      <p:sp>
        <p:nvSpPr>
          <p:cNvPr id="7" name="Freeform 6"/>
          <p:cNvSpPr>
            <a:spLocks noChangeAspect="1"/>
          </p:cNvSpPr>
          <p:nvPr/>
        </p:nvSpPr>
        <p:spPr bwMode="auto">
          <a:xfrm>
            <a:off x="3233566" y="1443893"/>
            <a:ext cx="2366010" cy="1188720"/>
          </a:xfrm>
          <a:custGeom>
            <a:avLst/>
            <a:gdLst>
              <a:gd name="T0" fmla="*/ 41 w 263"/>
              <a:gd name="T1" fmla="*/ 131 h 131"/>
              <a:gd name="T2" fmla="*/ 0 w 263"/>
              <a:gd name="T3" fmla="*/ 131 h 131"/>
              <a:gd name="T4" fmla="*/ 131 w 263"/>
              <a:gd name="T5" fmla="*/ 0 h 131"/>
              <a:gd name="T6" fmla="*/ 263 w 263"/>
              <a:gd name="T7" fmla="*/ 131 h 131"/>
              <a:gd name="T8" fmla="*/ 222 w 263"/>
              <a:gd name="T9" fmla="*/ 131 h 131"/>
              <a:gd name="T10" fmla="*/ 131 w 263"/>
              <a:gd name="T11" fmla="*/ 41 h 131"/>
              <a:gd name="T12" fmla="*/ 41 w 263"/>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263" h="131">
                <a:moveTo>
                  <a:pt x="41" y="131"/>
                </a:moveTo>
                <a:cubicBezTo>
                  <a:pt x="0" y="131"/>
                  <a:pt x="0" y="131"/>
                  <a:pt x="0" y="131"/>
                </a:cubicBezTo>
                <a:cubicBezTo>
                  <a:pt x="0" y="59"/>
                  <a:pt x="59" y="0"/>
                  <a:pt x="131" y="0"/>
                </a:cubicBezTo>
                <a:cubicBezTo>
                  <a:pt x="204" y="0"/>
                  <a:pt x="263" y="59"/>
                  <a:pt x="263" y="131"/>
                </a:cubicBezTo>
                <a:cubicBezTo>
                  <a:pt x="222" y="131"/>
                  <a:pt x="222" y="131"/>
                  <a:pt x="222" y="131"/>
                </a:cubicBezTo>
                <a:cubicBezTo>
                  <a:pt x="222" y="81"/>
                  <a:pt x="181" y="41"/>
                  <a:pt x="131" y="41"/>
                </a:cubicBezTo>
                <a:cubicBezTo>
                  <a:pt x="81" y="41"/>
                  <a:pt x="41" y="81"/>
                  <a:pt x="41" y="131"/>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algn="ctr"/>
            <a:endParaRPr lang="en-US" dirty="0">
              <a:latin typeface="+mn-lt"/>
            </a:endParaRPr>
          </a:p>
        </p:txBody>
      </p:sp>
      <p:sp>
        <p:nvSpPr>
          <p:cNvPr id="8" name="Freeform 7"/>
          <p:cNvSpPr>
            <a:spLocks noChangeAspect="1"/>
          </p:cNvSpPr>
          <p:nvPr/>
        </p:nvSpPr>
        <p:spPr bwMode="auto">
          <a:xfrm>
            <a:off x="1248295" y="2626822"/>
            <a:ext cx="2347201" cy="1188720"/>
          </a:xfrm>
          <a:custGeom>
            <a:avLst/>
            <a:gdLst>
              <a:gd name="T0" fmla="*/ 41 w 263"/>
              <a:gd name="T1" fmla="*/ 0 h 132"/>
              <a:gd name="T2" fmla="*/ 0 w 263"/>
              <a:gd name="T3" fmla="*/ 0 h 132"/>
              <a:gd name="T4" fmla="*/ 132 w 263"/>
              <a:gd name="T5" fmla="*/ 132 h 132"/>
              <a:gd name="T6" fmla="*/ 263 w 263"/>
              <a:gd name="T7" fmla="*/ 0 h 132"/>
              <a:gd name="T8" fmla="*/ 222 w 263"/>
              <a:gd name="T9" fmla="*/ 0 h 132"/>
              <a:gd name="T10" fmla="*/ 132 w 263"/>
              <a:gd name="T11" fmla="*/ 91 h 132"/>
              <a:gd name="T12" fmla="*/ 41 w 263"/>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63" h="132">
                <a:moveTo>
                  <a:pt x="41" y="0"/>
                </a:moveTo>
                <a:cubicBezTo>
                  <a:pt x="0" y="0"/>
                  <a:pt x="0" y="0"/>
                  <a:pt x="0" y="0"/>
                </a:cubicBezTo>
                <a:cubicBezTo>
                  <a:pt x="0" y="73"/>
                  <a:pt x="59" y="132"/>
                  <a:pt x="132" y="132"/>
                </a:cubicBezTo>
                <a:cubicBezTo>
                  <a:pt x="204" y="132"/>
                  <a:pt x="263" y="73"/>
                  <a:pt x="263" y="0"/>
                </a:cubicBezTo>
                <a:cubicBezTo>
                  <a:pt x="222" y="0"/>
                  <a:pt x="222" y="0"/>
                  <a:pt x="222" y="0"/>
                </a:cubicBezTo>
                <a:cubicBezTo>
                  <a:pt x="222" y="50"/>
                  <a:pt x="182" y="91"/>
                  <a:pt x="132" y="91"/>
                </a:cubicBezTo>
                <a:cubicBezTo>
                  <a:pt x="81" y="91"/>
                  <a:pt x="41" y="50"/>
                  <a:pt x="41"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algn="ctr"/>
            <a:endParaRPr lang="en-US" dirty="0">
              <a:latin typeface="+mn-lt"/>
            </a:endParaRPr>
          </a:p>
        </p:txBody>
      </p:sp>
      <p:sp>
        <p:nvSpPr>
          <p:cNvPr id="9" name="Freeform 8"/>
          <p:cNvSpPr>
            <a:spLocks noChangeAspect="1"/>
          </p:cNvSpPr>
          <p:nvPr/>
        </p:nvSpPr>
        <p:spPr bwMode="auto">
          <a:xfrm>
            <a:off x="5258736" y="2632613"/>
            <a:ext cx="2349091" cy="1188720"/>
          </a:xfrm>
          <a:custGeom>
            <a:avLst/>
            <a:gdLst>
              <a:gd name="T0" fmla="*/ 41 w 263"/>
              <a:gd name="T1" fmla="*/ 0 h 132"/>
              <a:gd name="T2" fmla="*/ 0 w 263"/>
              <a:gd name="T3" fmla="*/ 0 h 132"/>
              <a:gd name="T4" fmla="*/ 132 w 263"/>
              <a:gd name="T5" fmla="*/ 132 h 132"/>
              <a:gd name="T6" fmla="*/ 263 w 263"/>
              <a:gd name="T7" fmla="*/ 0 h 132"/>
              <a:gd name="T8" fmla="*/ 223 w 263"/>
              <a:gd name="T9" fmla="*/ 0 h 132"/>
              <a:gd name="T10" fmla="*/ 132 w 263"/>
              <a:gd name="T11" fmla="*/ 91 h 132"/>
              <a:gd name="T12" fmla="*/ 41 w 263"/>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63" h="132">
                <a:moveTo>
                  <a:pt x="41" y="0"/>
                </a:moveTo>
                <a:cubicBezTo>
                  <a:pt x="0" y="0"/>
                  <a:pt x="0" y="0"/>
                  <a:pt x="0" y="0"/>
                </a:cubicBezTo>
                <a:cubicBezTo>
                  <a:pt x="0" y="73"/>
                  <a:pt x="59" y="132"/>
                  <a:pt x="132" y="132"/>
                </a:cubicBezTo>
                <a:cubicBezTo>
                  <a:pt x="204" y="132"/>
                  <a:pt x="263" y="73"/>
                  <a:pt x="263" y="0"/>
                </a:cubicBezTo>
                <a:cubicBezTo>
                  <a:pt x="223" y="0"/>
                  <a:pt x="223" y="0"/>
                  <a:pt x="223" y="0"/>
                </a:cubicBezTo>
                <a:cubicBezTo>
                  <a:pt x="223" y="50"/>
                  <a:pt x="182" y="91"/>
                  <a:pt x="132" y="91"/>
                </a:cubicBezTo>
                <a:cubicBezTo>
                  <a:pt x="82" y="91"/>
                  <a:pt x="41" y="50"/>
                  <a:pt x="41" y="0"/>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algn="ctr"/>
            <a:endParaRPr lang="en-US" dirty="0">
              <a:latin typeface="+mn-lt"/>
            </a:endParaRPr>
          </a:p>
        </p:txBody>
      </p:sp>
      <p:sp>
        <p:nvSpPr>
          <p:cNvPr id="10" name="Freeform 5"/>
          <p:cNvSpPr>
            <a:spLocks noChangeAspect="1"/>
          </p:cNvSpPr>
          <p:nvPr/>
        </p:nvSpPr>
        <p:spPr bwMode="auto">
          <a:xfrm>
            <a:off x="1243299" y="1438102"/>
            <a:ext cx="2366010" cy="1188720"/>
          </a:xfrm>
          <a:custGeom>
            <a:avLst/>
            <a:gdLst>
              <a:gd name="T0" fmla="*/ 41 w 263"/>
              <a:gd name="T1" fmla="*/ 131 h 131"/>
              <a:gd name="T2" fmla="*/ 0 w 263"/>
              <a:gd name="T3" fmla="*/ 131 h 131"/>
              <a:gd name="T4" fmla="*/ 132 w 263"/>
              <a:gd name="T5" fmla="*/ 0 h 131"/>
              <a:gd name="T6" fmla="*/ 263 w 263"/>
              <a:gd name="T7" fmla="*/ 131 h 131"/>
              <a:gd name="T8" fmla="*/ 222 w 263"/>
              <a:gd name="T9" fmla="*/ 131 h 131"/>
              <a:gd name="T10" fmla="*/ 132 w 263"/>
              <a:gd name="T11" fmla="*/ 41 h 131"/>
              <a:gd name="T12" fmla="*/ 41 w 263"/>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263" h="131">
                <a:moveTo>
                  <a:pt x="41" y="131"/>
                </a:moveTo>
                <a:cubicBezTo>
                  <a:pt x="0" y="131"/>
                  <a:pt x="0" y="131"/>
                  <a:pt x="0" y="131"/>
                </a:cubicBezTo>
                <a:cubicBezTo>
                  <a:pt x="0" y="59"/>
                  <a:pt x="59" y="0"/>
                  <a:pt x="132" y="0"/>
                </a:cubicBezTo>
                <a:cubicBezTo>
                  <a:pt x="204" y="0"/>
                  <a:pt x="263" y="59"/>
                  <a:pt x="263" y="131"/>
                </a:cubicBezTo>
                <a:cubicBezTo>
                  <a:pt x="222" y="131"/>
                  <a:pt x="222" y="131"/>
                  <a:pt x="222" y="131"/>
                </a:cubicBezTo>
                <a:cubicBezTo>
                  <a:pt x="222" y="81"/>
                  <a:pt x="182" y="41"/>
                  <a:pt x="132" y="41"/>
                </a:cubicBezTo>
                <a:cubicBezTo>
                  <a:pt x="81" y="41"/>
                  <a:pt x="41" y="81"/>
                  <a:pt x="41" y="1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ctr"/>
            <a:endParaRPr lang="en-US" dirty="0">
              <a:latin typeface="+mn-lt"/>
            </a:endParaRPr>
          </a:p>
        </p:txBody>
      </p:sp>
      <p:sp>
        <p:nvSpPr>
          <p:cNvPr id="11" name="Freeform 6"/>
          <p:cNvSpPr>
            <a:spLocks noChangeAspect="1"/>
          </p:cNvSpPr>
          <p:nvPr/>
        </p:nvSpPr>
        <p:spPr bwMode="auto">
          <a:xfrm>
            <a:off x="5252791" y="1438101"/>
            <a:ext cx="2367915" cy="1213181"/>
          </a:xfrm>
          <a:custGeom>
            <a:avLst/>
            <a:gdLst>
              <a:gd name="T0" fmla="*/ 41 w 263"/>
              <a:gd name="T1" fmla="*/ 131 h 131"/>
              <a:gd name="T2" fmla="*/ 0 w 263"/>
              <a:gd name="T3" fmla="*/ 131 h 131"/>
              <a:gd name="T4" fmla="*/ 132 w 263"/>
              <a:gd name="T5" fmla="*/ 0 h 131"/>
              <a:gd name="T6" fmla="*/ 263 w 263"/>
              <a:gd name="T7" fmla="*/ 131 h 131"/>
              <a:gd name="T8" fmla="*/ 223 w 263"/>
              <a:gd name="T9" fmla="*/ 131 h 131"/>
              <a:gd name="T10" fmla="*/ 132 w 263"/>
              <a:gd name="T11" fmla="*/ 41 h 131"/>
              <a:gd name="T12" fmla="*/ 41 w 263"/>
              <a:gd name="T13" fmla="*/ 131 h 131"/>
            </a:gdLst>
            <a:ahLst/>
            <a:cxnLst>
              <a:cxn ang="0">
                <a:pos x="T0" y="T1"/>
              </a:cxn>
              <a:cxn ang="0">
                <a:pos x="T2" y="T3"/>
              </a:cxn>
              <a:cxn ang="0">
                <a:pos x="T4" y="T5"/>
              </a:cxn>
              <a:cxn ang="0">
                <a:pos x="T6" y="T7"/>
              </a:cxn>
              <a:cxn ang="0">
                <a:pos x="T8" y="T9"/>
              </a:cxn>
              <a:cxn ang="0">
                <a:pos x="T10" y="T11"/>
              </a:cxn>
              <a:cxn ang="0">
                <a:pos x="T12" y="T13"/>
              </a:cxn>
            </a:cxnLst>
            <a:rect l="0" t="0" r="r" b="b"/>
            <a:pathLst>
              <a:path w="263" h="131">
                <a:moveTo>
                  <a:pt x="41" y="131"/>
                </a:moveTo>
                <a:cubicBezTo>
                  <a:pt x="0" y="131"/>
                  <a:pt x="0" y="131"/>
                  <a:pt x="0" y="131"/>
                </a:cubicBezTo>
                <a:cubicBezTo>
                  <a:pt x="0" y="59"/>
                  <a:pt x="59" y="0"/>
                  <a:pt x="132" y="0"/>
                </a:cubicBezTo>
                <a:cubicBezTo>
                  <a:pt x="204" y="0"/>
                  <a:pt x="263" y="59"/>
                  <a:pt x="263" y="131"/>
                </a:cubicBezTo>
                <a:cubicBezTo>
                  <a:pt x="223" y="131"/>
                  <a:pt x="223" y="131"/>
                  <a:pt x="223" y="131"/>
                </a:cubicBezTo>
                <a:cubicBezTo>
                  <a:pt x="223" y="81"/>
                  <a:pt x="182" y="41"/>
                  <a:pt x="132" y="41"/>
                </a:cubicBezTo>
                <a:cubicBezTo>
                  <a:pt x="82" y="41"/>
                  <a:pt x="41" y="81"/>
                  <a:pt x="41" y="1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ctr"/>
            <a:endParaRPr lang="en-US" dirty="0">
              <a:latin typeface="+mn-lt"/>
            </a:endParaRPr>
          </a:p>
        </p:txBody>
      </p:sp>
      <p:sp>
        <p:nvSpPr>
          <p:cNvPr id="12" name="Freeform 11"/>
          <p:cNvSpPr>
            <a:spLocks noChangeAspect="1"/>
          </p:cNvSpPr>
          <p:nvPr/>
        </p:nvSpPr>
        <p:spPr bwMode="auto">
          <a:xfrm>
            <a:off x="3233566" y="2616337"/>
            <a:ext cx="2386434" cy="1188720"/>
          </a:xfrm>
          <a:custGeom>
            <a:avLst/>
            <a:gdLst>
              <a:gd name="T0" fmla="*/ 41 w 263"/>
              <a:gd name="T1" fmla="*/ 0 h 132"/>
              <a:gd name="T2" fmla="*/ 0 w 263"/>
              <a:gd name="T3" fmla="*/ 0 h 132"/>
              <a:gd name="T4" fmla="*/ 131 w 263"/>
              <a:gd name="T5" fmla="*/ 132 h 132"/>
              <a:gd name="T6" fmla="*/ 263 w 263"/>
              <a:gd name="T7" fmla="*/ 0 h 132"/>
              <a:gd name="T8" fmla="*/ 222 w 263"/>
              <a:gd name="T9" fmla="*/ 0 h 132"/>
              <a:gd name="T10" fmla="*/ 131 w 263"/>
              <a:gd name="T11" fmla="*/ 91 h 132"/>
              <a:gd name="T12" fmla="*/ 41 w 263"/>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263" h="132">
                <a:moveTo>
                  <a:pt x="41" y="0"/>
                </a:moveTo>
                <a:cubicBezTo>
                  <a:pt x="0" y="0"/>
                  <a:pt x="0" y="0"/>
                  <a:pt x="0" y="0"/>
                </a:cubicBezTo>
                <a:cubicBezTo>
                  <a:pt x="0" y="73"/>
                  <a:pt x="59" y="132"/>
                  <a:pt x="131" y="132"/>
                </a:cubicBezTo>
                <a:cubicBezTo>
                  <a:pt x="204" y="132"/>
                  <a:pt x="263" y="73"/>
                  <a:pt x="263" y="0"/>
                </a:cubicBezTo>
                <a:cubicBezTo>
                  <a:pt x="222" y="0"/>
                  <a:pt x="222" y="0"/>
                  <a:pt x="222" y="0"/>
                </a:cubicBezTo>
                <a:cubicBezTo>
                  <a:pt x="222" y="50"/>
                  <a:pt x="181" y="91"/>
                  <a:pt x="131" y="91"/>
                </a:cubicBezTo>
                <a:cubicBezTo>
                  <a:pt x="81" y="91"/>
                  <a:pt x="41" y="50"/>
                  <a:pt x="4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gn="ctr"/>
            <a:endParaRPr lang="en-US" dirty="0">
              <a:latin typeface="+mn-lt"/>
            </a:endParaRPr>
          </a:p>
        </p:txBody>
      </p:sp>
      <p:pic>
        <p:nvPicPr>
          <p:cNvPr id="13" name="Picture 2" descr="F:\HCW_Shared_Files\Marketing &amp; Sales\Marketing\Photos and Icons\ICONS\Individual Icons\Calendar.jpg"/>
          <p:cNvPicPr>
            <a:picLocks noChangeAspect="1" noChangeArrowheads="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43328" y="2189670"/>
            <a:ext cx="895934" cy="8743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HCW_Shared_Files\Marketing &amp; Sales\Marketing\Photos and Icons\ICONS\Individual Icons\Earn.jpg"/>
          <p:cNvPicPr>
            <a:picLocks noChangeAspect="1" noChangeArrowheads="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2539" y="2135267"/>
            <a:ext cx="1008063" cy="9831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F:\HCW_Shared_Files\Marketing &amp; Sales\Marketing\Photos and Icons\ICONS\Individual Icons\Money 1.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75861" y="2217272"/>
            <a:ext cx="696016" cy="88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89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18" y="1645920"/>
            <a:ext cx="3993226" cy="5236918"/>
          </a:xfrm>
          <a:prstGeom prst="rect">
            <a:avLst/>
          </a:prstGeom>
        </p:spPr>
      </p:pic>
      <p:sp>
        <p:nvSpPr>
          <p:cNvPr id="2" name="Title 1"/>
          <p:cNvSpPr>
            <a:spLocks noGrp="1"/>
          </p:cNvSpPr>
          <p:nvPr>
            <p:ph type="title"/>
          </p:nvPr>
        </p:nvSpPr>
        <p:spPr/>
        <p:txBody>
          <a:bodyPr/>
          <a:lstStyle/>
          <a:p>
            <a:r>
              <a:rPr lang="en-US" dirty="0"/>
              <a:t>HSA Contribution</a:t>
            </a:r>
          </a:p>
        </p:txBody>
      </p:sp>
      <p:sp>
        <p:nvSpPr>
          <p:cNvPr id="4" name="Content Placeholder 2"/>
          <p:cNvSpPr txBox="1">
            <a:spLocks/>
          </p:cNvSpPr>
          <p:nvPr/>
        </p:nvSpPr>
        <p:spPr>
          <a:xfrm>
            <a:off x="4529844" y="1469588"/>
            <a:ext cx="4348880" cy="3474736"/>
          </a:xfrm>
          <a:prstGeom prst="rect">
            <a:avLst/>
          </a:prstGeom>
          <a:noFill/>
        </p:spPr>
        <p:txBody>
          <a:bodyPr vert="horz" lIns="91440" tIns="45720" rIns="91440" bIns="45720" rtlCol="0">
            <a:noAutofit/>
          </a:bodyPr>
          <a:lstStyle>
            <a:lvl1pPr marL="0" indent="0" algn="l" defTabSz="914400" rtl="0" eaLnBrk="1" latinLnBrk="0" hangingPunct="1">
              <a:spcBef>
                <a:spcPct val="20000"/>
              </a:spcBef>
              <a:buClr>
                <a:schemeClr val="tx2"/>
              </a:buClr>
              <a:buFontTx/>
              <a:buNone/>
              <a:defRPr sz="2800" kern="1200">
                <a:solidFill>
                  <a:schemeClr val="bg2">
                    <a:lumMod val="50000"/>
                  </a:schemeClr>
                </a:solidFill>
                <a:latin typeface="+mj-lt"/>
                <a:ea typeface="+mn-ea"/>
                <a:cs typeface="Arial" panose="020B0604020202020204" pitchFamily="34" charset="0"/>
              </a:defRPr>
            </a:lvl1pPr>
            <a:lvl2pPr marL="457200" indent="0" algn="l" defTabSz="914400" rtl="0" eaLnBrk="1" latinLnBrk="0" hangingPunct="1">
              <a:spcBef>
                <a:spcPct val="20000"/>
              </a:spcBef>
              <a:buClr>
                <a:schemeClr val="tx2"/>
              </a:buClr>
              <a:buFontTx/>
              <a:buNone/>
              <a:defRPr sz="2400" kern="1200">
                <a:solidFill>
                  <a:schemeClr val="bg2"/>
                </a:solidFill>
                <a:latin typeface="+mj-lt"/>
                <a:ea typeface="+mn-ea"/>
                <a:cs typeface="Arial" panose="020B0604020202020204" pitchFamily="34" charset="0"/>
              </a:defRPr>
            </a:lvl2pPr>
            <a:lvl3pPr marL="914400" indent="0" algn="l" defTabSz="914400" rtl="0" eaLnBrk="1" latinLnBrk="0" hangingPunct="1">
              <a:spcBef>
                <a:spcPct val="20000"/>
              </a:spcBef>
              <a:buClrTx/>
              <a:buSzPct val="90000"/>
              <a:buFontTx/>
              <a:buNone/>
              <a:defRPr sz="2000" kern="1200">
                <a:solidFill>
                  <a:schemeClr val="bg2"/>
                </a:solidFill>
                <a:latin typeface="+mj-lt"/>
                <a:ea typeface="+mn-ea"/>
                <a:cs typeface="Arial" panose="020B0604020202020204" pitchFamily="34" charset="0"/>
              </a:defRPr>
            </a:lvl3pPr>
            <a:lvl4pPr marL="1371600" indent="0" algn="l" defTabSz="914400" rtl="0" eaLnBrk="1" latinLnBrk="0" hangingPunct="1">
              <a:spcBef>
                <a:spcPct val="20000"/>
              </a:spcBef>
              <a:buClrTx/>
              <a:buFontTx/>
              <a:buNone/>
              <a:defRPr sz="1800" kern="1200">
                <a:solidFill>
                  <a:schemeClr val="bg2"/>
                </a:solidFill>
                <a:latin typeface="+mj-lt"/>
                <a:ea typeface="+mn-ea"/>
                <a:cs typeface="Arial" panose="020B0604020202020204" pitchFamily="34" charset="0"/>
              </a:defRPr>
            </a:lvl4pPr>
            <a:lvl5pPr marL="1828800" indent="0" algn="l" defTabSz="914400" rtl="0" eaLnBrk="1" latinLnBrk="0" hangingPunct="1">
              <a:spcBef>
                <a:spcPct val="20000"/>
              </a:spcBef>
              <a:buClrTx/>
              <a:buSzPct val="80000"/>
              <a:buFontTx/>
              <a:buNone/>
              <a:defRPr sz="1800" kern="1200">
                <a:solidFill>
                  <a:schemeClr val="bg2"/>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2400"/>
              </a:spcAft>
              <a:buClr>
                <a:srgbClr val="C04C36"/>
              </a:buClr>
            </a:pPr>
            <a:r>
              <a:rPr lang="en-US" sz="1600" i="1" dirty="0">
                <a:solidFill>
                  <a:schemeClr val="tx2"/>
                </a:solidFill>
                <a:latin typeface="+mn-lt"/>
              </a:rPr>
              <a:t>You can contribute through </a:t>
            </a:r>
            <a:r>
              <a:rPr lang="en-US" sz="1600" b="1" i="1" dirty="0">
                <a:solidFill>
                  <a:schemeClr val="bg2"/>
                </a:solidFill>
                <a:latin typeface="+mn-lt"/>
              </a:rPr>
              <a:t>payroll deductions</a:t>
            </a:r>
            <a:r>
              <a:rPr lang="en-US" sz="1600" i="1" dirty="0">
                <a:solidFill>
                  <a:schemeClr val="tx2"/>
                </a:solidFill>
                <a:latin typeface="+mn-lt"/>
              </a:rPr>
              <a:t>, which are </a:t>
            </a:r>
            <a:r>
              <a:rPr lang="en-US" sz="1600" b="1" i="1" dirty="0">
                <a:solidFill>
                  <a:schemeClr val="bg2"/>
                </a:solidFill>
                <a:latin typeface="+mn-lt"/>
              </a:rPr>
              <a:t>tax-free</a:t>
            </a:r>
            <a:r>
              <a:rPr lang="en-US" sz="1600" i="1" dirty="0">
                <a:solidFill>
                  <a:schemeClr val="tx2"/>
                </a:solidFill>
                <a:latin typeface="+mn-lt"/>
              </a:rPr>
              <a:t>.</a:t>
            </a:r>
          </a:p>
          <a:p>
            <a:pPr>
              <a:spcBef>
                <a:spcPts val="0"/>
              </a:spcBef>
              <a:spcAft>
                <a:spcPts val="2400"/>
              </a:spcAft>
              <a:buClr>
                <a:srgbClr val="C04C36"/>
              </a:buClr>
            </a:pPr>
            <a:r>
              <a:rPr lang="en-US" sz="1600" i="1" dirty="0">
                <a:solidFill>
                  <a:schemeClr val="tx2"/>
                </a:solidFill>
                <a:latin typeface="+mn-lt"/>
              </a:rPr>
              <a:t>Or you can contribute directly </a:t>
            </a:r>
            <a:r>
              <a:rPr lang="en-US" sz="1600" b="1" i="1" dirty="0">
                <a:solidFill>
                  <a:schemeClr val="bg2"/>
                </a:solidFill>
                <a:latin typeface="+mn-lt"/>
              </a:rPr>
              <a:t>and deduct your contributions</a:t>
            </a:r>
            <a:r>
              <a:rPr lang="en-US" sz="1600" i="1" dirty="0">
                <a:solidFill>
                  <a:schemeClr val="tx2"/>
                </a:solidFill>
                <a:latin typeface="+mn-lt"/>
              </a:rPr>
              <a:t> on your tax return.</a:t>
            </a:r>
          </a:p>
          <a:p>
            <a:pPr>
              <a:spcBef>
                <a:spcPts val="0"/>
              </a:spcBef>
              <a:spcAft>
                <a:spcPts val="2400"/>
              </a:spcAft>
              <a:buClr>
                <a:srgbClr val="C04C36"/>
              </a:buClr>
            </a:pPr>
            <a:r>
              <a:rPr lang="en-US" sz="1600" b="1" i="1" dirty="0">
                <a:solidFill>
                  <a:schemeClr val="bg2"/>
                </a:solidFill>
                <a:latin typeface="+mn-lt"/>
              </a:rPr>
              <a:t>SPC Mechanical Corporation will contribute $1,500 </a:t>
            </a:r>
            <a:r>
              <a:rPr lang="en-US" sz="1600" i="1" dirty="0">
                <a:solidFill>
                  <a:schemeClr val="tx2"/>
                </a:solidFill>
                <a:latin typeface="+mn-lt"/>
              </a:rPr>
              <a:t>to your HSA if you elect </a:t>
            </a:r>
            <a:r>
              <a:rPr lang="en-US" sz="1600" b="1" i="1" dirty="0">
                <a:solidFill>
                  <a:schemeClr val="bg2"/>
                </a:solidFill>
                <a:latin typeface="+mn-lt"/>
              </a:rPr>
              <a:t>employee only coverage </a:t>
            </a:r>
            <a:r>
              <a:rPr lang="en-US" sz="1600" i="1" dirty="0">
                <a:solidFill>
                  <a:schemeClr val="tx2"/>
                </a:solidFill>
                <a:latin typeface="+mn-lt"/>
              </a:rPr>
              <a:t>and </a:t>
            </a:r>
            <a:r>
              <a:rPr lang="en-US" sz="1600" b="1" i="1" dirty="0">
                <a:solidFill>
                  <a:schemeClr val="bg2"/>
                </a:solidFill>
                <a:latin typeface="+mn-lt"/>
              </a:rPr>
              <a:t>$3,000 </a:t>
            </a:r>
            <a:r>
              <a:rPr lang="en-US" sz="1600" i="1" dirty="0">
                <a:solidFill>
                  <a:schemeClr val="tx2"/>
                </a:solidFill>
                <a:latin typeface="+mn-lt"/>
              </a:rPr>
              <a:t>year for </a:t>
            </a:r>
            <a:r>
              <a:rPr lang="en-US" sz="1600" b="1" i="1" dirty="0">
                <a:solidFill>
                  <a:schemeClr val="bg2"/>
                </a:solidFill>
                <a:latin typeface="+mn-lt"/>
              </a:rPr>
              <a:t>all other tiers </a:t>
            </a:r>
            <a:r>
              <a:rPr lang="en-US" sz="1600" i="1" dirty="0">
                <a:solidFill>
                  <a:schemeClr val="tx2"/>
                </a:solidFill>
                <a:latin typeface="+mn-lt"/>
              </a:rPr>
              <a:t>while you are </a:t>
            </a:r>
            <a:r>
              <a:rPr lang="en-US" sz="1600" b="1" i="1" dirty="0">
                <a:solidFill>
                  <a:schemeClr val="bg2"/>
                </a:solidFill>
                <a:latin typeface="+mn-lt"/>
              </a:rPr>
              <a:t>actively employed</a:t>
            </a:r>
            <a:r>
              <a:rPr lang="en-US" sz="1600" i="1" dirty="0">
                <a:solidFill>
                  <a:schemeClr val="tx2"/>
                </a:solidFill>
                <a:latin typeface="+mn-lt"/>
              </a:rPr>
              <a:t> with SPC Mechanical and this is </a:t>
            </a:r>
            <a:r>
              <a:rPr lang="en-US" sz="1600" b="1" i="1" dirty="0">
                <a:solidFill>
                  <a:schemeClr val="bg2"/>
                </a:solidFill>
                <a:latin typeface="+mn-lt"/>
              </a:rPr>
              <a:t>deposited quarterly</a:t>
            </a:r>
            <a:r>
              <a:rPr lang="en-US" sz="1600" i="1" dirty="0">
                <a:solidFill>
                  <a:schemeClr val="bg2"/>
                </a:solidFill>
                <a:latin typeface="+mn-lt"/>
              </a:rPr>
              <a:t>. </a:t>
            </a:r>
          </a:p>
          <a:p>
            <a:pPr>
              <a:spcBef>
                <a:spcPts val="0"/>
              </a:spcBef>
              <a:spcAft>
                <a:spcPts val="3600"/>
              </a:spcAft>
              <a:buClr>
                <a:srgbClr val="C04C36"/>
              </a:buClr>
            </a:pPr>
            <a:r>
              <a:rPr lang="en-US" sz="1600" i="1" dirty="0">
                <a:solidFill>
                  <a:schemeClr val="tx2"/>
                </a:solidFill>
                <a:latin typeface="+mn-lt"/>
              </a:rPr>
              <a:t>The employer contribution is </a:t>
            </a:r>
            <a:r>
              <a:rPr lang="en-US" sz="1600" b="1" i="1" dirty="0">
                <a:solidFill>
                  <a:schemeClr val="bg2"/>
                </a:solidFill>
                <a:latin typeface="+mn-lt"/>
              </a:rPr>
              <a:t>prorated </a:t>
            </a:r>
            <a:r>
              <a:rPr lang="en-US" sz="1600" i="1" dirty="0">
                <a:solidFill>
                  <a:schemeClr val="tx2"/>
                </a:solidFill>
                <a:latin typeface="+mn-lt"/>
              </a:rPr>
              <a:t>for those joining the medical plan after July 1, 2020. This amount counts toward your annual contribution limit.  </a:t>
            </a:r>
          </a:p>
          <a:p>
            <a:pPr>
              <a:spcBef>
                <a:spcPts val="0"/>
              </a:spcBef>
              <a:spcAft>
                <a:spcPts val="3600"/>
              </a:spcAft>
              <a:buClr>
                <a:srgbClr val="C04C36"/>
              </a:buClr>
            </a:pPr>
            <a:endParaRPr lang="en-US" sz="1800" dirty="0">
              <a:solidFill>
                <a:srgbClr val="7C878E"/>
              </a:solidFill>
              <a:latin typeface="+mn-lt"/>
            </a:endParaRPr>
          </a:p>
        </p:txBody>
      </p:sp>
      <p:sp>
        <p:nvSpPr>
          <p:cNvPr id="22" name="TextBox 21"/>
          <p:cNvSpPr txBox="1"/>
          <p:nvPr/>
        </p:nvSpPr>
        <p:spPr>
          <a:xfrm>
            <a:off x="536618" y="2006627"/>
            <a:ext cx="2382839" cy="1200329"/>
          </a:xfrm>
          <a:prstGeom prst="rect">
            <a:avLst/>
          </a:prstGeom>
          <a:noFill/>
        </p:spPr>
        <p:txBody>
          <a:bodyPr wrap="square" rtlCol="0">
            <a:spAutoFit/>
          </a:bodyPr>
          <a:lstStyle/>
          <a:p>
            <a:pPr algn="ctr" defTabSz="1218987"/>
            <a:r>
              <a:rPr lang="en-US" sz="2400" dirty="0">
                <a:solidFill>
                  <a:prstClr val="white"/>
                </a:solidFill>
                <a:latin typeface="+mj-lt"/>
              </a:rPr>
              <a:t>How can I </a:t>
            </a:r>
            <a:r>
              <a:rPr lang="en-US" sz="2400" b="1" dirty="0">
                <a:solidFill>
                  <a:prstClr val="white"/>
                </a:solidFill>
                <a:latin typeface="+mj-lt"/>
              </a:rPr>
              <a:t>CONTRIBUTE</a:t>
            </a:r>
            <a:r>
              <a:rPr lang="en-US" sz="2400" dirty="0">
                <a:solidFill>
                  <a:prstClr val="white"/>
                </a:solidFill>
                <a:latin typeface="+mj-lt"/>
              </a:rPr>
              <a:t> to my HSA?</a:t>
            </a:r>
          </a:p>
        </p:txBody>
      </p:sp>
    </p:spTree>
    <p:extLst>
      <p:ext uri="{BB962C8B-B14F-4D97-AF65-F5344CB8AC3E}">
        <p14:creationId xmlns:p14="http://schemas.microsoft.com/office/powerpoint/2010/main" val="402448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756350" y="2659088"/>
            <a:ext cx="929323" cy="0"/>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6493309" y="5333069"/>
            <a:ext cx="663193" cy="13403"/>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How You Can Use The HSA</a:t>
            </a:r>
          </a:p>
        </p:txBody>
      </p:sp>
      <p:sp>
        <p:nvSpPr>
          <p:cNvPr id="4" name="Freeform 5"/>
          <p:cNvSpPr>
            <a:spLocks/>
          </p:cNvSpPr>
          <p:nvPr/>
        </p:nvSpPr>
        <p:spPr bwMode="auto">
          <a:xfrm>
            <a:off x="1922905" y="3370181"/>
            <a:ext cx="2422226" cy="2424605"/>
          </a:xfrm>
          <a:custGeom>
            <a:avLst/>
            <a:gdLst>
              <a:gd name="T0" fmla="*/ 646 w 861"/>
              <a:gd name="T1" fmla="*/ 430 h 861"/>
              <a:gd name="T2" fmla="*/ 430 w 861"/>
              <a:gd name="T3" fmla="*/ 645 h 861"/>
              <a:gd name="T4" fmla="*/ 215 w 861"/>
              <a:gd name="T5" fmla="*/ 430 h 861"/>
              <a:gd name="T6" fmla="*/ 430 w 861"/>
              <a:gd name="T7" fmla="*/ 215 h 861"/>
              <a:gd name="T8" fmla="*/ 488 w 861"/>
              <a:gd name="T9" fmla="*/ 223 h 861"/>
              <a:gd name="T10" fmla="*/ 418 w 861"/>
              <a:gd name="T11" fmla="*/ 0 h 861"/>
              <a:gd name="T12" fmla="*/ 0 w 861"/>
              <a:gd name="T13" fmla="*/ 430 h 861"/>
              <a:gd name="T14" fmla="*/ 430 w 861"/>
              <a:gd name="T15" fmla="*/ 861 h 861"/>
              <a:gd name="T16" fmla="*/ 861 w 861"/>
              <a:gd name="T17" fmla="*/ 430 h 861"/>
              <a:gd name="T18" fmla="*/ 742 w 861"/>
              <a:gd name="T19" fmla="*/ 133 h 861"/>
              <a:gd name="T20" fmla="*/ 590 w 861"/>
              <a:gd name="T21" fmla="*/ 286 h 861"/>
              <a:gd name="T22" fmla="*/ 646 w 861"/>
              <a:gd name="T23" fmla="*/ 43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1" h="861">
                <a:moveTo>
                  <a:pt x="646" y="430"/>
                </a:moveTo>
                <a:cubicBezTo>
                  <a:pt x="646" y="549"/>
                  <a:pt x="549" y="645"/>
                  <a:pt x="430" y="645"/>
                </a:cubicBezTo>
                <a:cubicBezTo>
                  <a:pt x="311" y="645"/>
                  <a:pt x="215" y="549"/>
                  <a:pt x="215" y="430"/>
                </a:cubicBezTo>
                <a:cubicBezTo>
                  <a:pt x="215" y="311"/>
                  <a:pt x="311" y="215"/>
                  <a:pt x="430" y="215"/>
                </a:cubicBezTo>
                <a:cubicBezTo>
                  <a:pt x="450" y="215"/>
                  <a:pt x="470" y="218"/>
                  <a:pt x="488" y="223"/>
                </a:cubicBezTo>
                <a:cubicBezTo>
                  <a:pt x="447" y="156"/>
                  <a:pt x="422" y="80"/>
                  <a:pt x="418" y="0"/>
                </a:cubicBezTo>
                <a:cubicBezTo>
                  <a:pt x="186" y="6"/>
                  <a:pt x="0" y="196"/>
                  <a:pt x="0" y="430"/>
                </a:cubicBezTo>
                <a:cubicBezTo>
                  <a:pt x="0" y="668"/>
                  <a:pt x="192" y="861"/>
                  <a:pt x="430" y="861"/>
                </a:cubicBezTo>
                <a:cubicBezTo>
                  <a:pt x="668" y="861"/>
                  <a:pt x="861" y="668"/>
                  <a:pt x="861" y="430"/>
                </a:cubicBezTo>
                <a:cubicBezTo>
                  <a:pt x="861" y="315"/>
                  <a:pt x="816" y="211"/>
                  <a:pt x="742" y="133"/>
                </a:cubicBezTo>
                <a:cubicBezTo>
                  <a:pt x="590" y="286"/>
                  <a:pt x="590" y="286"/>
                  <a:pt x="590" y="286"/>
                </a:cubicBezTo>
                <a:cubicBezTo>
                  <a:pt x="625" y="325"/>
                  <a:pt x="646" y="375"/>
                  <a:pt x="646" y="43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a:solidFill>
                <a:schemeClr val="accent3"/>
              </a:solidFill>
              <a:latin typeface="+mn-lt"/>
            </a:endParaRPr>
          </a:p>
        </p:txBody>
      </p:sp>
      <p:sp>
        <p:nvSpPr>
          <p:cNvPr id="5" name="Freeform 6"/>
          <p:cNvSpPr>
            <a:spLocks/>
          </p:cNvSpPr>
          <p:nvPr/>
        </p:nvSpPr>
        <p:spPr bwMode="auto">
          <a:xfrm>
            <a:off x="3210716" y="2084259"/>
            <a:ext cx="2422226" cy="2111867"/>
          </a:xfrm>
          <a:custGeom>
            <a:avLst/>
            <a:gdLst>
              <a:gd name="T0" fmla="*/ 739 w 861"/>
              <a:gd name="T1" fmla="*/ 731 h 750"/>
              <a:gd name="T2" fmla="*/ 739 w 861"/>
              <a:gd name="T3" fmla="*/ 730 h 750"/>
              <a:gd name="T4" fmla="*/ 861 w 861"/>
              <a:gd name="T5" fmla="*/ 431 h 750"/>
              <a:gd name="T6" fmla="*/ 430 w 861"/>
              <a:gd name="T7" fmla="*/ 0 h 750"/>
              <a:gd name="T8" fmla="*/ 0 w 861"/>
              <a:gd name="T9" fmla="*/ 431 h 750"/>
              <a:gd name="T10" fmla="*/ 120 w 861"/>
              <a:gd name="T11" fmla="*/ 729 h 750"/>
              <a:gd name="T12" fmla="*/ 120 w 861"/>
              <a:gd name="T13" fmla="*/ 730 h 750"/>
              <a:gd name="T14" fmla="*/ 132 w 861"/>
              <a:gd name="T15" fmla="*/ 742 h 750"/>
              <a:gd name="T16" fmla="*/ 284 w 861"/>
              <a:gd name="T17" fmla="*/ 589 h 750"/>
              <a:gd name="T18" fmla="*/ 278 w 861"/>
              <a:gd name="T19" fmla="*/ 583 h 750"/>
              <a:gd name="T20" fmla="*/ 277 w 861"/>
              <a:gd name="T21" fmla="*/ 582 h 750"/>
              <a:gd name="T22" fmla="*/ 215 w 861"/>
              <a:gd name="T23" fmla="*/ 431 h 750"/>
              <a:gd name="T24" fmla="*/ 430 w 861"/>
              <a:gd name="T25" fmla="*/ 215 h 750"/>
              <a:gd name="T26" fmla="*/ 645 w 861"/>
              <a:gd name="T27" fmla="*/ 431 h 750"/>
              <a:gd name="T28" fmla="*/ 584 w 861"/>
              <a:gd name="T29" fmla="*/ 581 h 750"/>
              <a:gd name="T30" fmla="*/ 584 w 861"/>
              <a:gd name="T31" fmla="*/ 581 h 750"/>
              <a:gd name="T32" fmla="*/ 584 w 861"/>
              <a:gd name="T33" fmla="*/ 581 h 750"/>
              <a:gd name="T34" fmla="*/ 563 w 861"/>
              <a:gd name="T35" fmla="*/ 603 h 750"/>
              <a:gd name="T36" fmla="*/ 721 w 861"/>
              <a:gd name="T37" fmla="*/ 750 h 750"/>
              <a:gd name="T38" fmla="*/ 739 w 861"/>
              <a:gd name="T39" fmla="*/ 73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1" h="750">
                <a:moveTo>
                  <a:pt x="739" y="731"/>
                </a:moveTo>
                <a:cubicBezTo>
                  <a:pt x="739" y="730"/>
                  <a:pt x="739" y="730"/>
                  <a:pt x="739" y="730"/>
                </a:cubicBezTo>
                <a:cubicBezTo>
                  <a:pt x="814" y="653"/>
                  <a:pt x="861" y="547"/>
                  <a:pt x="861" y="431"/>
                </a:cubicBezTo>
                <a:cubicBezTo>
                  <a:pt x="861" y="193"/>
                  <a:pt x="668" y="0"/>
                  <a:pt x="430" y="0"/>
                </a:cubicBezTo>
                <a:cubicBezTo>
                  <a:pt x="192" y="0"/>
                  <a:pt x="0" y="193"/>
                  <a:pt x="0" y="431"/>
                </a:cubicBezTo>
                <a:cubicBezTo>
                  <a:pt x="0" y="547"/>
                  <a:pt x="45" y="652"/>
                  <a:pt x="120" y="729"/>
                </a:cubicBezTo>
                <a:cubicBezTo>
                  <a:pt x="120" y="730"/>
                  <a:pt x="120" y="730"/>
                  <a:pt x="120" y="730"/>
                </a:cubicBezTo>
                <a:cubicBezTo>
                  <a:pt x="124" y="734"/>
                  <a:pt x="128" y="738"/>
                  <a:pt x="132" y="742"/>
                </a:cubicBezTo>
                <a:cubicBezTo>
                  <a:pt x="284" y="589"/>
                  <a:pt x="284" y="589"/>
                  <a:pt x="284" y="589"/>
                </a:cubicBezTo>
                <a:cubicBezTo>
                  <a:pt x="282" y="587"/>
                  <a:pt x="280" y="585"/>
                  <a:pt x="278" y="583"/>
                </a:cubicBezTo>
                <a:cubicBezTo>
                  <a:pt x="277" y="582"/>
                  <a:pt x="277" y="582"/>
                  <a:pt x="277" y="582"/>
                </a:cubicBezTo>
                <a:cubicBezTo>
                  <a:pt x="239" y="543"/>
                  <a:pt x="215" y="490"/>
                  <a:pt x="215" y="431"/>
                </a:cubicBezTo>
                <a:cubicBezTo>
                  <a:pt x="215" y="312"/>
                  <a:pt x="311" y="215"/>
                  <a:pt x="430" y="215"/>
                </a:cubicBezTo>
                <a:cubicBezTo>
                  <a:pt x="549" y="215"/>
                  <a:pt x="645" y="312"/>
                  <a:pt x="645" y="431"/>
                </a:cubicBezTo>
                <a:cubicBezTo>
                  <a:pt x="645" y="489"/>
                  <a:pt x="622" y="542"/>
                  <a:pt x="584" y="581"/>
                </a:cubicBezTo>
                <a:cubicBezTo>
                  <a:pt x="584" y="581"/>
                  <a:pt x="584" y="581"/>
                  <a:pt x="584" y="581"/>
                </a:cubicBezTo>
                <a:cubicBezTo>
                  <a:pt x="584" y="581"/>
                  <a:pt x="584" y="581"/>
                  <a:pt x="584" y="581"/>
                </a:cubicBezTo>
                <a:cubicBezTo>
                  <a:pt x="577" y="588"/>
                  <a:pt x="570" y="596"/>
                  <a:pt x="563" y="603"/>
                </a:cubicBezTo>
                <a:cubicBezTo>
                  <a:pt x="721" y="750"/>
                  <a:pt x="721" y="750"/>
                  <a:pt x="721" y="750"/>
                </a:cubicBezTo>
                <a:cubicBezTo>
                  <a:pt x="727" y="743"/>
                  <a:pt x="733" y="737"/>
                  <a:pt x="739" y="7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latin typeface="+mn-lt"/>
            </a:endParaRPr>
          </a:p>
        </p:txBody>
      </p:sp>
      <p:sp>
        <p:nvSpPr>
          <p:cNvPr id="6" name="Freeform 7"/>
          <p:cNvSpPr>
            <a:spLocks/>
          </p:cNvSpPr>
          <p:nvPr/>
        </p:nvSpPr>
        <p:spPr bwMode="auto">
          <a:xfrm>
            <a:off x="4496149" y="3370181"/>
            <a:ext cx="2425793" cy="2424605"/>
          </a:xfrm>
          <a:custGeom>
            <a:avLst/>
            <a:gdLst>
              <a:gd name="T0" fmla="*/ 443 w 862"/>
              <a:gd name="T1" fmla="*/ 0 h 861"/>
              <a:gd name="T2" fmla="*/ 373 w 862"/>
              <a:gd name="T3" fmla="*/ 223 h 861"/>
              <a:gd name="T4" fmla="*/ 431 w 862"/>
              <a:gd name="T5" fmla="*/ 215 h 861"/>
              <a:gd name="T6" fmla="*/ 646 w 862"/>
              <a:gd name="T7" fmla="*/ 430 h 861"/>
              <a:gd name="T8" fmla="*/ 431 w 862"/>
              <a:gd name="T9" fmla="*/ 645 h 861"/>
              <a:gd name="T10" fmla="*/ 216 w 862"/>
              <a:gd name="T11" fmla="*/ 430 h 861"/>
              <a:gd name="T12" fmla="*/ 264 w 862"/>
              <a:gd name="T13" fmla="*/ 294 h 861"/>
              <a:gd name="T14" fmla="*/ 106 w 862"/>
              <a:gd name="T15" fmla="*/ 147 h 861"/>
              <a:gd name="T16" fmla="*/ 0 w 862"/>
              <a:gd name="T17" fmla="*/ 430 h 861"/>
              <a:gd name="T18" fmla="*/ 431 w 862"/>
              <a:gd name="T19" fmla="*/ 861 h 861"/>
              <a:gd name="T20" fmla="*/ 862 w 862"/>
              <a:gd name="T21" fmla="*/ 430 h 861"/>
              <a:gd name="T22" fmla="*/ 443 w 862"/>
              <a:gd name="T23"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2" h="861">
                <a:moveTo>
                  <a:pt x="443" y="0"/>
                </a:moveTo>
                <a:cubicBezTo>
                  <a:pt x="439" y="80"/>
                  <a:pt x="415" y="156"/>
                  <a:pt x="373" y="223"/>
                </a:cubicBezTo>
                <a:cubicBezTo>
                  <a:pt x="391" y="218"/>
                  <a:pt x="411" y="215"/>
                  <a:pt x="431" y="215"/>
                </a:cubicBezTo>
                <a:cubicBezTo>
                  <a:pt x="550" y="215"/>
                  <a:pt x="646" y="311"/>
                  <a:pt x="646" y="430"/>
                </a:cubicBezTo>
                <a:cubicBezTo>
                  <a:pt x="646" y="549"/>
                  <a:pt x="550" y="645"/>
                  <a:pt x="431" y="645"/>
                </a:cubicBezTo>
                <a:cubicBezTo>
                  <a:pt x="312" y="645"/>
                  <a:pt x="216" y="549"/>
                  <a:pt x="216" y="430"/>
                </a:cubicBezTo>
                <a:cubicBezTo>
                  <a:pt x="216" y="378"/>
                  <a:pt x="234" y="331"/>
                  <a:pt x="264" y="294"/>
                </a:cubicBezTo>
                <a:cubicBezTo>
                  <a:pt x="106" y="147"/>
                  <a:pt x="106" y="147"/>
                  <a:pt x="106" y="147"/>
                </a:cubicBezTo>
                <a:cubicBezTo>
                  <a:pt x="40" y="223"/>
                  <a:pt x="0" y="322"/>
                  <a:pt x="0" y="430"/>
                </a:cubicBezTo>
                <a:cubicBezTo>
                  <a:pt x="0" y="668"/>
                  <a:pt x="193" y="861"/>
                  <a:pt x="431" y="861"/>
                </a:cubicBezTo>
                <a:cubicBezTo>
                  <a:pt x="669" y="861"/>
                  <a:pt x="862" y="668"/>
                  <a:pt x="862" y="430"/>
                </a:cubicBezTo>
                <a:cubicBezTo>
                  <a:pt x="862" y="196"/>
                  <a:pt x="675" y="6"/>
                  <a:pt x="443"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latin typeface="+mn-lt"/>
            </a:endParaRPr>
          </a:p>
        </p:txBody>
      </p:sp>
      <p:sp>
        <p:nvSpPr>
          <p:cNvPr id="7" name="TextBox 6"/>
          <p:cNvSpPr txBox="1"/>
          <p:nvPr/>
        </p:nvSpPr>
        <p:spPr>
          <a:xfrm>
            <a:off x="4042973" y="2886289"/>
            <a:ext cx="813043" cy="769441"/>
          </a:xfrm>
          <a:prstGeom prst="rect">
            <a:avLst/>
          </a:prstGeom>
          <a:noFill/>
        </p:spPr>
        <p:txBody>
          <a:bodyPr wrap="none" rtlCol="0">
            <a:spAutoFit/>
          </a:bodyPr>
          <a:lstStyle/>
          <a:p>
            <a:r>
              <a:rPr lang="id-ID" sz="4400" b="1" dirty="0">
                <a:solidFill>
                  <a:schemeClr val="accent1"/>
                </a:solidFill>
                <a:latin typeface="+mn-lt"/>
              </a:rPr>
              <a:t>01</a:t>
            </a:r>
          </a:p>
        </p:txBody>
      </p:sp>
      <p:sp>
        <p:nvSpPr>
          <p:cNvPr id="8" name="TextBox 7"/>
          <p:cNvSpPr txBox="1"/>
          <p:nvPr/>
        </p:nvSpPr>
        <p:spPr>
          <a:xfrm>
            <a:off x="2756350" y="4196126"/>
            <a:ext cx="755335" cy="769441"/>
          </a:xfrm>
          <a:prstGeom prst="rect">
            <a:avLst/>
          </a:prstGeom>
          <a:noFill/>
        </p:spPr>
        <p:txBody>
          <a:bodyPr wrap="none" rtlCol="0">
            <a:spAutoFit/>
          </a:bodyPr>
          <a:lstStyle/>
          <a:p>
            <a:r>
              <a:rPr lang="id-ID" sz="4400" b="1">
                <a:solidFill>
                  <a:schemeClr val="accent6"/>
                </a:solidFill>
                <a:latin typeface="+mn-lt"/>
              </a:rPr>
              <a:t>02</a:t>
            </a:r>
          </a:p>
        </p:txBody>
      </p:sp>
      <p:sp>
        <p:nvSpPr>
          <p:cNvPr id="9" name="TextBox 8"/>
          <p:cNvSpPr txBox="1"/>
          <p:nvPr/>
        </p:nvSpPr>
        <p:spPr>
          <a:xfrm>
            <a:off x="5331377" y="4196126"/>
            <a:ext cx="755335" cy="769441"/>
          </a:xfrm>
          <a:prstGeom prst="rect">
            <a:avLst/>
          </a:prstGeom>
          <a:noFill/>
        </p:spPr>
        <p:txBody>
          <a:bodyPr wrap="none" rtlCol="0">
            <a:spAutoFit/>
          </a:bodyPr>
          <a:lstStyle/>
          <a:p>
            <a:r>
              <a:rPr lang="id-ID" sz="4400" b="1">
                <a:solidFill>
                  <a:schemeClr val="tx2"/>
                </a:solidFill>
                <a:latin typeface="+mn-lt"/>
              </a:rPr>
              <a:t>03</a:t>
            </a:r>
          </a:p>
        </p:txBody>
      </p:sp>
      <p:cxnSp>
        <p:nvCxnSpPr>
          <p:cNvPr id="11" name="Straight Connector 10"/>
          <p:cNvCxnSpPr/>
          <p:nvPr/>
        </p:nvCxnSpPr>
        <p:spPr>
          <a:xfrm>
            <a:off x="1730403" y="4583138"/>
            <a:ext cx="640820" cy="0"/>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409306" y="2148037"/>
            <a:ext cx="2240269" cy="830997"/>
            <a:chOff x="1495400" y="2500212"/>
            <a:chExt cx="2240269" cy="830997"/>
          </a:xfrm>
        </p:grpSpPr>
        <p:sp>
          <p:nvSpPr>
            <p:cNvPr id="14" name="TextBox 13"/>
            <p:cNvSpPr txBox="1"/>
            <p:nvPr/>
          </p:nvSpPr>
          <p:spPr>
            <a:xfrm>
              <a:off x="1960837" y="2500212"/>
              <a:ext cx="1774832" cy="830997"/>
            </a:xfrm>
            <a:prstGeom prst="rect">
              <a:avLst/>
            </a:prstGeom>
            <a:noFill/>
          </p:spPr>
          <p:txBody>
            <a:bodyPr wrap="square" rtlCol="0">
              <a:spAutoFit/>
            </a:bodyPr>
            <a:lstStyle/>
            <a:p>
              <a:pPr algn="r"/>
              <a:r>
                <a:rPr lang="en-US" sz="1600" dirty="0">
                  <a:solidFill>
                    <a:schemeClr val="tx2"/>
                  </a:solidFill>
                  <a:latin typeface="+mn-lt"/>
                </a:rPr>
                <a:t>Medical plan deductibles and coinsurance</a:t>
              </a:r>
              <a:endParaRPr lang="id-ID" sz="1600" dirty="0">
                <a:solidFill>
                  <a:schemeClr val="tx2"/>
                </a:solidFill>
                <a:latin typeface="+mn-lt"/>
              </a:endParaRPr>
            </a:p>
          </p:txBody>
        </p:sp>
        <p:sp>
          <p:nvSpPr>
            <p:cNvPr id="15" name="TextBox 14"/>
            <p:cNvSpPr txBox="1"/>
            <p:nvPr/>
          </p:nvSpPr>
          <p:spPr>
            <a:xfrm>
              <a:off x="1495400" y="2876982"/>
              <a:ext cx="2240269" cy="253916"/>
            </a:xfrm>
            <a:prstGeom prst="rect">
              <a:avLst/>
            </a:prstGeom>
            <a:noFill/>
          </p:spPr>
          <p:txBody>
            <a:bodyPr wrap="square" rtlCol="0">
              <a:spAutoFit/>
            </a:bodyPr>
            <a:lstStyle/>
            <a:p>
              <a:pPr algn="r"/>
              <a:endParaRPr lang="en-US" sz="1050" dirty="0">
                <a:solidFill>
                  <a:schemeClr val="tx2"/>
                </a:solidFill>
                <a:latin typeface="+mn-lt"/>
              </a:endParaRPr>
            </a:p>
          </p:txBody>
        </p:sp>
      </p:grpSp>
      <p:grpSp>
        <p:nvGrpSpPr>
          <p:cNvPr id="16" name="Group 15"/>
          <p:cNvGrpSpPr/>
          <p:nvPr/>
        </p:nvGrpSpPr>
        <p:grpSpPr>
          <a:xfrm>
            <a:off x="88751" y="4099233"/>
            <a:ext cx="1473457" cy="830997"/>
            <a:chOff x="502984" y="4387510"/>
            <a:chExt cx="2311657" cy="830997"/>
          </a:xfrm>
        </p:grpSpPr>
        <p:sp>
          <p:nvSpPr>
            <p:cNvPr id="17" name="TextBox 16"/>
            <p:cNvSpPr txBox="1"/>
            <p:nvPr/>
          </p:nvSpPr>
          <p:spPr>
            <a:xfrm>
              <a:off x="622533" y="4387510"/>
              <a:ext cx="2192108" cy="830997"/>
            </a:xfrm>
            <a:prstGeom prst="rect">
              <a:avLst/>
            </a:prstGeom>
            <a:noFill/>
          </p:spPr>
          <p:txBody>
            <a:bodyPr wrap="square" rtlCol="0">
              <a:spAutoFit/>
            </a:bodyPr>
            <a:lstStyle/>
            <a:p>
              <a:pPr algn="r"/>
              <a:r>
                <a:rPr lang="en-US" sz="1600" dirty="0">
                  <a:solidFill>
                    <a:schemeClr val="tx2"/>
                  </a:solidFill>
                  <a:latin typeface="+mn-lt"/>
                </a:rPr>
                <a:t>Pharmacy, dental, vision care services</a:t>
              </a:r>
              <a:endParaRPr lang="id-ID" sz="1600">
                <a:solidFill>
                  <a:schemeClr val="tx2"/>
                </a:solidFill>
                <a:latin typeface="+mn-lt"/>
              </a:endParaRPr>
            </a:p>
          </p:txBody>
        </p:sp>
        <p:sp>
          <p:nvSpPr>
            <p:cNvPr id="18" name="TextBox 17"/>
            <p:cNvSpPr txBox="1"/>
            <p:nvPr/>
          </p:nvSpPr>
          <p:spPr>
            <a:xfrm>
              <a:off x="502984" y="4735127"/>
              <a:ext cx="2311656" cy="253916"/>
            </a:xfrm>
            <a:prstGeom prst="rect">
              <a:avLst/>
            </a:prstGeom>
            <a:noFill/>
          </p:spPr>
          <p:txBody>
            <a:bodyPr wrap="square" rtlCol="0">
              <a:spAutoFit/>
            </a:bodyPr>
            <a:lstStyle/>
            <a:p>
              <a:pPr algn="r"/>
              <a:endParaRPr lang="en-US" sz="1050" dirty="0">
                <a:solidFill>
                  <a:schemeClr val="tx2"/>
                </a:solidFill>
                <a:latin typeface="+mn-lt"/>
              </a:endParaRPr>
            </a:p>
          </p:txBody>
        </p:sp>
      </p:grpSp>
      <p:grpSp>
        <p:nvGrpSpPr>
          <p:cNvPr id="19" name="Group 18"/>
          <p:cNvGrpSpPr/>
          <p:nvPr/>
        </p:nvGrpSpPr>
        <p:grpSpPr>
          <a:xfrm>
            <a:off x="7156502" y="3881311"/>
            <a:ext cx="1774994" cy="1815882"/>
            <a:chOff x="9583575" y="4139952"/>
            <a:chExt cx="1774994" cy="1815882"/>
          </a:xfrm>
        </p:grpSpPr>
        <p:sp>
          <p:nvSpPr>
            <p:cNvPr id="20" name="TextBox 19"/>
            <p:cNvSpPr txBox="1"/>
            <p:nvPr/>
          </p:nvSpPr>
          <p:spPr>
            <a:xfrm>
              <a:off x="9663320" y="4139952"/>
              <a:ext cx="1695249" cy="1815882"/>
            </a:xfrm>
            <a:prstGeom prst="rect">
              <a:avLst/>
            </a:prstGeom>
            <a:noFill/>
          </p:spPr>
          <p:txBody>
            <a:bodyPr wrap="square" rtlCol="0">
              <a:spAutoFit/>
            </a:bodyPr>
            <a:lstStyle/>
            <a:p>
              <a:r>
                <a:rPr lang="en-US" sz="1600" dirty="0">
                  <a:solidFill>
                    <a:schemeClr val="tx2"/>
                  </a:solidFill>
                  <a:latin typeface="+mn-lt"/>
                </a:rPr>
                <a:t>Use HSA dollars to pay for qualified medical expenses for your spouse or </a:t>
              </a:r>
              <a:r>
                <a:rPr lang="en-US" sz="1600" b="1" dirty="0">
                  <a:solidFill>
                    <a:schemeClr val="tx2"/>
                  </a:solidFill>
                  <a:latin typeface="+mn-lt"/>
                </a:rPr>
                <a:t>qualified tax dependents</a:t>
              </a:r>
              <a:endParaRPr lang="id-ID" sz="1600" b="1" dirty="0">
                <a:solidFill>
                  <a:schemeClr val="tx2"/>
                </a:solidFill>
                <a:latin typeface="+mn-lt"/>
              </a:endParaRPr>
            </a:p>
          </p:txBody>
        </p:sp>
        <p:sp>
          <p:nvSpPr>
            <p:cNvPr id="21" name="TextBox 20"/>
            <p:cNvSpPr txBox="1"/>
            <p:nvPr/>
          </p:nvSpPr>
          <p:spPr>
            <a:xfrm>
              <a:off x="9583575" y="4920935"/>
              <a:ext cx="1390449" cy="253916"/>
            </a:xfrm>
            <a:prstGeom prst="rect">
              <a:avLst/>
            </a:prstGeom>
            <a:noFill/>
          </p:spPr>
          <p:txBody>
            <a:bodyPr wrap="square" rtlCol="0">
              <a:spAutoFit/>
            </a:bodyPr>
            <a:lstStyle/>
            <a:p>
              <a:endParaRPr lang="en-US" sz="1050" dirty="0">
                <a:solidFill>
                  <a:schemeClr val="tx2"/>
                </a:solidFill>
                <a:latin typeface="+mn-lt"/>
              </a:endParaRPr>
            </a:p>
          </p:txBody>
        </p:sp>
      </p:grpSp>
      <p:grpSp>
        <p:nvGrpSpPr>
          <p:cNvPr id="22" name="Group 21"/>
          <p:cNvGrpSpPr/>
          <p:nvPr/>
        </p:nvGrpSpPr>
        <p:grpSpPr>
          <a:xfrm>
            <a:off x="5454127" y="1260259"/>
            <a:ext cx="3520508" cy="1671583"/>
            <a:chOff x="6321062" y="2024385"/>
            <a:chExt cx="9439825" cy="884722"/>
          </a:xfrm>
        </p:grpSpPr>
        <p:sp>
          <p:nvSpPr>
            <p:cNvPr id="23" name="TextBox 22"/>
            <p:cNvSpPr txBox="1"/>
            <p:nvPr/>
          </p:nvSpPr>
          <p:spPr>
            <a:xfrm>
              <a:off x="6321062" y="2024385"/>
              <a:ext cx="9439825" cy="863357"/>
            </a:xfrm>
            <a:prstGeom prst="rect">
              <a:avLst/>
            </a:prstGeom>
            <a:noFill/>
          </p:spPr>
          <p:txBody>
            <a:bodyPr wrap="square" rtlCol="0" anchor="ctr">
              <a:spAutoFit/>
            </a:bodyPr>
            <a:lstStyle/>
            <a:p>
              <a:pPr algn="r"/>
              <a:r>
                <a:rPr lang="en-US" sz="2000" b="1" dirty="0">
                  <a:solidFill>
                    <a:schemeClr val="tx2"/>
                  </a:solidFill>
                  <a:latin typeface="+mn-lt"/>
                </a:rPr>
                <a:t>Any money you take out of your HSA for eligible medical expenses is federal INCOME-TAX FREE</a:t>
              </a:r>
              <a:endParaRPr lang="id-ID" sz="2000" b="1" dirty="0">
                <a:solidFill>
                  <a:schemeClr val="tx2"/>
                </a:solidFill>
                <a:latin typeface="+mn-lt"/>
              </a:endParaRPr>
            </a:p>
          </p:txBody>
        </p:sp>
        <p:sp>
          <p:nvSpPr>
            <p:cNvPr id="24" name="TextBox 23"/>
            <p:cNvSpPr txBox="1"/>
            <p:nvPr/>
          </p:nvSpPr>
          <p:spPr>
            <a:xfrm>
              <a:off x="7800376" y="2774716"/>
              <a:ext cx="1667432" cy="134391"/>
            </a:xfrm>
            <a:prstGeom prst="rect">
              <a:avLst/>
            </a:prstGeom>
            <a:noFill/>
          </p:spPr>
          <p:txBody>
            <a:bodyPr wrap="square" rtlCol="0" anchor="ctr">
              <a:spAutoFit/>
            </a:bodyPr>
            <a:lstStyle/>
            <a:p>
              <a:pPr algn="r"/>
              <a:endParaRPr lang="en-US" sz="1050" b="1" dirty="0">
                <a:solidFill>
                  <a:schemeClr val="tx2"/>
                </a:solidFill>
                <a:latin typeface="+mn-lt"/>
              </a:endParaRPr>
            </a:p>
          </p:txBody>
        </p:sp>
      </p:grpSp>
    </p:spTree>
    <p:extLst>
      <p:ext uri="{BB962C8B-B14F-4D97-AF65-F5344CB8AC3E}">
        <p14:creationId xmlns:p14="http://schemas.microsoft.com/office/powerpoint/2010/main" val="26442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806" y="2390225"/>
            <a:ext cx="4078577" cy="4974767"/>
          </a:xfrm>
          <a:prstGeom prst="rect">
            <a:avLst/>
          </a:prstGeom>
        </p:spPr>
      </p:pic>
      <p:sp>
        <p:nvSpPr>
          <p:cNvPr id="2" name="Title 1"/>
          <p:cNvSpPr>
            <a:spLocks noGrp="1"/>
          </p:cNvSpPr>
          <p:nvPr>
            <p:ph type="title"/>
          </p:nvPr>
        </p:nvSpPr>
        <p:spPr/>
        <p:txBody>
          <a:bodyPr/>
          <a:lstStyle/>
          <a:p>
            <a:r>
              <a:rPr lang="en-US" dirty="0"/>
              <a:t>Accessing Your HSA Funds</a:t>
            </a:r>
          </a:p>
        </p:txBody>
      </p:sp>
      <p:sp>
        <p:nvSpPr>
          <p:cNvPr id="36" name="Freeform 35"/>
          <p:cNvSpPr/>
          <p:nvPr/>
        </p:nvSpPr>
        <p:spPr>
          <a:xfrm flipH="1">
            <a:off x="-4271427" y="2183517"/>
            <a:ext cx="2538679" cy="2504416"/>
          </a:xfrm>
          <a:custGeom>
            <a:avLst/>
            <a:gdLst>
              <a:gd name="connsiteX0" fmla="*/ 990600 w 1682750"/>
              <a:gd name="connsiteY0" fmla="*/ 1936750 h 2489200"/>
              <a:gd name="connsiteX1" fmla="*/ 1041400 w 1682750"/>
              <a:gd name="connsiteY1" fmla="*/ 1936750 h 2489200"/>
              <a:gd name="connsiteX2" fmla="*/ 533400 w 1682750"/>
              <a:gd name="connsiteY2" fmla="*/ 1949450 h 2489200"/>
              <a:gd name="connsiteX3" fmla="*/ 266700 w 1682750"/>
              <a:gd name="connsiteY3" fmla="*/ 1752600 h 2489200"/>
              <a:gd name="connsiteX4" fmla="*/ 0 w 1682750"/>
              <a:gd name="connsiteY4" fmla="*/ 336550 h 2489200"/>
              <a:gd name="connsiteX5" fmla="*/ 209550 w 1682750"/>
              <a:gd name="connsiteY5" fmla="*/ 0 h 2489200"/>
              <a:gd name="connsiteX6" fmla="*/ 1428750 w 1682750"/>
              <a:gd name="connsiteY6" fmla="*/ 12700 h 2489200"/>
              <a:gd name="connsiteX7" fmla="*/ 1682750 w 1682750"/>
              <a:gd name="connsiteY7" fmla="*/ 298450 h 2489200"/>
              <a:gd name="connsiteX8" fmla="*/ 1644650 w 1682750"/>
              <a:gd name="connsiteY8" fmla="*/ 1701800 h 2489200"/>
              <a:gd name="connsiteX9" fmla="*/ 1409700 w 1682750"/>
              <a:gd name="connsiteY9" fmla="*/ 1943100 h 2489200"/>
              <a:gd name="connsiteX10" fmla="*/ 1301750 w 1682750"/>
              <a:gd name="connsiteY10" fmla="*/ 1949450 h 2489200"/>
              <a:gd name="connsiteX11" fmla="*/ 1003300 w 1682750"/>
              <a:gd name="connsiteY11" fmla="*/ 2489200 h 2489200"/>
              <a:gd name="connsiteX12" fmla="*/ 990600 w 1682750"/>
              <a:gd name="connsiteY12" fmla="*/ 1936750 h 2489200"/>
              <a:gd name="connsiteX0" fmla="*/ 990600 w 1682750"/>
              <a:gd name="connsiteY0" fmla="*/ 1936750 h 2489200"/>
              <a:gd name="connsiteX1" fmla="*/ 533400 w 1682750"/>
              <a:gd name="connsiteY1" fmla="*/ 1949450 h 2489200"/>
              <a:gd name="connsiteX2" fmla="*/ 266700 w 1682750"/>
              <a:gd name="connsiteY2" fmla="*/ 1752600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90600 w 1682750"/>
              <a:gd name="connsiteY0" fmla="*/ 1936750 h 2489200"/>
              <a:gd name="connsiteX1" fmla="*/ 533400 w 1682750"/>
              <a:gd name="connsiteY1" fmla="*/ 1949450 h 2489200"/>
              <a:gd name="connsiteX2" fmla="*/ 266700 w 1682750"/>
              <a:gd name="connsiteY2" fmla="*/ 1752600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90600 w 1682750"/>
              <a:gd name="connsiteY0" fmla="*/ 1936750 h 2489200"/>
              <a:gd name="connsiteX1" fmla="*/ 533400 w 1682750"/>
              <a:gd name="connsiteY1" fmla="*/ 1949450 h 2489200"/>
              <a:gd name="connsiteX2" fmla="*/ 259556 w 1682750"/>
              <a:gd name="connsiteY2" fmla="*/ 1747837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90600 w 1682750"/>
              <a:gd name="connsiteY0" fmla="*/ 1936750 h 2489200"/>
              <a:gd name="connsiteX1" fmla="*/ 533400 w 1682750"/>
              <a:gd name="connsiteY1" fmla="*/ 1949450 h 2489200"/>
              <a:gd name="connsiteX2" fmla="*/ 259556 w 1682750"/>
              <a:gd name="connsiteY2" fmla="*/ 1747837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81075 w 1673225"/>
              <a:gd name="connsiteY0" fmla="*/ 1936750 h 2489200"/>
              <a:gd name="connsiteX1" fmla="*/ 523875 w 1673225"/>
              <a:gd name="connsiteY1" fmla="*/ 1949450 h 2489200"/>
              <a:gd name="connsiteX2" fmla="*/ 250031 w 1673225"/>
              <a:gd name="connsiteY2" fmla="*/ 1747837 h 2489200"/>
              <a:gd name="connsiteX3" fmla="*/ 0 w 1673225"/>
              <a:gd name="connsiteY3" fmla="*/ 336550 h 2489200"/>
              <a:gd name="connsiteX4" fmla="*/ 200025 w 1673225"/>
              <a:gd name="connsiteY4" fmla="*/ 0 h 2489200"/>
              <a:gd name="connsiteX5" fmla="*/ 1419225 w 1673225"/>
              <a:gd name="connsiteY5" fmla="*/ 12700 h 2489200"/>
              <a:gd name="connsiteX6" fmla="*/ 1673225 w 1673225"/>
              <a:gd name="connsiteY6" fmla="*/ 298450 h 2489200"/>
              <a:gd name="connsiteX7" fmla="*/ 1635125 w 1673225"/>
              <a:gd name="connsiteY7" fmla="*/ 1701800 h 2489200"/>
              <a:gd name="connsiteX8" fmla="*/ 1400175 w 1673225"/>
              <a:gd name="connsiteY8" fmla="*/ 1943100 h 2489200"/>
              <a:gd name="connsiteX9" fmla="*/ 1292225 w 1673225"/>
              <a:gd name="connsiteY9" fmla="*/ 1949450 h 2489200"/>
              <a:gd name="connsiteX10" fmla="*/ 993775 w 1673225"/>
              <a:gd name="connsiteY10" fmla="*/ 2489200 h 2489200"/>
              <a:gd name="connsiteX11" fmla="*/ 981075 w 1673225"/>
              <a:gd name="connsiteY11" fmla="*/ 1936750 h 2489200"/>
              <a:gd name="connsiteX0" fmla="*/ 985974 w 1678124"/>
              <a:gd name="connsiteY0" fmla="*/ 1936750 h 2489200"/>
              <a:gd name="connsiteX1" fmla="*/ 528774 w 1678124"/>
              <a:gd name="connsiteY1" fmla="*/ 1949450 h 2489200"/>
              <a:gd name="connsiteX2" fmla="*/ 254930 w 1678124"/>
              <a:gd name="connsiteY2" fmla="*/ 1747837 h 2489200"/>
              <a:gd name="connsiteX3" fmla="*/ 4899 w 1678124"/>
              <a:gd name="connsiteY3" fmla="*/ 336550 h 2489200"/>
              <a:gd name="connsiteX4" fmla="*/ 204924 w 1678124"/>
              <a:gd name="connsiteY4" fmla="*/ 0 h 2489200"/>
              <a:gd name="connsiteX5" fmla="*/ 1424124 w 1678124"/>
              <a:gd name="connsiteY5" fmla="*/ 12700 h 2489200"/>
              <a:gd name="connsiteX6" fmla="*/ 1678124 w 1678124"/>
              <a:gd name="connsiteY6" fmla="*/ 298450 h 2489200"/>
              <a:gd name="connsiteX7" fmla="*/ 1640024 w 1678124"/>
              <a:gd name="connsiteY7" fmla="*/ 1701800 h 2489200"/>
              <a:gd name="connsiteX8" fmla="*/ 1405074 w 1678124"/>
              <a:gd name="connsiteY8" fmla="*/ 1943100 h 2489200"/>
              <a:gd name="connsiteX9" fmla="*/ 1297124 w 1678124"/>
              <a:gd name="connsiteY9" fmla="*/ 1949450 h 2489200"/>
              <a:gd name="connsiteX10" fmla="*/ 998674 w 1678124"/>
              <a:gd name="connsiteY10" fmla="*/ 2489200 h 2489200"/>
              <a:gd name="connsiteX11" fmla="*/ 985974 w 1678124"/>
              <a:gd name="connsiteY11" fmla="*/ 1936750 h 2489200"/>
              <a:gd name="connsiteX0" fmla="*/ 986034 w 1678184"/>
              <a:gd name="connsiteY0" fmla="*/ 1927225 h 2479675"/>
              <a:gd name="connsiteX1" fmla="*/ 528834 w 1678184"/>
              <a:gd name="connsiteY1" fmla="*/ 1939925 h 2479675"/>
              <a:gd name="connsiteX2" fmla="*/ 254990 w 1678184"/>
              <a:gd name="connsiteY2" fmla="*/ 1738312 h 2479675"/>
              <a:gd name="connsiteX3" fmla="*/ 4959 w 1678184"/>
              <a:gd name="connsiteY3" fmla="*/ 327025 h 2479675"/>
              <a:gd name="connsiteX4" fmla="*/ 202603 w 1678184"/>
              <a:gd name="connsiteY4" fmla="*/ 0 h 2479675"/>
              <a:gd name="connsiteX5" fmla="*/ 1424184 w 1678184"/>
              <a:gd name="connsiteY5" fmla="*/ 3175 h 2479675"/>
              <a:gd name="connsiteX6" fmla="*/ 1678184 w 1678184"/>
              <a:gd name="connsiteY6" fmla="*/ 288925 h 2479675"/>
              <a:gd name="connsiteX7" fmla="*/ 1640084 w 1678184"/>
              <a:gd name="connsiteY7" fmla="*/ 1692275 h 2479675"/>
              <a:gd name="connsiteX8" fmla="*/ 1405134 w 1678184"/>
              <a:gd name="connsiteY8" fmla="*/ 1933575 h 2479675"/>
              <a:gd name="connsiteX9" fmla="*/ 1297184 w 1678184"/>
              <a:gd name="connsiteY9" fmla="*/ 1939925 h 2479675"/>
              <a:gd name="connsiteX10" fmla="*/ 998734 w 1678184"/>
              <a:gd name="connsiteY10" fmla="*/ 2479675 h 2479675"/>
              <a:gd name="connsiteX11" fmla="*/ 986034 w 1678184"/>
              <a:gd name="connsiteY11" fmla="*/ 1927225 h 2479675"/>
              <a:gd name="connsiteX0" fmla="*/ 992791 w 1684941"/>
              <a:gd name="connsiteY0" fmla="*/ 1927335 h 2479785"/>
              <a:gd name="connsiteX1" fmla="*/ 535591 w 1684941"/>
              <a:gd name="connsiteY1" fmla="*/ 1940035 h 2479785"/>
              <a:gd name="connsiteX2" fmla="*/ 261747 w 1684941"/>
              <a:gd name="connsiteY2" fmla="*/ 1738422 h 2479785"/>
              <a:gd name="connsiteX3" fmla="*/ 11716 w 1684941"/>
              <a:gd name="connsiteY3" fmla="*/ 327135 h 2479785"/>
              <a:gd name="connsiteX4" fmla="*/ 209360 w 1684941"/>
              <a:gd name="connsiteY4" fmla="*/ 110 h 2479785"/>
              <a:gd name="connsiteX5" fmla="*/ 1430941 w 1684941"/>
              <a:gd name="connsiteY5" fmla="*/ 3285 h 2479785"/>
              <a:gd name="connsiteX6" fmla="*/ 1684941 w 1684941"/>
              <a:gd name="connsiteY6" fmla="*/ 289035 h 2479785"/>
              <a:gd name="connsiteX7" fmla="*/ 1646841 w 1684941"/>
              <a:gd name="connsiteY7" fmla="*/ 1692385 h 2479785"/>
              <a:gd name="connsiteX8" fmla="*/ 1411891 w 1684941"/>
              <a:gd name="connsiteY8" fmla="*/ 1933685 h 2479785"/>
              <a:gd name="connsiteX9" fmla="*/ 1303941 w 1684941"/>
              <a:gd name="connsiteY9" fmla="*/ 1940035 h 2479785"/>
              <a:gd name="connsiteX10" fmla="*/ 1005491 w 1684941"/>
              <a:gd name="connsiteY10" fmla="*/ 2479785 h 2479785"/>
              <a:gd name="connsiteX11" fmla="*/ 992791 w 1684941"/>
              <a:gd name="connsiteY11" fmla="*/ 1927335 h 2479785"/>
              <a:gd name="connsiteX0" fmla="*/ 994902 w 1687052"/>
              <a:gd name="connsiteY0" fmla="*/ 1927325 h 2479775"/>
              <a:gd name="connsiteX1" fmla="*/ 537702 w 1687052"/>
              <a:gd name="connsiteY1" fmla="*/ 1940025 h 2479775"/>
              <a:gd name="connsiteX2" fmla="*/ 263858 w 1687052"/>
              <a:gd name="connsiteY2" fmla="*/ 1738412 h 2479775"/>
              <a:gd name="connsiteX3" fmla="*/ 11446 w 1687052"/>
              <a:gd name="connsiteY3" fmla="*/ 341412 h 2479775"/>
              <a:gd name="connsiteX4" fmla="*/ 211471 w 1687052"/>
              <a:gd name="connsiteY4" fmla="*/ 100 h 2479775"/>
              <a:gd name="connsiteX5" fmla="*/ 1433052 w 1687052"/>
              <a:gd name="connsiteY5" fmla="*/ 3275 h 2479775"/>
              <a:gd name="connsiteX6" fmla="*/ 1687052 w 1687052"/>
              <a:gd name="connsiteY6" fmla="*/ 289025 h 2479775"/>
              <a:gd name="connsiteX7" fmla="*/ 1648952 w 1687052"/>
              <a:gd name="connsiteY7" fmla="*/ 1692375 h 2479775"/>
              <a:gd name="connsiteX8" fmla="*/ 1414002 w 1687052"/>
              <a:gd name="connsiteY8" fmla="*/ 1933675 h 2479775"/>
              <a:gd name="connsiteX9" fmla="*/ 1306052 w 1687052"/>
              <a:gd name="connsiteY9" fmla="*/ 1940025 h 2479775"/>
              <a:gd name="connsiteX10" fmla="*/ 1007602 w 1687052"/>
              <a:gd name="connsiteY10" fmla="*/ 2479775 h 2479775"/>
              <a:gd name="connsiteX11" fmla="*/ 994902 w 1687052"/>
              <a:gd name="connsiteY11" fmla="*/ 1927325 h 2479775"/>
              <a:gd name="connsiteX0" fmla="*/ 993058 w 1685208"/>
              <a:gd name="connsiteY0" fmla="*/ 1927297 h 2479747"/>
              <a:gd name="connsiteX1" fmla="*/ 535858 w 1685208"/>
              <a:gd name="connsiteY1" fmla="*/ 1939997 h 2479747"/>
              <a:gd name="connsiteX2" fmla="*/ 262014 w 1685208"/>
              <a:gd name="connsiteY2" fmla="*/ 1738384 h 2479747"/>
              <a:gd name="connsiteX3" fmla="*/ 9602 w 1685208"/>
              <a:gd name="connsiteY3" fmla="*/ 341384 h 2479747"/>
              <a:gd name="connsiteX4" fmla="*/ 209627 w 1685208"/>
              <a:gd name="connsiteY4" fmla="*/ 72 h 2479747"/>
              <a:gd name="connsiteX5" fmla="*/ 1431208 w 1685208"/>
              <a:gd name="connsiteY5" fmla="*/ 3247 h 2479747"/>
              <a:gd name="connsiteX6" fmla="*/ 1685208 w 1685208"/>
              <a:gd name="connsiteY6" fmla="*/ 288997 h 2479747"/>
              <a:gd name="connsiteX7" fmla="*/ 1647108 w 1685208"/>
              <a:gd name="connsiteY7" fmla="*/ 1692347 h 2479747"/>
              <a:gd name="connsiteX8" fmla="*/ 1412158 w 1685208"/>
              <a:gd name="connsiteY8" fmla="*/ 1933647 h 2479747"/>
              <a:gd name="connsiteX9" fmla="*/ 1304208 w 1685208"/>
              <a:gd name="connsiteY9" fmla="*/ 1939997 h 2479747"/>
              <a:gd name="connsiteX10" fmla="*/ 1005758 w 1685208"/>
              <a:gd name="connsiteY10" fmla="*/ 2479747 h 2479747"/>
              <a:gd name="connsiteX11" fmla="*/ 993058 w 1685208"/>
              <a:gd name="connsiteY11" fmla="*/ 1927297 h 2479747"/>
              <a:gd name="connsiteX0" fmla="*/ 995143 w 1687293"/>
              <a:gd name="connsiteY0" fmla="*/ 1927225 h 2479675"/>
              <a:gd name="connsiteX1" fmla="*/ 537943 w 1687293"/>
              <a:gd name="connsiteY1" fmla="*/ 1939925 h 2479675"/>
              <a:gd name="connsiteX2" fmla="*/ 264099 w 1687293"/>
              <a:gd name="connsiteY2" fmla="*/ 1738312 h 2479675"/>
              <a:gd name="connsiteX3" fmla="*/ 11687 w 1687293"/>
              <a:gd name="connsiteY3" fmla="*/ 341312 h 2479675"/>
              <a:gd name="connsiteX4" fmla="*/ 211712 w 1687293"/>
              <a:gd name="connsiteY4" fmla="*/ 0 h 2479675"/>
              <a:gd name="connsiteX5" fmla="*/ 1433293 w 1687293"/>
              <a:gd name="connsiteY5" fmla="*/ 3175 h 2479675"/>
              <a:gd name="connsiteX6" fmla="*/ 1687293 w 1687293"/>
              <a:gd name="connsiteY6" fmla="*/ 288925 h 2479675"/>
              <a:gd name="connsiteX7" fmla="*/ 1649193 w 1687293"/>
              <a:gd name="connsiteY7" fmla="*/ 1692275 h 2479675"/>
              <a:gd name="connsiteX8" fmla="*/ 1414243 w 1687293"/>
              <a:gd name="connsiteY8" fmla="*/ 1933575 h 2479675"/>
              <a:gd name="connsiteX9" fmla="*/ 1306293 w 1687293"/>
              <a:gd name="connsiteY9" fmla="*/ 1939925 h 2479675"/>
              <a:gd name="connsiteX10" fmla="*/ 1007843 w 1687293"/>
              <a:gd name="connsiteY10" fmla="*/ 2479675 h 2479675"/>
              <a:gd name="connsiteX11" fmla="*/ 995143 w 1687293"/>
              <a:gd name="connsiteY11" fmla="*/ 1927225 h 2479675"/>
              <a:gd name="connsiteX0" fmla="*/ 995143 w 1687434"/>
              <a:gd name="connsiteY0" fmla="*/ 1927225 h 2479675"/>
              <a:gd name="connsiteX1" fmla="*/ 537943 w 1687434"/>
              <a:gd name="connsiteY1" fmla="*/ 1939925 h 2479675"/>
              <a:gd name="connsiteX2" fmla="*/ 264099 w 1687434"/>
              <a:gd name="connsiteY2" fmla="*/ 1738312 h 2479675"/>
              <a:gd name="connsiteX3" fmla="*/ 11687 w 1687434"/>
              <a:gd name="connsiteY3" fmla="*/ 341312 h 2479675"/>
              <a:gd name="connsiteX4" fmla="*/ 211712 w 1687434"/>
              <a:gd name="connsiteY4" fmla="*/ 0 h 2479675"/>
              <a:gd name="connsiteX5" fmla="*/ 1433293 w 1687434"/>
              <a:gd name="connsiteY5" fmla="*/ 3175 h 2479675"/>
              <a:gd name="connsiteX6" fmla="*/ 1687293 w 1687434"/>
              <a:gd name="connsiteY6" fmla="*/ 288925 h 2479675"/>
              <a:gd name="connsiteX7" fmla="*/ 1649193 w 1687434"/>
              <a:gd name="connsiteY7" fmla="*/ 1692275 h 2479675"/>
              <a:gd name="connsiteX8" fmla="*/ 1414243 w 1687434"/>
              <a:gd name="connsiteY8" fmla="*/ 1933575 h 2479675"/>
              <a:gd name="connsiteX9" fmla="*/ 1306293 w 1687434"/>
              <a:gd name="connsiteY9" fmla="*/ 1939925 h 2479675"/>
              <a:gd name="connsiteX10" fmla="*/ 1007843 w 1687434"/>
              <a:gd name="connsiteY10" fmla="*/ 2479675 h 2479675"/>
              <a:gd name="connsiteX11" fmla="*/ 995143 w 1687434"/>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49193 w 1687873"/>
              <a:gd name="connsiteY7" fmla="*/ 1692275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2722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7725 w 1690455"/>
              <a:gd name="connsiteY0" fmla="*/ 2166426 h 2687126"/>
              <a:gd name="connsiteX1" fmla="*/ 540525 w 1690455"/>
              <a:gd name="connsiteY1" fmla="*/ 2147376 h 2687126"/>
              <a:gd name="connsiteX2" fmla="*/ 266681 w 1690455"/>
              <a:gd name="connsiteY2" fmla="*/ 1945763 h 2687126"/>
              <a:gd name="connsiteX3" fmla="*/ 14269 w 1690455"/>
              <a:gd name="connsiteY3" fmla="*/ 548763 h 2687126"/>
              <a:gd name="connsiteX4" fmla="*/ 197884 w 1690455"/>
              <a:gd name="connsiteY4" fmla="*/ 0 h 2687126"/>
              <a:gd name="connsiteX5" fmla="*/ 1435875 w 1690455"/>
              <a:gd name="connsiteY5" fmla="*/ 210626 h 2687126"/>
              <a:gd name="connsiteX6" fmla="*/ 1689875 w 1690455"/>
              <a:gd name="connsiteY6" fmla="*/ 496376 h 2687126"/>
              <a:gd name="connsiteX7" fmla="*/ 1637487 w 1690455"/>
              <a:gd name="connsiteY7" fmla="*/ 1897345 h 2687126"/>
              <a:gd name="connsiteX8" fmla="*/ 1416825 w 1690455"/>
              <a:gd name="connsiteY8" fmla="*/ 2141026 h 2687126"/>
              <a:gd name="connsiteX9" fmla="*/ 1289825 w 1690455"/>
              <a:gd name="connsiteY9" fmla="*/ 2144995 h 2687126"/>
              <a:gd name="connsiteX10" fmla="*/ 1010425 w 1690455"/>
              <a:gd name="connsiteY10" fmla="*/ 2687126 h 2687126"/>
              <a:gd name="connsiteX11" fmla="*/ 997725 w 1690455"/>
              <a:gd name="connsiteY11" fmla="*/ 2166426 h 2687126"/>
              <a:gd name="connsiteX0" fmla="*/ 997725 w 1690455"/>
              <a:gd name="connsiteY0" fmla="*/ 2166426 h 2687126"/>
              <a:gd name="connsiteX1" fmla="*/ 540525 w 1690455"/>
              <a:gd name="connsiteY1" fmla="*/ 2147376 h 2687126"/>
              <a:gd name="connsiteX2" fmla="*/ 266681 w 1690455"/>
              <a:gd name="connsiteY2" fmla="*/ 1945763 h 2687126"/>
              <a:gd name="connsiteX3" fmla="*/ 14269 w 1690455"/>
              <a:gd name="connsiteY3" fmla="*/ 384531 h 2687126"/>
              <a:gd name="connsiteX4" fmla="*/ 197884 w 1690455"/>
              <a:gd name="connsiteY4" fmla="*/ 0 h 2687126"/>
              <a:gd name="connsiteX5" fmla="*/ 1435875 w 1690455"/>
              <a:gd name="connsiteY5" fmla="*/ 210626 h 2687126"/>
              <a:gd name="connsiteX6" fmla="*/ 1689875 w 1690455"/>
              <a:gd name="connsiteY6" fmla="*/ 496376 h 2687126"/>
              <a:gd name="connsiteX7" fmla="*/ 1637487 w 1690455"/>
              <a:gd name="connsiteY7" fmla="*/ 1897345 h 2687126"/>
              <a:gd name="connsiteX8" fmla="*/ 1416825 w 1690455"/>
              <a:gd name="connsiteY8" fmla="*/ 2141026 h 2687126"/>
              <a:gd name="connsiteX9" fmla="*/ 1289825 w 1690455"/>
              <a:gd name="connsiteY9" fmla="*/ 2144995 h 2687126"/>
              <a:gd name="connsiteX10" fmla="*/ 1010425 w 1690455"/>
              <a:gd name="connsiteY10" fmla="*/ 2687126 h 2687126"/>
              <a:gd name="connsiteX11" fmla="*/ 997725 w 1690455"/>
              <a:gd name="connsiteY11" fmla="*/ 2166426 h 2687126"/>
              <a:gd name="connsiteX0" fmla="*/ 1025074 w 1690455"/>
              <a:gd name="connsiteY0" fmla="*/ 2166426 h 2687126"/>
              <a:gd name="connsiteX1" fmla="*/ 540525 w 1690455"/>
              <a:gd name="connsiteY1" fmla="*/ 2147376 h 2687126"/>
              <a:gd name="connsiteX2" fmla="*/ 266681 w 1690455"/>
              <a:gd name="connsiteY2" fmla="*/ 1945763 h 2687126"/>
              <a:gd name="connsiteX3" fmla="*/ 14269 w 1690455"/>
              <a:gd name="connsiteY3" fmla="*/ 384531 h 2687126"/>
              <a:gd name="connsiteX4" fmla="*/ 197884 w 1690455"/>
              <a:gd name="connsiteY4" fmla="*/ 0 h 2687126"/>
              <a:gd name="connsiteX5" fmla="*/ 1435875 w 1690455"/>
              <a:gd name="connsiteY5" fmla="*/ 210626 h 2687126"/>
              <a:gd name="connsiteX6" fmla="*/ 1689875 w 1690455"/>
              <a:gd name="connsiteY6" fmla="*/ 496376 h 2687126"/>
              <a:gd name="connsiteX7" fmla="*/ 1637487 w 1690455"/>
              <a:gd name="connsiteY7" fmla="*/ 1897345 h 2687126"/>
              <a:gd name="connsiteX8" fmla="*/ 1416825 w 1690455"/>
              <a:gd name="connsiteY8" fmla="*/ 2141026 h 2687126"/>
              <a:gd name="connsiteX9" fmla="*/ 1289825 w 1690455"/>
              <a:gd name="connsiteY9" fmla="*/ 2144995 h 2687126"/>
              <a:gd name="connsiteX10" fmla="*/ 1010425 w 1690455"/>
              <a:gd name="connsiteY10" fmla="*/ 2687126 h 2687126"/>
              <a:gd name="connsiteX11" fmla="*/ 1025074 w 1690455"/>
              <a:gd name="connsiteY11" fmla="*/ 2166426 h 2687126"/>
              <a:gd name="connsiteX0" fmla="*/ 1096183 w 1690455"/>
              <a:gd name="connsiteY0" fmla="*/ 2149139 h 2687126"/>
              <a:gd name="connsiteX1" fmla="*/ 540525 w 1690455"/>
              <a:gd name="connsiteY1" fmla="*/ 2147376 h 2687126"/>
              <a:gd name="connsiteX2" fmla="*/ 266681 w 1690455"/>
              <a:gd name="connsiteY2" fmla="*/ 1945763 h 2687126"/>
              <a:gd name="connsiteX3" fmla="*/ 14269 w 1690455"/>
              <a:gd name="connsiteY3" fmla="*/ 384531 h 2687126"/>
              <a:gd name="connsiteX4" fmla="*/ 197884 w 1690455"/>
              <a:gd name="connsiteY4" fmla="*/ 0 h 2687126"/>
              <a:gd name="connsiteX5" fmla="*/ 1435875 w 1690455"/>
              <a:gd name="connsiteY5" fmla="*/ 210626 h 2687126"/>
              <a:gd name="connsiteX6" fmla="*/ 1689875 w 1690455"/>
              <a:gd name="connsiteY6" fmla="*/ 496376 h 2687126"/>
              <a:gd name="connsiteX7" fmla="*/ 1637487 w 1690455"/>
              <a:gd name="connsiteY7" fmla="*/ 1897345 h 2687126"/>
              <a:gd name="connsiteX8" fmla="*/ 1416825 w 1690455"/>
              <a:gd name="connsiteY8" fmla="*/ 2141026 h 2687126"/>
              <a:gd name="connsiteX9" fmla="*/ 1289825 w 1690455"/>
              <a:gd name="connsiteY9" fmla="*/ 2144995 h 2687126"/>
              <a:gd name="connsiteX10" fmla="*/ 1010425 w 1690455"/>
              <a:gd name="connsiteY10" fmla="*/ 2687126 h 2687126"/>
              <a:gd name="connsiteX11" fmla="*/ 1096183 w 1690455"/>
              <a:gd name="connsiteY11" fmla="*/ 2149139 h 2687126"/>
              <a:gd name="connsiteX0" fmla="*/ 1096183 w 1690455"/>
              <a:gd name="connsiteY0" fmla="*/ 2149139 h 2687126"/>
              <a:gd name="connsiteX1" fmla="*/ 540525 w 1690455"/>
              <a:gd name="connsiteY1" fmla="*/ 2147376 h 2687126"/>
              <a:gd name="connsiteX2" fmla="*/ 266681 w 1690455"/>
              <a:gd name="connsiteY2" fmla="*/ 1945763 h 2687126"/>
              <a:gd name="connsiteX3" fmla="*/ 14269 w 1690455"/>
              <a:gd name="connsiteY3" fmla="*/ 384531 h 2687126"/>
              <a:gd name="connsiteX4" fmla="*/ 197884 w 1690455"/>
              <a:gd name="connsiteY4" fmla="*/ 0 h 2687126"/>
              <a:gd name="connsiteX5" fmla="*/ 1435875 w 1690455"/>
              <a:gd name="connsiteY5" fmla="*/ 210626 h 2687126"/>
              <a:gd name="connsiteX6" fmla="*/ 1689875 w 1690455"/>
              <a:gd name="connsiteY6" fmla="*/ 496376 h 2687126"/>
              <a:gd name="connsiteX7" fmla="*/ 1637487 w 1690455"/>
              <a:gd name="connsiteY7" fmla="*/ 1897345 h 2687126"/>
              <a:gd name="connsiteX8" fmla="*/ 1416825 w 1690455"/>
              <a:gd name="connsiteY8" fmla="*/ 2141026 h 2687126"/>
              <a:gd name="connsiteX9" fmla="*/ 1289825 w 1690455"/>
              <a:gd name="connsiteY9" fmla="*/ 2144995 h 2687126"/>
              <a:gd name="connsiteX10" fmla="*/ 1010425 w 1690455"/>
              <a:gd name="connsiteY10" fmla="*/ 2687126 h 2687126"/>
              <a:gd name="connsiteX11" fmla="*/ 1096183 w 1690455"/>
              <a:gd name="connsiteY11" fmla="*/ 2149139 h 2687126"/>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 name="connsiteX0" fmla="*/ 1096183 w 1690455"/>
              <a:gd name="connsiteY0" fmla="*/ 2149139 h 2635263"/>
              <a:gd name="connsiteX1" fmla="*/ 540525 w 1690455"/>
              <a:gd name="connsiteY1" fmla="*/ 2147376 h 2635263"/>
              <a:gd name="connsiteX2" fmla="*/ 266681 w 1690455"/>
              <a:gd name="connsiteY2" fmla="*/ 1945763 h 2635263"/>
              <a:gd name="connsiteX3" fmla="*/ 14269 w 1690455"/>
              <a:gd name="connsiteY3" fmla="*/ 384531 h 2635263"/>
              <a:gd name="connsiteX4" fmla="*/ 197884 w 1690455"/>
              <a:gd name="connsiteY4" fmla="*/ 0 h 2635263"/>
              <a:gd name="connsiteX5" fmla="*/ 1435875 w 1690455"/>
              <a:gd name="connsiteY5" fmla="*/ 210626 h 2635263"/>
              <a:gd name="connsiteX6" fmla="*/ 1689875 w 1690455"/>
              <a:gd name="connsiteY6" fmla="*/ 496376 h 2635263"/>
              <a:gd name="connsiteX7" fmla="*/ 1637487 w 1690455"/>
              <a:gd name="connsiteY7" fmla="*/ 1897345 h 2635263"/>
              <a:gd name="connsiteX8" fmla="*/ 1416825 w 1690455"/>
              <a:gd name="connsiteY8" fmla="*/ 2141026 h 2635263"/>
              <a:gd name="connsiteX9" fmla="*/ 1289825 w 1690455"/>
              <a:gd name="connsiteY9" fmla="*/ 2144995 h 2635263"/>
              <a:gd name="connsiteX10" fmla="*/ 1059655 w 1690455"/>
              <a:gd name="connsiteY10" fmla="*/ 2635263 h 2635263"/>
              <a:gd name="connsiteX11" fmla="*/ 1096183 w 1690455"/>
              <a:gd name="connsiteY11" fmla="*/ 2149139 h 263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455" h="2635263">
                <a:moveTo>
                  <a:pt x="1096183" y="2149139"/>
                </a:moveTo>
                <a:lnTo>
                  <a:pt x="540525" y="2147376"/>
                </a:lnTo>
                <a:cubicBezTo>
                  <a:pt x="423050" y="2153197"/>
                  <a:pt x="305575" y="2123299"/>
                  <a:pt x="266681" y="1945763"/>
                </a:cubicBezTo>
                <a:lnTo>
                  <a:pt x="14269" y="384531"/>
                </a:lnTo>
                <a:cubicBezTo>
                  <a:pt x="-16688" y="248536"/>
                  <a:pt x="-14047" y="9790"/>
                  <a:pt x="197884" y="0"/>
                </a:cubicBezTo>
                <a:lnTo>
                  <a:pt x="1435875" y="210626"/>
                </a:lnTo>
                <a:cubicBezTo>
                  <a:pt x="1661036" y="227295"/>
                  <a:pt x="1695695" y="346357"/>
                  <a:pt x="1689875" y="496376"/>
                </a:cubicBezTo>
                <a:lnTo>
                  <a:pt x="1637487" y="1897345"/>
                </a:lnTo>
                <a:cubicBezTo>
                  <a:pt x="1630608" y="2047628"/>
                  <a:pt x="1559436" y="2140762"/>
                  <a:pt x="1416825" y="2141026"/>
                </a:cubicBezTo>
                <a:lnTo>
                  <a:pt x="1289825" y="2144995"/>
                </a:lnTo>
                <a:cubicBezTo>
                  <a:pt x="1240262" y="2353399"/>
                  <a:pt x="1219118" y="2469547"/>
                  <a:pt x="1059655" y="2635263"/>
                </a:cubicBezTo>
                <a:cubicBezTo>
                  <a:pt x="1097231" y="2392546"/>
                  <a:pt x="1104815" y="2344050"/>
                  <a:pt x="1096183" y="2149139"/>
                </a:cubicBezTo>
                <a:close/>
              </a:path>
            </a:pathLst>
          </a:custGeom>
          <a:solidFill>
            <a:schemeClr val="accent6">
              <a:alpha val="92157"/>
            </a:scheme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912106" y="2769981"/>
            <a:ext cx="1784989" cy="1200329"/>
          </a:xfrm>
          <a:prstGeom prst="rect">
            <a:avLst/>
          </a:prstGeom>
        </p:spPr>
        <p:txBody>
          <a:bodyPr wrap="square">
            <a:spAutoFit/>
          </a:bodyPr>
          <a:lstStyle/>
          <a:p>
            <a:pPr lvl="0" algn="ctr" defTabSz="1218987">
              <a:defRPr/>
            </a:pPr>
            <a:r>
              <a:rPr lang="en-US" sz="2400" b="1" kern="0" dirty="0">
                <a:solidFill>
                  <a:prstClr val="white"/>
                </a:solidFill>
                <a:latin typeface="Calibri"/>
              </a:rPr>
              <a:t>How Can I Access My HSA Funds?</a:t>
            </a:r>
          </a:p>
        </p:txBody>
      </p:sp>
      <p:sp>
        <p:nvSpPr>
          <p:cNvPr id="53" name="TextBox 52"/>
          <p:cNvSpPr txBox="1"/>
          <p:nvPr/>
        </p:nvSpPr>
        <p:spPr>
          <a:xfrm>
            <a:off x="4470652" y="1651561"/>
            <a:ext cx="4292348" cy="738664"/>
          </a:xfrm>
          <a:prstGeom prst="rect">
            <a:avLst/>
          </a:prstGeom>
          <a:noFill/>
        </p:spPr>
        <p:txBody>
          <a:bodyPr wrap="square" rtlCol="0">
            <a:spAutoFit/>
          </a:bodyPr>
          <a:lstStyle/>
          <a:p>
            <a:r>
              <a:rPr lang="en-US" sz="1400" b="1" i="1" dirty="0">
                <a:solidFill>
                  <a:schemeClr val="tx2"/>
                </a:solidFill>
                <a:latin typeface="+mn-lt"/>
              </a:rPr>
              <a:t>Use</a:t>
            </a:r>
            <a:r>
              <a:rPr lang="en-US" sz="1400" i="1" dirty="0">
                <a:solidFill>
                  <a:schemeClr val="tx2"/>
                </a:solidFill>
                <a:latin typeface="+mn-lt"/>
              </a:rPr>
              <a:t> your HSA debit card for Rx purchases or any other service that </a:t>
            </a:r>
            <a:r>
              <a:rPr lang="en-US" sz="1400" b="1" i="1" dirty="0">
                <a:solidFill>
                  <a:schemeClr val="tx2"/>
                </a:solidFill>
                <a:latin typeface="+mn-lt"/>
              </a:rPr>
              <a:t>can’t be submitted to insurance</a:t>
            </a:r>
            <a:r>
              <a:rPr lang="en-US" sz="1400" i="1" dirty="0">
                <a:solidFill>
                  <a:schemeClr val="tx2"/>
                </a:solidFill>
                <a:latin typeface="+mn-lt"/>
              </a:rPr>
              <a:t> such as vision expenses.</a:t>
            </a:r>
          </a:p>
        </p:txBody>
      </p:sp>
      <p:sp>
        <p:nvSpPr>
          <p:cNvPr id="54" name="TextBox 53"/>
          <p:cNvSpPr txBox="1"/>
          <p:nvPr/>
        </p:nvSpPr>
        <p:spPr>
          <a:xfrm>
            <a:off x="4464424" y="2481618"/>
            <a:ext cx="4298576" cy="954107"/>
          </a:xfrm>
          <a:prstGeom prst="rect">
            <a:avLst/>
          </a:prstGeom>
          <a:noFill/>
        </p:spPr>
        <p:txBody>
          <a:bodyPr wrap="square" rtlCol="0">
            <a:spAutoFit/>
          </a:bodyPr>
          <a:lstStyle/>
          <a:p>
            <a:r>
              <a:rPr lang="en-US" sz="1400" i="1" dirty="0">
                <a:solidFill>
                  <a:schemeClr val="tx2"/>
                </a:solidFill>
                <a:latin typeface="+mn-lt"/>
              </a:rPr>
              <a:t>All other services, </a:t>
            </a:r>
            <a:r>
              <a:rPr lang="en-US" sz="1400" b="1" i="1" dirty="0">
                <a:solidFill>
                  <a:schemeClr val="tx2"/>
                </a:solidFill>
                <a:latin typeface="+mn-lt"/>
              </a:rPr>
              <a:t>wait until you receive </a:t>
            </a:r>
            <a:r>
              <a:rPr lang="en-US" sz="1400" i="1" dirty="0">
                <a:solidFill>
                  <a:schemeClr val="tx2"/>
                </a:solidFill>
                <a:latin typeface="+mn-lt"/>
              </a:rPr>
              <a:t>your </a:t>
            </a:r>
            <a:r>
              <a:rPr lang="en-US" sz="1400" b="1" i="1" dirty="0">
                <a:solidFill>
                  <a:schemeClr val="tx2"/>
                </a:solidFill>
                <a:latin typeface="+mn-lt"/>
              </a:rPr>
              <a:t>Explanation of Benefits </a:t>
            </a:r>
            <a:r>
              <a:rPr lang="en-US" sz="1400" i="1" dirty="0">
                <a:solidFill>
                  <a:schemeClr val="tx2"/>
                </a:solidFill>
                <a:latin typeface="+mn-lt"/>
              </a:rPr>
              <a:t>(EOB) from BCBSNC or Guardian. This will provide you with an accurate amount of the balance owed.  </a:t>
            </a:r>
          </a:p>
        </p:txBody>
      </p:sp>
      <p:sp>
        <p:nvSpPr>
          <p:cNvPr id="55" name="TextBox 54"/>
          <p:cNvSpPr txBox="1"/>
          <p:nvPr/>
        </p:nvSpPr>
        <p:spPr>
          <a:xfrm>
            <a:off x="4484835" y="3545860"/>
            <a:ext cx="4551433" cy="523220"/>
          </a:xfrm>
          <a:prstGeom prst="rect">
            <a:avLst/>
          </a:prstGeom>
          <a:noFill/>
        </p:spPr>
        <p:txBody>
          <a:bodyPr wrap="square" rtlCol="0">
            <a:spAutoFit/>
          </a:bodyPr>
          <a:lstStyle/>
          <a:p>
            <a:r>
              <a:rPr lang="en-US" sz="1400" i="1" dirty="0">
                <a:solidFill>
                  <a:schemeClr val="tx2"/>
                </a:solidFill>
                <a:latin typeface="+mn-lt"/>
              </a:rPr>
              <a:t>Submit your request for reimbursement on-line to </a:t>
            </a:r>
            <a:r>
              <a:rPr lang="en-US" sz="1400" b="1" i="1" dirty="0">
                <a:solidFill>
                  <a:schemeClr val="tx2"/>
                </a:solidFill>
                <a:latin typeface="+mn-lt"/>
              </a:rPr>
              <a:t>HealthEquity</a:t>
            </a:r>
            <a:r>
              <a:rPr lang="en-US" sz="1400" i="1" dirty="0">
                <a:solidFill>
                  <a:schemeClr val="tx2"/>
                </a:solidFill>
                <a:latin typeface="+mn-lt"/>
              </a:rPr>
              <a:t> and include a copy of the EOB.</a:t>
            </a:r>
          </a:p>
        </p:txBody>
      </p:sp>
      <p:sp>
        <p:nvSpPr>
          <p:cNvPr id="56" name="TextBox 55"/>
          <p:cNvSpPr txBox="1"/>
          <p:nvPr/>
        </p:nvSpPr>
        <p:spPr>
          <a:xfrm>
            <a:off x="4484495" y="4222028"/>
            <a:ext cx="4545205" cy="738664"/>
          </a:xfrm>
          <a:prstGeom prst="rect">
            <a:avLst/>
          </a:prstGeom>
          <a:noFill/>
        </p:spPr>
        <p:txBody>
          <a:bodyPr wrap="square" rtlCol="0">
            <a:spAutoFit/>
          </a:bodyPr>
          <a:lstStyle/>
          <a:p>
            <a:r>
              <a:rPr lang="en-US" sz="1400" i="1" dirty="0">
                <a:solidFill>
                  <a:schemeClr val="tx2"/>
                </a:solidFill>
                <a:latin typeface="+mn-lt"/>
              </a:rPr>
              <a:t>Make sure you </a:t>
            </a:r>
            <a:r>
              <a:rPr lang="en-US" sz="1400" b="1" i="1" dirty="0">
                <a:solidFill>
                  <a:schemeClr val="tx2"/>
                </a:solidFill>
                <a:latin typeface="+mn-lt"/>
              </a:rPr>
              <a:t>save all of your receipts and EOBs </a:t>
            </a:r>
            <a:r>
              <a:rPr lang="en-US" sz="1400" i="1" dirty="0">
                <a:solidFill>
                  <a:schemeClr val="tx2"/>
                </a:solidFill>
                <a:latin typeface="+mn-lt"/>
              </a:rPr>
              <a:t>as proof of valid reimbursement. You may need them if you are audited by the IRS!</a:t>
            </a:r>
          </a:p>
        </p:txBody>
      </p:sp>
    </p:spTree>
    <p:extLst>
      <p:ext uri="{BB962C8B-B14F-4D97-AF65-F5344CB8AC3E}">
        <p14:creationId xmlns:p14="http://schemas.microsoft.com/office/powerpoint/2010/main" val="3075340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HSA Bank Accounts</a:t>
            </a:r>
          </a:p>
        </p:txBody>
      </p:sp>
      <p:sp>
        <p:nvSpPr>
          <p:cNvPr id="3" name="Text Placeholder 2"/>
          <p:cNvSpPr>
            <a:spLocks noGrp="1"/>
          </p:cNvSpPr>
          <p:nvPr>
            <p:ph type="body" sz="quarter" idx="13"/>
          </p:nvPr>
        </p:nvSpPr>
        <p:spPr/>
        <p:txBody>
          <a:bodyPr/>
          <a:lstStyle/>
          <a:p>
            <a:r>
              <a:rPr lang="en-US" dirty="0"/>
              <a:t>Preferred Banks</a:t>
            </a:r>
          </a:p>
        </p:txBody>
      </p:sp>
      <p:sp>
        <p:nvSpPr>
          <p:cNvPr id="5" name="Content Placeholder 2"/>
          <p:cNvSpPr txBox="1">
            <a:spLocks/>
          </p:cNvSpPr>
          <p:nvPr/>
        </p:nvSpPr>
        <p:spPr>
          <a:xfrm>
            <a:off x="5159829" y="3899352"/>
            <a:ext cx="3477992" cy="1364979"/>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tx2"/>
              </a:buClr>
              <a:buFontTx/>
              <a:buNone/>
              <a:defRPr sz="2800" kern="1200">
                <a:solidFill>
                  <a:schemeClr val="bg2">
                    <a:lumMod val="50000"/>
                  </a:schemeClr>
                </a:solidFill>
                <a:latin typeface="+mj-lt"/>
                <a:ea typeface="+mn-ea"/>
                <a:cs typeface="Arial" panose="020B0604020202020204" pitchFamily="34" charset="0"/>
              </a:defRPr>
            </a:lvl1pPr>
            <a:lvl2pPr marL="457200" indent="0" algn="l" defTabSz="914400" rtl="0" eaLnBrk="1" latinLnBrk="0" hangingPunct="1">
              <a:spcBef>
                <a:spcPct val="20000"/>
              </a:spcBef>
              <a:buClr>
                <a:schemeClr val="tx2"/>
              </a:buClr>
              <a:buFontTx/>
              <a:buNone/>
              <a:defRPr sz="2400" kern="1200">
                <a:solidFill>
                  <a:schemeClr val="bg2"/>
                </a:solidFill>
                <a:latin typeface="+mj-lt"/>
                <a:ea typeface="+mn-ea"/>
                <a:cs typeface="Arial" panose="020B0604020202020204" pitchFamily="34" charset="0"/>
              </a:defRPr>
            </a:lvl2pPr>
            <a:lvl3pPr marL="914400" indent="0" algn="l" defTabSz="914400" rtl="0" eaLnBrk="1" latinLnBrk="0" hangingPunct="1">
              <a:spcBef>
                <a:spcPct val="20000"/>
              </a:spcBef>
              <a:buClrTx/>
              <a:buSzPct val="90000"/>
              <a:buFontTx/>
              <a:buNone/>
              <a:defRPr sz="2000" kern="1200">
                <a:solidFill>
                  <a:schemeClr val="bg2"/>
                </a:solidFill>
                <a:latin typeface="+mj-lt"/>
                <a:ea typeface="+mn-ea"/>
                <a:cs typeface="Arial" panose="020B0604020202020204" pitchFamily="34" charset="0"/>
              </a:defRPr>
            </a:lvl3pPr>
            <a:lvl4pPr marL="1371600" indent="0" algn="l" defTabSz="914400" rtl="0" eaLnBrk="1" latinLnBrk="0" hangingPunct="1">
              <a:spcBef>
                <a:spcPct val="20000"/>
              </a:spcBef>
              <a:buClrTx/>
              <a:buFontTx/>
              <a:buNone/>
              <a:defRPr sz="1800" kern="1200">
                <a:solidFill>
                  <a:schemeClr val="bg2"/>
                </a:solidFill>
                <a:latin typeface="+mj-lt"/>
                <a:ea typeface="+mn-ea"/>
                <a:cs typeface="Arial" panose="020B0604020202020204" pitchFamily="34" charset="0"/>
              </a:defRPr>
            </a:lvl4pPr>
            <a:lvl5pPr marL="1828800" indent="0" algn="l" defTabSz="914400" rtl="0" eaLnBrk="1" latinLnBrk="0" hangingPunct="1">
              <a:spcBef>
                <a:spcPct val="20000"/>
              </a:spcBef>
              <a:buClrTx/>
              <a:buSzPct val="80000"/>
              <a:buFontTx/>
              <a:buNone/>
              <a:defRPr sz="1800" kern="1200">
                <a:solidFill>
                  <a:schemeClr val="bg2"/>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spcBef>
                <a:spcPts val="0"/>
              </a:spcBef>
              <a:spcAft>
                <a:spcPts val="600"/>
              </a:spcAft>
            </a:pPr>
            <a:r>
              <a:rPr lang="en-US" sz="1600" b="1" dirty="0">
                <a:solidFill>
                  <a:schemeClr val="tx2"/>
                </a:solidFill>
                <a:latin typeface="+mn-lt"/>
                <a:cs typeface="Arial" charset="0"/>
              </a:rPr>
              <a:t>ACCOUNT SET UP</a:t>
            </a:r>
          </a:p>
          <a:p>
            <a:pPr>
              <a:lnSpc>
                <a:spcPct val="150000"/>
              </a:lnSpc>
              <a:spcBef>
                <a:spcPts val="0"/>
              </a:spcBef>
              <a:spcAft>
                <a:spcPts val="600"/>
              </a:spcAft>
            </a:pPr>
            <a:r>
              <a:rPr lang="en-US" sz="1200" dirty="0">
                <a:solidFill>
                  <a:schemeClr val="tx2"/>
                </a:solidFill>
                <a:latin typeface="+mn-lt"/>
                <a:cs typeface="Arial" charset="0"/>
              </a:rPr>
              <a:t>You must set up your account with HealthEquity</a:t>
            </a:r>
            <a:r>
              <a:rPr lang="en-US" sz="1200" dirty="0">
                <a:solidFill>
                  <a:srgbClr val="FF0000"/>
                </a:solidFill>
                <a:latin typeface="+mn-lt"/>
              </a:rPr>
              <a:t> </a:t>
            </a:r>
            <a:r>
              <a:rPr lang="en-US" sz="1200" dirty="0">
                <a:solidFill>
                  <a:schemeClr val="tx2"/>
                </a:solidFill>
                <a:latin typeface="+mn-lt"/>
                <a:cs typeface="Arial" charset="0"/>
              </a:rPr>
              <a:t>if you want to receive the employer contribution and make payroll deductions.</a:t>
            </a:r>
            <a:endParaRPr lang="en-US" sz="1800" dirty="0">
              <a:latin typeface="+mn-lt"/>
            </a:endParaRPr>
          </a:p>
        </p:txBody>
      </p:sp>
      <p:sp>
        <p:nvSpPr>
          <p:cNvPr id="10" name="Content Placeholder 2"/>
          <p:cNvSpPr txBox="1">
            <a:spLocks/>
          </p:cNvSpPr>
          <p:nvPr/>
        </p:nvSpPr>
        <p:spPr>
          <a:xfrm>
            <a:off x="5159829" y="1234440"/>
            <a:ext cx="3768347" cy="2578590"/>
          </a:xfrm>
          <a:prstGeom prst="rect">
            <a:avLst/>
          </a:prstGeom>
        </p:spPr>
        <p:txBody>
          <a:bodyPr vert="horz" lIns="91440" tIns="45720" rIns="91440" bIns="45720" rtlCol="0">
            <a:normAutofit fontScale="92500" lnSpcReduction="20000"/>
          </a:bodyPr>
          <a:lstStyle>
            <a:lvl1pPr marL="0" indent="0" algn="l" defTabSz="914400" rtl="0" eaLnBrk="1" latinLnBrk="0" hangingPunct="1">
              <a:spcBef>
                <a:spcPct val="20000"/>
              </a:spcBef>
              <a:buClr>
                <a:schemeClr val="tx2"/>
              </a:buClr>
              <a:buFontTx/>
              <a:buNone/>
              <a:defRPr sz="2800" kern="1200">
                <a:solidFill>
                  <a:schemeClr val="bg2">
                    <a:lumMod val="50000"/>
                  </a:schemeClr>
                </a:solidFill>
                <a:latin typeface="+mj-lt"/>
                <a:ea typeface="+mn-ea"/>
                <a:cs typeface="Arial" panose="020B0604020202020204" pitchFamily="34" charset="0"/>
              </a:defRPr>
            </a:lvl1pPr>
            <a:lvl2pPr marL="457200" indent="0" algn="l" defTabSz="914400" rtl="0" eaLnBrk="1" latinLnBrk="0" hangingPunct="1">
              <a:spcBef>
                <a:spcPct val="20000"/>
              </a:spcBef>
              <a:buClr>
                <a:schemeClr val="tx2"/>
              </a:buClr>
              <a:buFontTx/>
              <a:buNone/>
              <a:defRPr sz="2400" kern="1200">
                <a:solidFill>
                  <a:schemeClr val="bg2"/>
                </a:solidFill>
                <a:latin typeface="+mj-lt"/>
                <a:ea typeface="+mn-ea"/>
                <a:cs typeface="Arial" panose="020B0604020202020204" pitchFamily="34" charset="0"/>
              </a:defRPr>
            </a:lvl2pPr>
            <a:lvl3pPr marL="914400" indent="0" algn="l" defTabSz="914400" rtl="0" eaLnBrk="1" latinLnBrk="0" hangingPunct="1">
              <a:spcBef>
                <a:spcPct val="20000"/>
              </a:spcBef>
              <a:buClrTx/>
              <a:buSzPct val="90000"/>
              <a:buFontTx/>
              <a:buNone/>
              <a:defRPr sz="2000" kern="1200">
                <a:solidFill>
                  <a:schemeClr val="bg2"/>
                </a:solidFill>
                <a:latin typeface="+mj-lt"/>
                <a:ea typeface="+mn-ea"/>
                <a:cs typeface="Arial" panose="020B0604020202020204" pitchFamily="34" charset="0"/>
              </a:defRPr>
            </a:lvl3pPr>
            <a:lvl4pPr marL="1371600" indent="0" algn="l" defTabSz="914400" rtl="0" eaLnBrk="1" latinLnBrk="0" hangingPunct="1">
              <a:spcBef>
                <a:spcPct val="20000"/>
              </a:spcBef>
              <a:buClrTx/>
              <a:buFontTx/>
              <a:buNone/>
              <a:defRPr sz="1800" kern="1200">
                <a:solidFill>
                  <a:schemeClr val="bg2"/>
                </a:solidFill>
                <a:latin typeface="+mj-lt"/>
                <a:ea typeface="+mn-ea"/>
                <a:cs typeface="Arial" panose="020B0604020202020204" pitchFamily="34" charset="0"/>
              </a:defRPr>
            </a:lvl4pPr>
            <a:lvl5pPr marL="1828800" indent="0" algn="l" defTabSz="914400" rtl="0" eaLnBrk="1" latinLnBrk="0" hangingPunct="1">
              <a:spcBef>
                <a:spcPct val="20000"/>
              </a:spcBef>
              <a:buClrTx/>
              <a:buSzPct val="80000"/>
              <a:buFontTx/>
              <a:buNone/>
              <a:defRPr sz="1800" kern="1200">
                <a:solidFill>
                  <a:schemeClr val="bg2"/>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1900" b="1" dirty="0">
                <a:solidFill>
                  <a:schemeClr val="tx2"/>
                </a:solidFill>
                <a:latin typeface="+mn-lt"/>
                <a:cs typeface="Arial" charset="0"/>
              </a:rPr>
              <a:t>BANK FEES</a:t>
            </a:r>
            <a:endParaRPr lang="en-US" sz="1900" b="1" dirty="0">
              <a:latin typeface="+mn-lt"/>
              <a:cs typeface="Arial" charset="0"/>
            </a:endParaRPr>
          </a:p>
          <a:p>
            <a:pPr marL="0" lvl="1">
              <a:lnSpc>
                <a:spcPct val="160000"/>
              </a:lnSpc>
              <a:spcBef>
                <a:spcPts val="0"/>
              </a:spcBef>
              <a:spcAft>
                <a:spcPts val="600"/>
              </a:spcAft>
              <a:buClr>
                <a:srgbClr val="C04C36"/>
              </a:buClr>
            </a:pPr>
            <a:r>
              <a:rPr lang="en-US" sz="1300" dirty="0">
                <a:solidFill>
                  <a:schemeClr val="tx2"/>
                </a:solidFill>
                <a:latin typeface="+mn-lt"/>
                <a:cs typeface="Arial" charset="0"/>
              </a:rPr>
              <a:t>If you use HealthEquity as your HSA Bank, </a:t>
            </a:r>
            <a:br>
              <a:rPr lang="en-US" sz="1300" dirty="0">
                <a:solidFill>
                  <a:schemeClr val="tx2"/>
                </a:solidFill>
                <a:latin typeface="+mn-lt"/>
                <a:cs typeface="Arial" charset="0"/>
              </a:rPr>
            </a:br>
            <a:r>
              <a:rPr lang="en-US" sz="1300" dirty="0">
                <a:solidFill>
                  <a:schemeClr val="tx2"/>
                </a:solidFill>
                <a:latin typeface="+mn-lt"/>
                <a:cs typeface="Arial" charset="0"/>
              </a:rPr>
              <a:t>SPC Mechanical will pay the BASIC monthly banking fee.  If you use another bank, you will be responsible for their fees. </a:t>
            </a:r>
            <a:br>
              <a:rPr lang="en-US" sz="1300" dirty="0">
                <a:solidFill>
                  <a:schemeClr val="tx2"/>
                </a:solidFill>
                <a:latin typeface="+mn-lt"/>
                <a:cs typeface="Arial" charset="0"/>
              </a:rPr>
            </a:br>
            <a:r>
              <a:rPr lang="en-US" sz="1300" dirty="0">
                <a:solidFill>
                  <a:schemeClr val="tx2"/>
                </a:solidFill>
                <a:latin typeface="+mn-lt"/>
                <a:cs typeface="Arial" charset="0"/>
              </a:rPr>
              <a:t>If you decide you want hard copy bank statements in the mail from HealthEquity you will pay a monthly fee for that. If you agree to pull up your bank statements online there is no fee for bank statements. </a:t>
            </a:r>
          </a:p>
        </p:txBody>
      </p:sp>
      <p:sp>
        <p:nvSpPr>
          <p:cNvPr id="19" name="Arc 18"/>
          <p:cNvSpPr/>
          <p:nvPr/>
        </p:nvSpPr>
        <p:spPr>
          <a:xfrm>
            <a:off x="-3232372" y="1874520"/>
            <a:ext cx="4378036" cy="4378034"/>
          </a:xfrm>
          <a:prstGeom prst="arc">
            <a:avLst>
              <a:gd name="adj1" fmla="val 16200000"/>
              <a:gd name="adj2" fmla="val 5361653"/>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dirty="0"/>
          </a:p>
        </p:txBody>
      </p:sp>
      <p:sp>
        <p:nvSpPr>
          <p:cNvPr id="21" name="Diamond 20"/>
          <p:cNvSpPr/>
          <p:nvPr/>
        </p:nvSpPr>
        <p:spPr>
          <a:xfrm>
            <a:off x="225990" y="2243269"/>
            <a:ext cx="243749" cy="243749"/>
          </a:xfrm>
          <a:prstGeom prst="diamon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Diamond 21"/>
          <p:cNvSpPr/>
          <p:nvPr/>
        </p:nvSpPr>
        <p:spPr>
          <a:xfrm>
            <a:off x="212136" y="5660223"/>
            <a:ext cx="243749" cy="243749"/>
          </a:xfrm>
          <a:prstGeom prst="diamond">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Diamond 22"/>
          <p:cNvSpPr/>
          <p:nvPr/>
        </p:nvSpPr>
        <p:spPr>
          <a:xfrm>
            <a:off x="975056" y="4521238"/>
            <a:ext cx="243749" cy="243749"/>
          </a:xfrm>
          <a:prstGeom prst="diamond">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Diamond 23"/>
          <p:cNvSpPr/>
          <p:nvPr/>
        </p:nvSpPr>
        <p:spPr>
          <a:xfrm>
            <a:off x="975056" y="3382254"/>
            <a:ext cx="243749" cy="243749"/>
          </a:xfrm>
          <a:prstGeom prst="diamond">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5" name="Straight Connector 24"/>
          <p:cNvCxnSpPr/>
          <p:nvPr/>
        </p:nvCxnSpPr>
        <p:spPr>
          <a:xfrm>
            <a:off x="1290675" y="3498976"/>
            <a:ext cx="660354" cy="0"/>
          </a:xfrm>
          <a:prstGeom prst="line">
            <a:avLst/>
          </a:prstGeom>
          <a:ln>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278428" y="4650207"/>
            <a:ext cx="672601" cy="0"/>
          </a:xfrm>
          <a:prstGeom prst="line">
            <a:avLst/>
          </a:prstGeom>
          <a:ln>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724" y="2353263"/>
            <a:ext cx="723951" cy="0"/>
          </a:xfrm>
          <a:prstGeom prst="line">
            <a:avLst/>
          </a:prstGeom>
          <a:ln>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451906" y="2064472"/>
            <a:ext cx="2405788" cy="738664"/>
          </a:xfrm>
          <a:prstGeom prst="rect">
            <a:avLst/>
          </a:prstGeom>
        </p:spPr>
        <p:txBody>
          <a:bodyPr wrap="square">
            <a:spAutoFit/>
          </a:bodyPr>
          <a:lstStyle/>
          <a:p>
            <a:r>
              <a:rPr lang="en-US" sz="1400" dirty="0">
                <a:solidFill>
                  <a:schemeClr val="tx1">
                    <a:lumMod val="50000"/>
                    <a:lumOff val="50000"/>
                  </a:schemeClr>
                </a:solidFill>
                <a:latin typeface="Arial" pitchFamily="34" charset="0"/>
                <a:cs typeface="Arial" pitchFamily="34" charset="0"/>
              </a:rPr>
              <a:t>You may choose your own financial institution for your HSA account</a:t>
            </a:r>
          </a:p>
        </p:txBody>
      </p:sp>
      <p:sp>
        <p:nvSpPr>
          <p:cNvPr id="43" name="Rectangle 42"/>
          <p:cNvSpPr/>
          <p:nvPr/>
        </p:nvSpPr>
        <p:spPr>
          <a:xfrm>
            <a:off x="2145580" y="3148949"/>
            <a:ext cx="2648022" cy="738664"/>
          </a:xfrm>
          <a:prstGeom prst="rect">
            <a:avLst/>
          </a:prstGeom>
        </p:spPr>
        <p:txBody>
          <a:bodyPr wrap="square">
            <a:spAutoFit/>
          </a:bodyPr>
          <a:lstStyle/>
          <a:p>
            <a:r>
              <a:rPr lang="en-US" sz="1400" dirty="0">
                <a:solidFill>
                  <a:schemeClr val="tx1">
                    <a:lumMod val="50000"/>
                    <a:lumOff val="50000"/>
                  </a:schemeClr>
                </a:solidFill>
                <a:latin typeface="Arial" pitchFamily="34" charset="0"/>
                <a:cs typeface="Arial" pitchFamily="34" charset="0"/>
              </a:rPr>
              <a:t>Your Employer will only make employer contributions to </a:t>
            </a:r>
            <a:r>
              <a:rPr lang="en-US" sz="1400" b="1" dirty="0">
                <a:solidFill>
                  <a:schemeClr val="tx1">
                    <a:lumMod val="50000"/>
                    <a:lumOff val="50000"/>
                  </a:schemeClr>
                </a:solidFill>
                <a:latin typeface="Arial" pitchFamily="34" charset="0"/>
                <a:cs typeface="Arial" pitchFamily="34" charset="0"/>
              </a:rPr>
              <a:t>HealthEquity</a:t>
            </a:r>
          </a:p>
        </p:txBody>
      </p:sp>
      <p:sp>
        <p:nvSpPr>
          <p:cNvPr id="46" name="Rectangle 45"/>
          <p:cNvSpPr/>
          <p:nvPr/>
        </p:nvSpPr>
        <p:spPr>
          <a:xfrm>
            <a:off x="2146851" y="4135093"/>
            <a:ext cx="2719892" cy="954107"/>
          </a:xfrm>
          <a:prstGeom prst="rect">
            <a:avLst/>
          </a:prstGeom>
        </p:spPr>
        <p:txBody>
          <a:bodyPr wrap="square">
            <a:spAutoFit/>
          </a:bodyPr>
          <a:lstStyle/>
          <a:p>
            <a:r>
              <a:rPr lang="en-US" sz="1400" dirty="0">
                <a:solidFill>
                  <a:schemeClr val="tx1">
                    <a:lumMod val="50000"/>
                    <a:lumOff val="50000"/>
                  </a:schemeClr>
                </a:solidFill>
                <a:latin typeface="Arial" pitchFamily="34" charset="0"/>
                <a:cs typeface="Arial" pitchFamily="34" charset="0"/>
              </a:rPr>
              <a:t>Your Employer will only transmit HSA funds deposited by  employees via payroll deductions to </a:t>
            </a:r>
            <a:r>
              <a:rPr lang="en-US" sz="1400" b="1" dirty="0">
                <a:solidFill>
                  <a:schemeClr val="tx1">
                    <a:lumMod val="50000"/>
                    <a:lumOff val="50000"/>
                  </a:schemeClr>
                </a:solidFill>
                <a:latin typeface="Arial" pitchFamily="34" charset="0"/>
                <a:cs typeface="Arial" pitchFamily="34" charset="0"/>
              </a:rPr>
              <a:t>HealthEquity</a:t>
            </a:r>
          </a:p>
        </p:txBody>
      </p:sp>
      <p:sp>
        <p:nvSpPr>
          <p:cNvPr id="49" name="Rectangle 48"/>
          <p:cNvSpPr/>
          <p:nvPr/>
        </p:nvSpPr>
        <p:spPr>
          <a:xfrm>
            <a:off x="1451906" y="5465457"/>
            <a:ext cx="3341696" cy="523220"/>
          </a:xfrm>
          <a:prstGeom prst="rect">
            <a:avLst/>
          </a:prstGeom>
        </p:spPr>
        <p:txBody>
          <a:bodyPr wrap="square">
            <a:spAutoFit/>
          </a:bodyPr>
          <a:lstStyle/>
          <a:p>
            <a:r>
              <a:rPr lang="en-US" sz="1400" b="1" dirty="0">
                <a:solidFill>
                  <a:schemeClr val="tx1">
                    <a:lumMod val="50000"/>
                    <a:lumOff val="50000"/>
                  </a:schemeClr>
                </a:solidFill>
                <a:latin typeface="Arial" pitchFamily="34" charset="0"/>
                <a:cs typeface="Arial" pitchFamily="34" charset="0"/>
              </a:rPr>
              <a:t>BCBSNC &amp; HealthEquity </a:t>
            </a:r>
            <a:r>
              <a:rPr lang="en-US" sz="1400" dirty="0">
                <a:solidFill>
                  <a:schemeClr val="tx1">
                    <a:lumMod val="50000"/>
                    <a:lumOff val="50000"/>
                  </a:schemeClr>
                </a:solidFill>
                <a:latin typeface="Arial" pitchFamily="34" charset="0"/>
                <a:cs typeface="Arial" pitchFamily="34" charset="0"/>
              </a:rPr>
              <a:t>are integrated making paying claims easy</a:t>
            </a:r>
          </a:p>
        </p:txBody>
      </p:sp>
      <p:cxnSp>
        <p:nvCxnSpPr>
          <p:cNvPr id="79" name="Straight Connector 78"/>
          <p:cNvCxnSpPr/>
          <p:nvPr/>
        </p:nvCxnSpPr>
        <p:spPr>
          <a:xfrm>
            <a:off x="566724" y="5775336"/>
            <a:ext cx="723951" cy="0"/>
          </a:xfrm>
          <a:prstGeom prst="line">
            <a:avLst/>
          </a:prstGeom>
          <a:ln>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20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b="1" dirty="0"/>
              <a:t>Carrier Resources</a:t>
            </a:r>
          </a:p>
        </p:txBody>
      </p:sp>
    </p:spTree>
    <p:extLst>
      <p:ext uri="{BB962C8B-B14F-4D97-AF65-F5344CB8AC3E}">
        <p14:creationId xmlns:p14="http://schemas.microsoft.com/office/powerpoint/2010/main" val="3105688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4821"/>
            <a:ext cx="5943600" cy="822960"/>
          </a:xfrm>
        </p:spPr>
        <p:txBody>
          <a:bodyPr/>
          <a:lstStyle/>
          <a:p>
            <a:r>
              <a:rPr lang="en-US" dirty="0">
                <a:solidFill>
                  <a:schemeClr val="tx1"/>
                </a:solidFill>
              </a:rPr>
              <a:t>BLUECONNECTNC.COM</a:t>
            </a:r>
          </a:p>
        </p:txBody>
      </p:sp>
      <p:pic>
        <p:nvPicPr>
          <p:cNvPr id="5" name="Picture 4"/>
          <p:cNvPicPr>
            <a:picLocks noChangeAspect="1"/>
          </p:cNvPicPr>
          <p:nvPr/>
        </p:nvPicPr>
        <p:blipFill>
          <a:blip r:embed="rId2"/>
          <a:stretch>
            <a:fillRect/>
          </a:stretch>
        </p:blipFill>
        <p:spPr>
          <a:xfrm>
            <a:off x="452888" y="1245476"/>
            <a:ext cx="7215192" cy="4421129"/>
          </a:xfrm>
          <a:prstGeom prst="rect">
            <a:avLst/>
          </a:prstGeom>
        </p:spPr>
      </p:pic>
    </p:spTree>
    <p:extLst>
      <p:ext uri="{BB962C8B-B14F-4D97-AF65-F5344CB8AC3E}">
        <p14:creationId xmlns:p14="http://schemas.microsoft.com/office/powerpoint/2010/main" val="390464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82880"/>
            <a:ext cx="6234830" cy="822960"/>
          </a:xfrm>
        </p:spPr>
        <p:txBody>
          <a:bodyPr>
            <a:normAutofit/>
          </a:bodyPr>
          <a:lstStyle/>
          <a:p>
            <a:r>
              <a:rPr lang="en-US" dirty="0">
                <a:solidFill>
                  <a:schemeClr val="tx1"/>
                </a:solidFill>
              </a:rPr>
              <a:t>BCBSNC Website and Mobile App</a:t>
            </a:r>
          </a:p>
        </p:txBody>
      </p:sp>
      <p:sp>
        <p:nvSpPr>
          <p:cNvPr id="5" name="Text Placeholder 4"/>
          <p:cNvSpPr>
            <a:spLocks noGrp="1"/>
          </p:cNvSpPr>
          <p:nvPr>
            <p:ph type="body" sz="quarter" idx="13"/>
          </p:nvPr>
        </p:nvSpPr>
        <p:spPr>
          <a:xfrm>
            <a:off x="228600" y="1005840"/>
            <a:ext cx="7772400" cy="411480"/>
          </a:xfrm>
        </p:spPr>
        <p:txBody>
          <a:bodyPr/>
          <a:lstStyle/>
          <a:p>
            <a:r>
              <a:rPr lang="en-US" dirty="0"/>
              <a:t>Blue Connect Plus Blue Connect Mobile</a:t>
            </a:r>
          </a:p>
        </p:txBody>
      </p:sp>
      <p:pic>
        <p:nvPicPr>
          <p:cNvPr id="2" name="Picture 1"/>
          <p:cNvPicPr>
            <a:picLocks noChangeAspect="1"/>
          </p:cNvPicPr>
          <p:nvPr/>
        </p:nvPicPr>
        <p:blipFill>
          <a:blip r:embed="rId3"/>
          <a:stretch>
            <a:fillRect/>
          </a:stretch>
        </p:blipFill>
        <p:spPr>
          <a:xfrm>
            <a:off x="489749" y="1759840"/>
            <a:ext cx="6769598" cy="4206240"/>
          </a:xfrm>
          <a:prstGeom prst="rect">
            <a:avLst/>
          </a:prstGeom>
        </p:spPr>
      </p:pic>
    </p:spTree>
    <p:extLst>
      <p:ext uri="{BB962C8B-B14F-4D97-AF65-F5344CB8AC3E}">
        <p14:creationId xmlns:p14="http://schemas.microsoft.com/office/powerpoint/2010/main" val="2130426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159"/>
            <a:ext cx="5943600" cy="822960"/>
          </a:xfrm>
        </p:spPr>
        <p:txBody>
          <a:bodyPr/>
          <a:lstStyle/>
          <a:p>
            <a:r>
              <a:rPr lang="en-US" dirty="0">
                <a:solidFill>
                  <a:schemeClr val="tx1"/>
                </a:solidFill>
              </a:rPr>
              <a:t>Use Blue Connect Mobile</a:t>
            </a:r>
          </a:p>
        </p:txBody>
      </p:sp>
      <p:sp>
        <p:nvSpPr>
          <p:cNvPr id="5" name="Text Placeholder 4"/>
          <p:cNvSpPr>
            <a:spLocks noGrp="1"/>
          </p:cNvSpPr>
          <p:nvPr>
            <p:ph type="body" sz="quarter" idx="13"/>
          </p:nvPr>
        </p:nvSpPr>
        <p:spPr>
          <a:xfrm>
            <a:off x="228600" y="802566"/>
            <a:ext cx="4280770" cy="411480"/>
          </a:xfrm>
        </p:spPr>
        <p:txBody>
          <a:bodyPr/>
          <a:lstStyle/>
          <a:p>
            <a:r>
              <a:rPr lang="en-US" dirty="0"/>
              <a:t>Access Information 24/7 </a:t>
            </a:r>
          </a:p>
        </p:txBody>
      </p:sp>
      <p:pic>
        <p:nvPicPr>
          <p:cNvPr id="3" name="Picture 2"/>
          <p:cNvPicPr>
            <a:picLocks noChangeAspect="1"/>
          </p:cNvPicPr>
          <p:nvPr/>
        </p:nvPicPr>
        <p:blipFill>
          <a:blip r:embed="rId3"/>
          <a:stretch>
            <a:fillRect/>
          </a:stretch>
        </p:blipFill>
        <p:spPr>
          <a:xfrm>
            <a:off x="1243208" y="1269157"/>
            <a:ext cx="5989966" cy="4297680"/>
          </a:xfrm>
          <a:prstGeom prst="rect">
            <a:avLst/>
          </a:prstGeom>
        </p:spPr>
      </p:pic>
      <p:sp>
        <p:nvSpPr>
          <p:cNvPr id="6" name="Rectangle 5"/>
          <p:cNvSpPr/>
          <p:nvPr/>
        </p:nvSpPr>
        <p:spPr>
          <a:xfrm>
            <a:off x="155010" y="5971158"/>
            <a:ext cx="4923143" cy="338554"/>
          </a:xfrm>
          <a:prstGeom prst="rect">
            <a:avLst/>
          </a:prstGeom>
        </p:spPr>
        <p:txBody>
          <a:bodyPr wrap="none">
            <a:spAutoFit/>
          </a:bodyPr>
          <a:lstStyle/>
          <a:p>
            <a:r>
              <a:rPr lang="en-US" sz="1600" dirty="0"/>
              <a:t>Everything on the mobile app is available in Spanish</a:t>
            </a:r>
          </a:p>
        </p:txBody>
      </p:sp>
      <p:pic>
        <p:nvPicPr>
          <p:cNvPr id="7" name="Picture 6"/>
          <p:cNvPicPr>
            <a:picLocks noChangeAspect="1"/>
          </p:cNvPicPr>
          <p:nvPr/>
        </p:nvPicPr>
        <p:blipFill rotWithShape="1">
          <a:blip r:embed="rId4"/>
          <a:srcRect t="7912" b="27743"/>
          <a:stretch/>
        </p:blipFill>
        <p:spPr>
          <a:xfrm>
            <a:off x="5078153" y="5587231"/>
            <a:ext cx="3180325" cy="1106407"/>
          </a:xfrm>
          <a:prstGeom prst="rect">
            <a:avLst/>
          </a:prstGeom>
        </p:spPr>
      </p:pic>
    </p:spTree>
    <p:extLst>
      <p:ext uri="{BB962C8B-B14F-4D97-AF65-F5344CB8AC3E}">
        <p14:creationId xmlns:p14="http://schemas.microsoft.com/office/powerpoint/2010/main" val="274760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10099794"/>
              </p:ext>
            </p:extLst>
          </p:nvPr>
        </p:nvGraphicFramePr>
        <p:xfrm>
          <a:off x="1243249" y="1473631"/>
          <a:ext cx="680313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Our Plans For 2020-2021</a:t>
            </a:r>
          </a:p>
        </p:txBody>
      </p:sp>
      <p:sp>
        <p:nvSpPr>
          <p:cNvPr id="61" name="TextBox 60"/>
          <p:cNvSpPr txBox="1"/>
          <p:nvPr/>
        </p:nvSpPr>
        <p:spPr>
          <a:xfrm>
            <a:off x="5439025" y="1629570"/>
            <a:ext cx="2190915" cy="492443"/>
          </a:xfrm>
          <a:prstGeom prst="rect">
            <a:avLst/>
          </a:prstGeom>
          <a:noFill/>
        </p:spPr>
        <p:txBody>
          <a:bodyPr wrap="square" rtlCol="0" anchor="t">
            <a:spAutoFit/>
          </a:bodyPr>
          <a:lstStyle/>
          <a:p>
            <a:r>
              <a:rPr lang="en-US" sz="1400" b="1" dirty="0">
                <a:solidFill>
                  <a:schemeClr val="accent2"/>
                </a:solidFill>
              </a:rPr>
              <a:t>VOLUNTARY VISION </a:t>
            </a:r>
            <a:r>
              <a:rPr lang="en-US" sz="1200" dirty="0">
                <a:solidFill>
                  <a:schemeClr val="tx2"/>
                </a:solidFill>
                <a:latin typeface="+mn-lt"/>
              </a:rPr>
              <a:t>Superior Vision</a:t>
            </a:r>
            <a:endParaRPr lang="en-US" sz="1400" dirty="0">
              <a:solidFill>
                <a:schemeClr val="tx2"/>
              </a:solidFill>
              <a:latin typeface="+mn-lt"/>
              <a:cs typeface="Arial"/>
            </a:endParaRPr>
          </a:p>
        </p:txBody>
      </p:sp>
      <p:sp>
        <p:nvSpPr>
          <p:cNvPr id="62" name="TextBox 61"/>
          <p:cNvSpPr txBox="1"/>
          <p:nvPr/>
        </p:nvSpPr>
        <p:spPr>
          <a:xfrm>
            <a:off x="1596890" y="1698185"/>
            <a:ext cx="1649230" cy="492443"/>
          </a:xfrm>
          <a:prstGeom prst="rect">
            <a:avLst/>
          </a:prstGeom>
          <a:noFill/>
        </p:spPr>
        <p:txBody>
          <a:bodyPr wrap="square" rtlCol="0">
            <a:spAutoFit/>
          </a:bodyPr>
          <a:lstStyle/>
          <a:p>
            <a:pPr algn="r"/>
            <a:r>
              <a:rPr lang="en-US" sz="1400" b="1" dirty="0">
                <a:solidFill>
                  <a:schemeClr val="accent2"/>
                </a:solidFill>
                <a:latin typeface="+mn-lt"/>
              </a:rPr>
              <a:t>MEDICAL</a:t>
            </a:r>
            <a:endParaRPr lang="en-US" sz="1600" b="1" dirty="0">
              <a:solidFill>
                <a:schemeClr val="accent2"/>
              </a:solidFill>
              <a:latin typeface="+mn-lt"/>
            </a:endParaRPr>
          </a:p>
          <a:p>
            <a:pPr algn="r"/>
            <a:r>
              <a:rPr lang="en-US" sz="1200" dirty="0">
                <a:solidFill>
                  <a:schemeClr val="tx2"/>
                </a:solidFill>
                <a:latin typeface="+mn-lt"/>
              </a:rPr>
              <a:t>BCBSNC</a:t>
            </a:r>
          </a:p>
        </p:txBody>
      </p:sp>
      <p:sp>
        <p:nvSpPr>
          <p:cNvPr id="63" name="TextBox 62"/>
          <p:cNvSpPr txBox="1"/>
          <p:nvPr/>
        </p:nvSpPr>
        <p:spPr>
          <a:xfrm>
            <a:off x="5954297" y="2550517"/>
            <a:ext cx="1936779" cy="492443"/>
          </a:xfrm>
          <a:prstGeom prst="rect">
            <a:avLst/>
          </a:prstGeom>
          <a:noFill/>
        </p:spPr>
        <p:txBody>
          <a:bodyPr wrap="square" rtlCol="0" anchor="t">
            <a:spAutoFit/>
          </a:bodyPr>
          <a:lstStyle/>
          <a:p>
            <a:r>
              <a:rPr lang="en-US" sz="1400" b="1" dirty="0">
                <a:solidFill>
                  <a:schemeClr val="accent2"/>
                </a:solidFill>
                <a:latin typeface="+mn-lt"/>
              </a:rPr>
              <a:t>VOLUNTARY LIFE</a:t>
            </a:r>
            <a:endParaRPr lang="en-US" sz="1600" b="1" dirty="0">
              <a:solidFill>
                <a:schemeClr val="accent2"/>
              </a:solidFill>
              <a:latin typeface="+mn-lt"/>
              <a:cs typeface="Arial"/>
            </a:endParaRPr>
          </a:p>
          <a:p>
            <a:r>
              <a:rPr lang="en-US" sz="1200" dirty="0">
                <a:solidFill>
                  <a:schemeClr val="tx2"/>
                </a:solidFill>
                <a:latin typeface="+mn-lt"/>
              </a:rPr>
              <a:t>Guardian</a:t>
            </a:r>
            <a:endParaRPr lang="en-US" sz="1400" dirty="0">
              <a:solidFill>
                <a:schemeClr val="tx2"/>
              </a:solidFill>
              <a:latin typeface="+mn-lt"/>
              <a:cs typeface="Arial"/>
            </a:endParaRPr>
          </a:p>
        </p:txBody>
      </p:sp>
      <p:sp>
        <p:nvSpPr>
          <p:cNvPr id="64" name="TextBox 63"/>
          <p:cNvSpPr txBox="1"/>
          <p:nvPr/>
        </p:nvSpPr>
        <p:spPr>
          <a:xfrm>
            <a:off x="1769589" y="4356129"/>
            <a:ext cx="2077447" cy="492443"/>
          </a:xfrm>
          <a:prstGeom prst="rect">
            <a:avLst/>
          </a:prstGeom>
          <a:noFill/>
        </p:spPr>
        <p:txBody>
          <a:bodyPr wrap="square" rtlCol="0">
            <a:spAutoFit/>
          </a:bodyPr>
          <a:lstStyle/>
          <a:p>
            <a:pPr algn="r"/>
            <a:r>
              <a:rPr lang="en-US" sz="1400" b="1" dirty="0">
                <a:solidFill>
                  <a:schemeClr val="accent2"/>
                </a:solidFill>
                <a:latin typeface="+mn-lt"/>
              </a:rPr>
              <a:t> </a:t>
            </a:r>
            <a:r>
              <a:rPr lang="en-US" sz="1400" b="1" dirty="0">
                <a:solidFill>
                  <a:schemeClr val="accent2"/>
                </a:solidFill>
              </a:rPr>
              <a:t>VOLUNTARY </a:t>
            </a:r>
            <a:r>
              <a:rPr lang="en-US" sz="1400" b="1" dirty="0">
                <a:solidFill>
                  <a:schemeClr val="accent2"/>
                </a:solidFill>
                <a:latin typeface="+mn-lt"/>
              </a:rPr>
              <a:t>DENTAL</a:t>
            </a:r>
          </a:p>
          <a:p>
            <a:pPr algn="r"/>
            <a:r>
              <a:rPr lang="en-US" sz="1200" dirty="0">
                <a:solidFill>
                  <a:schemeClr val="tx2"/>
                </a:solidFill>
                <a:latin typeface="+mn-lt"/>
              </a:rPr>
              <a:t>Guardian</a:t>
            </a:r>
            <a:endParaRPr lang="en-US" sz="1400" dirty="0">
              <a:solidFill>
                <a:schemeClr val="tx2"/>
              </a:solidFill>
              <a:latin typeface="+mn-lt"/>
            </a:endParaRPr>
          </a:p>
        </p:txBody>
      </p:sp>
      <p:sp>
        <p:nvSpPr>
          <p:cNvPr id="65" name="TextBox 64"/>
          <p:cNvSpPr txBox="1"/>
          <p:nvPr/>
        </p:nvSpPr>
        <p:spPr>
          <a:xfrm>
            <a:off x="5439024" y="3471464"/>
            <a:ext cx="2307703" cy="492443"/>
          </a:xfrm>
          <a:prstGeom prst="rect">
            <a:avLst/>
          </a:prstGeom>
          <a:noFill/>
        </p:spPr>
        <p:txBody>
          <a:bodyPr wrap="square" rtlCol="0">
            <a:spAutoFit/>
          </a:bodyPr>
          <a:lstStyle/>
          <a:p>
            <a:r>
              <a:rPr lang="en-US" sz="1400" b="1" dirty="0">
                <a:solidFill>
                  <a:schemeClr val="accent2"/>
                </a:solidFill>
              </a:rPr>
              <a:t>VOLUNTARY DISABILITY</a:t>
            </a:r>
            <a:endParaRPr lang="en-US" sz="1600" b="1" dirty="0">
              <a:solidFill>
                <a:schemeClr val="accent2"/>
              </a:solidFill>
              <a:latin typeface="+mn-lt"/>
            </a:endParaRPr>
          </a:p>
          <a:p>
            <a:r>
              <a:rPr lang="en-US" sz="1200" dirty="0">
                <a:solidFill>
                  <a:schemeClr val="tx2"/>
                </a:solidFill>
                <a:latin typeface="+mn-lt"/>
              </a:rPr>
              <a:t>Guardian</a:t>
            </a:r>
          </a:p>
        </p:txBody>
      </p:sp>
      <p:sp>
        <p:nvSpPr>
          <p:cNvPr id="66" name="TextBox 65"/>
          <p:cNvSpPr txBox="1"/>
          <p:nvPr/>
        </p:nvSpPr>
        <p:spPr>
          <a:xfrm>
            <a:off x="1949544" y="2582569"/>
            <a:ext cx="1649230" cy="492443"/>
          </a:xfrm>
          <a:prstGeom prst="rect">
            <a:avLst/>
          </a:prstGeom>
          <a:noFill/>
        </p:spPr>
        <p:txBody>
          <a:bodyPr wrap="square" rtlCol="0" anchor="t">
            <a:spAutoFit/>
          </a:bodyPr>
          <a:lstStyle/>
          <a:p>
            <a:pPr algn="r"/>
            <a:r>
              <a:rPr lang="en-US" sz="1400" b="1" dirty="0">
                <a:solidFill>
                  <a:schemeClr val="accent2"/>
                </a:solidFill>
                <a:latin typeface="+mn-lt"/>
              </a:rPr>
              <a:t>TELEMED</a:t>
            </a:r>
            <a:endParaRPr lang="en-US" sz="1600" b="1" dirty="0">
              <a:solidFill>
                <a:schemeClr val="accent2"/>
              </a:solidFill>
              <a:latin typeface="+mn-lt"/>
            </a:endParaRPr>
          </a:p>
          <a:p>
            <a:pPr algn="r"/>
            <a:r>
              <a:rPr lang="en-US" sz="1200" dirty="0">
                <a:solidFill>
                  <a:schemeClr val="tx2"/>
                </a:solidFill>
              </a:rPr>
              <a:t>MDLive</a:t>
            </a:r>
            <a:endParaRPr lang="en-US" sz="1200" dirty="0">
              <a:solidFill>
                <a:schemeClr val="tx2"/>
              </a:solidFill>
              <a:latin typeface="+mn-lt"/>
              <a:cs typeface="Arial"/>
            </a:endParaRPr>
          </a:p>
        </p:txBody>
      </p:sp>
      <p:sp>
        <p:nvSpPr>
          <p:cNvPr id="69" name="TextBox 68"/>
          <p:cNvSpPr txBox="1"/>
          <p:nvPr/>
        </p:nvSpPr>
        <p:spPr>
          <a:xfrm>
            <a:off x="5926602" y="4249412"/>
            <a:ext cx="2548709" cy="707886"/>
          </a:xfrm>
          <a:prstGeom prst="rect">
            <a:avLst/>
          </a:prstGeom>
          <a:noFill/>
        </p:spPr>
        <p:txBody>
          <a:bodyPr wrap="square" rtlCol="0">
            <a:spAutoFit/>
          </a:bodyPr>
          <a:lstStyle/>
          <a:p>
            <a:r>
              <a:rPr lang="en-US" sz="1400" b="1" dirty="0">
                <a:solidFill>
                  <a:schemeClr val="accent2"/>
                </a:solidFill>
                <a:latin typeface="+mn-lt"/>
              </a:rPr>
              <a:t>EMPLOYEE ASSISTANCE PROGRAM (EAP)</a:t>
            </a:r>
          </a:p>
          <a:p>
            <a:r>
              <a:rPr lang="en-US" sz="1200" dirty="0">
                <a:solidFill>
                  <a:schemeClr val="tx2"/>
                </a:solidFill>
                <a:latin typeface="+mn-lt"/>
              </a:rPr>
              <a:t>WorkLifeMatters </a:t>
            </a:r>
          </a:p>
        </p:txBody>
      </p:sp>
      <p:sp>
        <p:nvSpPr>
          <p:cNvPr id="70" name="TextBox 69"/>
          <p:cNvSpPr txBox="1"/>
          <p:nvPr/>
        </p:nvSpPr>
        <p:spPr>
          <a:xfrm>
            <a:off x="1405600" y="3411264"/>
            <a:ext cx="1990239" cy="707886"/>
          </a:xfrm>
          <a:prstGeom prst="rect">
            <a:avLst/>
          </a:prstGeom>
          <a:noFill/>
        </p:spPr>
        <p:txBody>
          <a:bodyPr wrap="square" rtlCol="0">
            <a:spAutoFit/>
          </a:bodyPr>
          <a:lstStyle/>
          <a:p>
            <a:pPr algn="r"/>
            <a:r>
              <a:rPr lang="en-US" sz="1400" b="1" dirty="0">
                <a:solidFill>
                  <a:schemeClr val="accent2"/>
                </a:solidFill>
                <a:latin typeface="+mn-lt"/>
              </a:rPr>
              <a:t>HEALTH SAVINGS ACCOUNT</a:t>
            </a:r>
            <a:endParaRPr lang="en-US" sz="1600" b="1" dirty="0">
              <a:solidFill>
                <a:schemeClr val="accent2"/>
              </a:solidFill>
              <a:latin typeface="+mn-lt"/>
            </a:endParaRPr>
          </a:p>
          <a:p>
            <a:pPr algn="r"/>
            <a:r>
              <a:rPr lang="en-US" sz="1200" dirty="0">
                <a:solidFill>
                  <a:schemeClr val="tx2"/>
                </a:solidFill>
                <a:latin typeface="+mn-lt"/>
              </a:rPr>
              <a:t>HealthEquity</a:t>
            </a:r>
          </a:p>
        </p:txBody>
      </p:sp>
      <p:grpSp>
        <p:nvGrpSpPr>
          <p:cNvPr id="99" name="Group 98"/>
          <p:cNvGrpSpPr/>
          <p:nvPr/>
        </p:nvGrpSpPr>
        <p:grpSpPr>
          <a:xfrm>
            <a:off x="3677215" y="1710527"/>
            <a:ext cx="475588" cy="495985"/>
            <a:chOff x="-7740650" y="5106988"/>
            <a:chExt cx="4552950" cy="4711700"/>
          </a:xfrm>
          <a:solidFill>
            <a:schemeClr val="bg1"/>
          </a:solidFill>
        </p:grpSpPr>
        <p:sp>
          <p:nvSpPr>
            <p:cNvPr id="101" name="Freeform 12"/>
            <p:cNvSpPr>
              <a:spLocks noEditPoints="1"/>
            </p:cNvSpPr>
            <p:nvPr/>
          </p:nvSpPr>
          <p:spPr bwMode="auto">
            <a:xfrm>
              <a:off x="-6583363" y="6904038"/>
              <a:ext cx="701675" cy="1035050"/>
            </a:xfrm>
            <a:custGeom>
              <a:avLst/>
              <a:gdLst>
                <a:gd name="T0" fmla="*/ 456 w 883"/>
                <a:gd name="T1" fmla="*/ 196 h 1305"/>
                <a:gd name="T2" fmla="*/ 407 w 883"/>
                <a:gd name="T3" fmla="*/ 233 h 1305"/>
                <a:gd name="T4" fmla="*/ 387 w 883"/>
                <a:gd name="T5" fmla="*/ 293 h 1305"/>
                <a:gd name="T6" fmla="*/ 407 w 883"/>
                <a:gd name="T7" fmla="*/ 355 h 1305"/>
                <a:gd name="T8" fmla="*/ 456 w 883"/>
                <a:gd name="T9" fmla="*/ 393 h 1305"/>
                <a:gd name="T10" fmla="*/ 521 w 883"/>
                <a:gd name="T11" fmla="*/ 393 h 1305"/>
                <a:gd name="T12" fmla="*/ 572 w 883"/>
                <a:gd name="T13" fmla="*/ 356 h 1305"/>
                <a:gd name="T14" fmla="*/ 592 w 883"/>
                <a:gd name="T15" fmla="*/ 295 h 1305"/>
                <a:gd name="T16" fmla="*/ 572 w 883"/>
                <a:gd name="T17" fmla="*/ 233 h 1305"/>
                <a:gd name="T18" fmla="*/ 521 w 883"/>
                <a:gd name="T19" fmla="*/ 196 h 1305"/>
                <a:gd name="T20" fmla="*/ 615 w 883"/>
                <a:gd name="T21" fmla="*/ 0 h 1305"/>
                <a:gd name="T22" fmla="*/ 709 w 883"/>
                <a:gd name="T23" fmla="*/ 13 h 1305"/>
                <a:gd name="T24" fmla="*/ 787 w 883"/>
                <a:gd name="T25" fmla="*/ 53 h 1305"/>
                <a:gd name="T26" fmla="*/ 847 w 883"/>
                <a:gd name="T27" fmla="*/ 118 h 1305"/>
                <a:gd name="T28" fmla="*/ 880 w 883"/>
                <a:gd name="T29" fmla="*/ 210 h 1305"/>
                <a:gd name="T30" fmla="*/ 880 w 883"/>
                <a:gd name="T31" fmla="*/ 313 h 1305"/>
                <a:gd name="T32" fmla="*/ 847 w 883"/>
                <a:gd name="T33" fmla="*/ 421 h 1305"/>
                <a:gd name="T34" fmla="*/ 784 w 883"/>
                <a:gd name="T35" fmla="*/ 526 h 1305"/>
                <a:gd name="T36" fmla="*/ 695 w 883"/>
                <a:gd name="T37" fmla="*/ 624 h 1305"/>
                <a:gd name="T38" fmla="*/ 586 w 883"/>
                <a:gd name="T39" fmla="*/ 703 h 1305"/>
                <a:gd name="T40" fmla="*/ 476 w 883"/>
                <a:gd name="T41" fmla="*/ 752 h 1305"/>
                <a:gd name="T42" fmla="*/ 438 w 883"/>
                <a:gd name="T43" fmla="*/ 812 h 1305"/>
                <a:gd name="T44" fmla="*/ 499 w 883"/>
                <a:gd name="T45" fmla="*/ 893 h 1305"/>
                <a:gd name="T46" fmla="*/ 581 w 883"/>
                <a:gd name="T47" fmla="*/ 965 h 1305"/>
                <a:gd name="T48" fmla="*/ 675 w 883"/>
                <a:gd name="T49" fmla="*/ 1023 h 1305"/>
                <a:gd name="T50" fmla="*/ 766 w 883"/>
                <a:gd name="T51" fmla="*/ 1067 h 1305"/>
                <a:gd name="T52" fmla="*/ 664 w 883"/>
                <a:gd name="T53" fmla="*/ 1106 h 1305"/>
                <a:gd name="T54" fmla="*/ 478 w 883"/>
                <a:gd name="T55" fmla="*/ 1197 h 1305"/>
                <a:gd name="T56" fmla="*/ 313 w 883"/>
                <a:gd name="T57" fmla="*/ 1305 h 1305"/>
                <a:gd name="T58" fmla="*/ 188 w 883"/>
                <a:gd name="T59" fmla="*/ 1186 h 1305"/>
                <a:gd name="T60" fmla="*/ 101 w 883"/>
                <a:gd name="T61" fmla="*/ 1067 h 1305"/>
                <a:gd name="T62" fmla="*/ 45 w 883"/>
                <a:gd name="T63" fmla="*/ 951 h 1305"/>
                <a:gd name="T64" fmla="*/ 14 w 883"/>
                <a:gd name="T65" fmla="*/ 843 h 1305"/>
                <a:gd name="T66" fmla="*/ 2 w 883"/>
                <a:gd name="T67" fmla="*/ 749 h 1305"/>
                <a:gd name="T68" fmla="*/ 2 w 883"/>
                <a:gd name="T69" fmla="*/ 644 h 1305"/>
                <a:gd name="T70" fmla="*/ 20 w 883"/>
                <a:gd name="T71" fmla="*/ 517 h 1305"/>
                <a:gd name="T72" fmla="*/ 61 w 883"/>
                <a:gd name="T73" fmla="*/ 393 h 1305"/>
                <a:gd name="T74" fmla="*/ 136 w 883"/>
                <a:gd name="T75" fmla="*/ 271 h 1305"/>
                <a:gd name="T76" fmla="*/ 250 w 883"/>
                <a:gd name="T77" fmla="*/ 152 h 1305"/>
                <a:gd name="T78" fmla="*/ 353 w 883"/>
                <a:gd name="T79" fmla="*/ 76 h 1305"/>
                <a:gd name="T80" fmla="*/ 460 w 883"/>
                <a:gd name="T81" fmla="*/ 27 h 1305"/>
                <a:gd name="T82" fmla="*/ 565 w 883"/>
                <a:gd name="T83" fmla="*/ 2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3" h="1305">
                  <a:moveTo>
                    <a:pt x="489" y="190"/>
                  </a:moveTo>
                  <a:lnTo>
                    <a:pt x="456" y="196"/>
                  </a:lnTo>
                  <a:lnTo>
                    <a:pt x="429" y="210"/>
                  </a:lnTo>
                  <a:lnTo>
                    <a:pt x="407" y="233"/>
                  </a:lnTo>
                  <a:lnTo>
                    <a:pt x="391" y="261"/>
                  </a:lnTo>
                  <a:lnTo>
                    <a:pt x="387" y="293"/>
                  </a:lnTo>
                  <a:lnTo>
                    <a:pt x="391" y="327"/>
                  </a:lnTo>
                  <a:lnTo>
                    <a:pt x="407" y="355"/>
                  </a:lnTo>
                  <a:lnTo>
                    <a:pt x="429" y="378"/>
                  </a:lnTo>
                  <a:lnTo>
                    <a:pt x="456" y="393"/>
                  </a:lnTo>
                  <a:lnTo>
                    <a:pt x="489" y="398"/>
                  </a:lnTo>
                  <a:lnTo>
                    <a:pt x="521" y="393"/>
                  </a:lnTo>
                  <a:lnTo>
                    <a:pt x="550" y="378"/>
                  </a:lnTo>
                  <a:lnTo>
                    <a:pt x="572" y="356"/>
                  </a:lnTo>
                  <a:lnTo>
                    <a:pt x="586" y="327"/>
                  </a:lnTo>
                  <a:lnTo>
                    <a:pt x="592" y="295"/>
                  </a:lnTo>
                  <a:lnTo>
                    <a:pt x="586" y="261"/>
                  </a:lnTo>
                  <a:lnTo>
                    <a:pt x="572" y="233"/>
                  </a:lnTo>
                  <a:lnTo>
                    <a:pt x="550" y="210"/>
                  </a:lnTo>
                  <a:lnTo>
                    <a:pt x="521" y="196"/>
                  </a:lnTo>
                  <a:lnTo>
                    <a:pt x="489" y="190"/>
                  </a:lnTo>
                  <a:close/>
                  <a:moveTo>
                    <a:pt x="615" y="0"/>
                  </a:moveTo>
                  <a:lnTo>
                    <a:pt x="664" y="4"/>
                  </a:lnTo>
                  <a:lnTo>
                    <a:pt x="709" y="13"/>
                  </a:lnTo>
                  <a:lnTo>
                    <a:pt x="751" y="29"/>
                  </a:lnTo>
                  <a:lnTo>
                    <a:pt x="787" y="53"/>
                  </a:lnTo>
                  <a:lnTo>
                    <a:pt x="820" y="82"/>
                  </a:lnTo>
                  <a:lnTo>
                    <a:pt x="847" y="118"/>
                  </a:lnTo>
                  <a:lnTo>
                    <a:pt x="869" y="161"/>
                  </a:lnTo>
                  <a:lnTo>
                    <a:pt x="880" y="210"/>
                  </a:lnTo>
                  <a:lnTo>
                    <a:pt x="883" y="261"/>
                  </a:lnTo>
                  <a:lnTo>
                    <a:pt x="880" y="313"/>
                  </a:lnTo>
                  <a:lnTo>
                    <a:pt x="867" y="367"/>
                  </a:lnTo>
                  <a:lnTo>
                    <a:pt x="847" y="421"/>
                  </a:lnTo>
                  <a:lnTo>
                    <a:pt x="818" y="474"/>
                  </a:lnTo>
                  <a:lnTo>
                    <a:pt x="784" y="526"/>
                  </a:lnTo>
                  <a:lnTo>
                    <a:pt x="742" y="577"/>
                  </a:lnTo>
                  <a:lnTo>
                    <a:pt x="695" y="624"/>
                  </a:lnTo>
                  <a:lnTo>
                    <a:pt x="642" y="667"/>
                  </a:lnTo>
                  <a:lnTo>
                    <a:pt x="586" y="703"/>
                  </a:lnTo>
                  <a:lnTo>
                    <a:pt x="530" y="730"/>
                  </a:lnTo>
                  <a:lnTo>
                    <a:pt x="476" y="752"/>
                  </a:lnTo>
                  <a:lnTo>
                    <a:pt x="420" y="767"/>
                  </a:lnTo>
                  <a:lnTo>
                    <a:pt x="438" y="812"/>
                  </a:lnTo>
                  <a:lnTo>
                    <a:pt x="465" y="853"/>
                  </a:lnTo>
                  <a:lnTo>
                    <a:pt x="499" y="893"/>
                  </a:lnTo>
                  <a:lnTo>
                    <a:pt x="537" y="931"/>
                  </a:lnTo>
                  <a:lnTo>
                    <a:pt x="581" y="965"/>
                  </a:lnTo>
                  <a:lnTo>
                    <a:pt x="628" y="996"/>
                  </a:lnTo>
                  <a:lnTo>
                    <a:pt x="675" y="1023"/>
                  </a:lnTo>
                  <a:lnTo>
                    <a:pt x="720" y="1047"/>
                  </a:lnTo>
                  <a:lnTo>
                    <a:pt x="766" y="1067"/>
                  </a:lnTo>
                  <a:lnTo>
                    <a:pt x="764" y="1068"/>
                  </a:lnTo>
                  <a:lnTo>
                    <a:pt x="664" y="1106"/>
                  </a:lnTo>
                  <a:lnTo>
                    <a:pt x="568" y="1148"/>
                  </a:lnTo>
                  <a:lnTo>
                    <a:pt x="478" y="1197"/>
                  </a:lnTo>
                  <a:lnTo>
                    <a:pt x="393" y="1249"/>
                  </a:lnTo>
                  <a:lnTo>
                    <a:pt x="313" y="1305"/>
                  </a:lnTo>
                  <a:lnTo>
                    <a:pt x="246" y="1246"/>
                  </a:lnTo>
                  <a:lnTo>
                    <a:pt x="188" y="1186"/>
                  </a:lnTo>
                  <a:lnTo>
                    <a:pt x="139" y="1126"/>
                  </a:lnTo>
                  <a:lnTo>
                    <a:pt x="101" y="1067"/>
                  </a:lnTo>
                  <a:lnTo>
                    <a:pt x="69" y="1007"/>
                  </a:lnTo>
                  <a:lnTo>
                    <a:pt x="45" y="951"/>
                  </a:lnTo>
                  <a:lnTo>
                    <a:pt x="27" y="895"/>
                  </a:lnTo>
                  <a:lnTo>
                    <a:pt x="14" y="843"/>
                  </a:lnTo>
                  <a:lnTo>
                    <a:pt x="5" y="794"/>
                  </a:lnTo>
                  <a:lnTo>
                    <a:pt x="2" y="749"/>
                  </a:lnTo>
                  <a:lnTo>
                    <a:pt x="0" y="709"/>
                  </a:lnTo>
                  <a:lnTo>
                    <a:pt x="2" y="644"/>
                  </a:lnTo>
                  <a:lnTo>
                    <a:pt x="9" y="580"/>
                  </a:lnTo>
                  <a:lnTo>
                    <a:pt x="20" y="517"/>
                  </a:lnTo>
                  <a:lnTo>
                    <a:pt x="36" y="454"/>
                  </a:lnTo>
                  <a:lnTo>
                    <a:pt x="61" y="393"/>
                  </a:lnTo>
                  <a:lnTo>
                    <a:pt x="94" y="331"/>
                  </a:lnTo>
                  <a:lnTo>
                    <a:pt x="136" y="271"/>
                  </a:lnTo>
                  <a:lnTo>
                    <a:pt x="186" y="212"/>
                  </a:lnTo>
                  <a:lnTo>
                    <a:pt x="250" y="152"/>
                  </a:lnTo>
                  <a:lnTo>
                    <a:pt x="300" y="111"/>
                  </a:lnTo>
                  <a:lnTo>
                    <a:pt x="353" y="76"/>
                  </a:lnTo>
                  <a:lnTo>
                    <a:pt x="405" y="49"/>
                  </a:lnTo>
                  <a:lnTo>
                    <a:pt x="460" y="27"/>
                  </a:lnTo>
                  <a:lnTo>
                    <a:pt x="512" y="11"/>
                  </a:lnTo>
                  <a:lnTo>
                    <a:pt x="565" y="2"/>
                  </a:lnTo>
                  <a:lnTo>
                    <a:pt x="6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2" name="Freeform 13"/>
            <p:cNvSpPr>
              <a:spLocks noEditPoints="1"/>
            </p:cNvSpPr>
            <p:nvPr/>
          </p:nvSpPr>
          <p:spPr bwMode="auto">
            <a:xfrm>
              <a:off x="-6357938" y="6904038"/>
              <a:ext cx="2016125" cy="2914650"/>
            </a:xfrm>
            <a:custGeom>
              <a:avLst/>
              <a:gdLst>
                <a:gd name="T0" fmla="*/ 1953 w 2539"/>
                <a:gd name="T1" fmla="*/ 261 h 3673"/>
                <a:gd name="T2" fmla="*/ 2018 w 2539"/>
                <a:gd name="T3" fmla="*/ 393 h 3673"/>
                <a:gd name="T4" fmla="*/ 2147 w 2539"/>
                <a:gd name="T5" fmla="*/ 327 h 3673"/>
                <a:gd name="T6" fmla="*/ 2081 w 2539"/>
                <a:gd name="T7" fmla="*/ 196 h 3673"/>
                <a:gd name="T8" fmla="*/ 2080 w 2539"/>
                <a:gd name="T9" fmla="*/ 27 h 3673"/>
                <a:gd name="T10" fmla="*/ 2351 w 2539"/>
                <a:gd name="T11" fmla="*/ 212 h 3673"/>
                <a:gd name="T12" fmla="*/ 2519 w 2539"/>
                <a:gd name="T13" fmla="*/ 517 h 3673"/>
                <a:gd name="T14" fmla="*/ 2534 w 2539"/>
                <a:gd name="T15" fmla="*/ 790 h 3673"/>
                <a:gd name="T16" fmla="*/ 2447 w 2539"/>
                <a:gd name="T17" fmla="*/ 1052 h 3673"/>
                <a:gd name="T18" fmla="*/ 2179 w 2539"/>
                <a:gd name="T19" fmla="*/ 1340 h 3673"/>
                <a:gd name="T20" fmla="*/ 1924 w 2539"/>
                <a:gd name="T21" fmla="*/ 1482 h 3673"/>
                <a:gd name="T22" fmla="*/ 2031 w 2539"/>
                <a:gd name="T23" fmla="*/ 1674 h 3673"/>
                <a:gd name="T24" fmla="*/ 2235 w 2539"/>
                <a:gd name="T25" fmla="*/ 1999 h 3673"/>
                <a:gd name="T26" fmla="*/ 2215 w 2539"/>
                <a:gd name="T27" fmla="*/ 2366 h 3673"/>
                <a:gd name="T28" fmla="*/ 2004 w 2539"/>
                <a:gd name="T29" fmla="*/ 2641 h 3673"/>
                <a:gd name="T30" fmla="*/ 1672 w 2539"/>
                <a:gd name="T31" fmla="*/ 2829 h 3673"/>
                <a:gd name="T32" fmla="*/ 1794 w 2539"/>
                <a:gd name="T33" fmla="*/ 3065 h 3673"/>
                <a:gd name="T34" fmla="*/ 1861 w 2539"/>
                <a:gd name="T35" fmla="*/ 3344 h 3673"/>
                <a:gd name="T36" fmla="*/ 1799 w 2539"/>
                <a:gd name="T37" fmla="*/ 3534 h 3673"/>
                <a:gd name="T38" fmla="*/ 1633 w 2539"/>
                <a:gd name="T39" fmla="*/ 3673 h 3673"/>
                <a:gd name="T40" fmla="*/ 1576 w 2539"/>
                <a:gd name="T41" fmla="*/ 3604 h 3673"/>
                <a:gd name="T42" fmla="*/ 1633 w 2539"/>
                <a:gd name="T43" fmla="*/ 3402 h 3673"/>
                <a:gd name="T44" fmla="*/ 1520 w 2539"/>
                <a:gd name="T45" fmla="*/ 3228 h 3673"/>
                <a:gd name="T46" fmla="*/ 1332 w 2539"/>
                <a:gd name="T47" fmla="*/ 3469 h 3673"/>
                <a:gd name="T48" fmla="*/ 1218 w 2539"/>
                <a:gd name="T49" fmla="*/ 3651 h 3673"/>
                <a:gd name="T50" fmla="*/ 999 w 2539"/>
                <a:gd name="T51" fmla="*/ 3628 h 3673"/>
                <a:gd name="T52" fmla="*/ 923 w 2539"/>
                <a:gd name="T53" fmla="*/ 3125 h 3673"/>
                <a:gd name="T54" fmla="*/ 701 w 2539"/>
                <a:gd name="T55" fmla="*/ 3255 h 3673"/>
                <a:gd name="T56" fmla="*/ 626 w 2539"/>
                <a:gd name="T57" fmla="*/ 3436 h 3673"/>
                <a:gd name="T58" fmla="*/ 677 w 2539"/>
                <a:gd name="T59" fmla="*/ 3626 h 3673"/>
                <a:gd name="T60" fmla="*/ 601 w 2539"/>
                <a:gd name="T61" fmla="*/ 3671 h 3673"/>
                <a:gd name="T62" fmla="*/ 427 w 2539"/>
                <a:gd name="T63" fmla="*/ 3494 h 3673"/>
                <a:gd name="T64" fmla="*/ 389 w 2539"/>
                <a:gd name="T65" fmla="*/ 3304 h 3673"/>
                <a:gd name="T66" fmla="*/ 496 w 2539"/>
                <a:gd name="T67" fmla="*/ 3002 h 3673"/>
                <a:gd name="T68" fmla="*/ 775 w 2539"/>
                <a:gd name="T69" fmla="*/ 2784 h 3673"/>
                <a:gd name="T70" fmla="*/ 1148 w 2539"/>
                <a:gd name="T71" fmla="*/ 2617 h 3673"/>
                <a:gd name="T72" fmla="*/ 1528 w 2539"/>
                <a:gd name="T73" fmla="*/ 2453 h 3673"/>
                <a:gd name="T74" fmla="*/ 1792 w 2539"/>
                <a:gd name="T75" fmla="*/ 2272 h 3673"/>
                <a:gd name="T76" fmla="*/ 1824 w 2539"/>
                <a:gd name="T77" fmla="*/ 2077 h 3673"/>
                <a:gd name="T78" fmla="*/ 1649 w 2539"/>
                <a:gd name="T79" fmla="*/ 1938 h 3673"/>
                <a:gd name="T80" fmla="*/ 1412 w 2539"/>
                <a:gd name="T81" fmla="*/ 1846 h 3673"/>
                <a:gd name="T82" fmla="*/ 923 w 2539"/>
                <a:gd name="T83" fmla="*/ 1818 h 3673"/>
                <a:gd name="T84" fmla="*/ 701 w 2539"/>
                <a:gd name="T85" fmla="*/ 1894 h 3673"/>
                <a:gd name="T86" fmla="*/ 483 w 2539"/>
                <a:gd name="T87" fmla="*/ 2015 h 3673"/>
                <a:gd name="T88" fmla="*/ 413 w 2539"/>
                <a:gd name="T89" fmla="*/ 2185 h 3673"/>
                <a:gd name="T90" fmla="*/ 520 w 2539"/>
                <a:gd name="T91" fmla="*/ 2339 h 3673"/>
                <a:gd name="T92" fmla="*/ 340 w 2539"/>
                <a:gd name="T93" fmla="*/ 2579 h 3673"/>
                <a:gd name="T94" fmla="*/ 91 w 2539"/>
                <a:gd name="T95" fmla="*/ 2462 h 3673"/>
                <a:gd name="T96" fmla="*/ 0 w 2539"/>
                <a:gd name="T97" fmla="*/ 2147 h 3673"/>
                <a:gd name="T98" fmla="*/ 134 w 2539"/>
                <a:gd name="T99" fmla="*/ 1770 h 3673"/>
                <a:gd name="T100" fmla="*/ 510 w 2539"/>
                <a:gd name="T101" fmla="*/ 1495 h 3673"/>
                <a:gd name="T102" fmla="*/ 1055 w 2539"/>
                <a:gd name="T103" fmla="*/ 1309 h 3673"/>
                <a:gd name="T104" fmla="*/ 1432 w 2539"/>
                <a:gd name="T105" fmla="*/ 1188 h 3673"/>
                <a:gd name="T106" fmla="*/ 1660 w 2539"/>
                <a:gd name="T107" fmla="*/ 1110 h 3673"/>
                <a:gd name="T108" fmla="*/ 1797 w 2539"/>
                <a:gd name="T109" fmla="*/ 1056 h 3673"/>
                <a:gd name="T110" fmla="*/ 1899 w 2539"/>
                <a:gd name="T111" fmla="*/ 1003 h 3673"/>
                <a:gd name="T112" fmla="*/ 2119 w 2539"/>
                <a:gd name="T113" fmla="*/ 767 h 3673"/>
                <a:gd name="T114" fmla="*/ 1843 w 2539"/>
                <a:gd name="T115" fmla="*/ 624 h 3673"/>
                <a:gd name="T116" fmla="*/ 1672 w 2539"/>
                <a:gd name="T117" fmla="*/ 367 h 3673"/>
                <a:gd name="T118" fmla="*/ 1692 w 2539"/>
                <a:gd name="T119" fmla="*/ 118 h 3673"/>
                <a:gd name="T120" fmla="*/ 1875 w 2539"/>
                <a:gd name="T121" fmla="*/ 4 h 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9" h="3673">
                  <a:moveTo>
                    <a:pt x="2049" y="190"/>
                  </a:moveTo>
                  <a:lnTo>
                    <a:pt x="2018" y="196"/>
                  </a:lnTo>
                  <a:lnTo>
                    <a:pt x="1989" y="210"/>
                  </a:lnTo>
                  <a:lnTo>
                    <a:pt x="1967" y="233"/>
                  </a:lnTo>
                  <a:lnTo>
                    <a:pt x="1953" y="261"/>
                  </a:lnTo>
                  <a:lnTo>
                    <a:pt x="1947" y="293"/>
                  </a:lnTo>
                  <a:lnTo>
                    <a:pt x="1953" y="327"/>
                  </a:lnTo>
                  <a:lnTo>
                    <a:pt x="1967" y="355"/>
                  </a:lnTo>
                  <a:lnTo>
                    <a:pt x="1989" y="378"/>
                  </a:lnTo>
                  <a:lnTo>
                    <a:pt x="2018" y="393"/>
                  </a:lnTo>
                  <a:lnTo>
                    <a:pt x="2049" y="398"/>
                  </a:lnTo>
                  <a:lnTo>
                    <a:pt x="2081" y="393"/>
                  </a:lnTo>
                  <a:lnTo>
                    <a:pt x="2110" y="378"/>
                  </a:lnTo>
                  <a:lnTo>
                    <a:pt x="2132" y="355"/>
                  </a:lnTo>
                  <a:lnTo>
                    <a:pt x="2147" y="327"/>
                  </a:lnTo>
                  <a:lnTo>
                    <a:pt x="2152" y="293"/>
                  </a:lnTo>
                  <a:lnTo>
                    <a:pt x="2147" y="261"/>
                  </a:lnTo>
                  <a:lnTo>
                    <a:pt x="2132" y="233"/>
                  </a:lnTo>
                  <a:lnTo>
                    <a:pt x="2110" y="210"/>
                  </a:lnTo>
                  <a:lnTo>
                    <a:pt x="2081" y="196"/>
                  </a:lnTo>
                  <a:lnTo>
                    <a:pt x="2049" y="190"/>
                  </a:lnTo>
                  <a:close/>
                  <a:moveTo>
                    <a:pt x="1922" y="0"/>
                  </a:moveTo>
                  <a:lnTo>
                    <a:pt x="1973" y="2"/>
                  </a:lnTo>
                  <a:lnTo>
                    <a:pt x="2025" y="11"/>
                  </a:lnTo>
                  <a:lnTo>
                    <a:pt x="2080" y="27"/>
                  </a:lnTo>
                  <a:lnTo>
                    <a:pt x="2132" y="49"/>
                  </a:lnTo>
                  <a:lnTo>
                    <a:pt x="2186" y="76"/>
                  </a:lnTo>
                  <a:lnTo>
                    <a:pt x="2239" y="111"/>
                  </a:lnTo>
                  <a:lnTo>
                    <a:pt x="2288" y="152"/>
                  </a:lnTo>
                  <a:lnTo>
                    <a:pt x="2351" y="212"/>
                  </a:lnTo>
                  <a:lnTo>
                    <a:pt x="2404" y="271"/>
                  </a:lnTo>
                  <a:lnTo>
                    <a:pt x="2445" y="331"/>
                  </a:lnTo>
                  <a:lnTo>
                    <a:pt x="2478" y="393"/>
                  </a:lnTo>
                  <a:lnTo>
                    <a:pt x="2501" y="454"/>
                  </a:lnTo>
                  <a:lnTo>
                    <a:pt x="2519" y="517"/>
                  </a:lnTo>
                  <a:lnTo>
                    <a:pt x="2530" y="580"/>
                  </a:lnTo>
                  <a:lnTo>
                    <a:pt x="2537" y="644"/>
                  </a:lnTo>
                  <a:lnTo>
                    <a:pt x="2539" y="709"/>
                  </a:lnTo>
                  <a:lnTo>
                    <a:pt x="2537" y="749"/>
                  </a:lnTo>
                  <a:lnTo>
                    <a:pt x="2534" y="790"/>
                  </a:lnTo>
                  <a:lnTo>
                    <a:pt x="2527" y="837"/>
                  </a:lnTo>
                  <a:lnTo>
                    <a:pt x="2514" y="888"/>
                  </a:lnTo>
                  <a:lnTo>
                    <a:pt x="2498" y="942"/>
                  </a:lnTo>
                  <a:lnTo>
                    <a:pt x="2476" y="996"/>
                  </a:lnTo>
                  <a:lnTo>
                    <a:pt x="2447" y="1052"/>
                  </a:lnTo>
                  <a:lnTo>
                    <a:pt x="2411" y="1110"/>
                  </a:lnTo>
                  <a:lnTo>
                    <a:pt x="2366" y="1170"/>
                  </a:lnTo>
                  <a:lnTo>
                    <a:pt x="2313" y="1227"/>
                  </a:lnTo>
                  <a:lnTo>
                    <a:pt x="2252" y="1284"/>
                  </a:lnTo>
                  <a:lnTo>
                    <a:pt x="2179" y="1340"/>
                  </a:lnTo>
                  <a:lnTo>
                    <a:pt x="2096" y="1394"/>
                  </a:lnTo>
                  <a:lnTo>
                    <a:pt x="2054" y="1419"/>
                  </a:lnTo>
                  <a:lnTo>
                    <a:pt x="2013" y="1441"/>
                  </a:lnTo>
                  <a:lnTo>
                    <a:pt x="1969" y="1462"/>
                  </a:lnTo>
                  <a:lnTo>
                    <a:pt x="1924" y="1482"/>
                  </a:lnTo>
                  <a:lnTo>
                    <a:pt x="1871" y="1504"/>
                  </a:lnTo>
                  <a:lnTo>
                    <a:pt x="1810" y="1526"/>
                  </a:lnTo>
                  <a:lnTo>
                    <a:pt x="1891" y="1571"/>
                  </a:lnTo>
                  <a:lnTo>
                    <a:pt x="1966" y="1620"/>
                  </a:lnTo>
                  <a:lnTo>
                    <a:pt x="2031" y="1674"/>
                  </a:lnTo>
                  <a:lnTo>
                    <a:pt x="2089" y="1732"/>
                  </a:lnTo>
                  <a:lnTo>
                    <a:pt x="2138" y="1795"/>
                  </a:lnTo>
                  <a:lnTo>
                    <a:pt x="2179" y="1860"/>
                  </a:lnTo>
                  <a:lnTo>
                    <a:pt x="2212" y="1927"/>
                  </a:lnTo>
                  <a:lnTo>
                    <a:pt x="2235" y="1999"/>
                  </a:lnTo>
                  <a:lnTo>
                    <a:pt x="2250" y="2071"/>
                  </a:lnTo>
                  <a:lnTo>
                    <a:pt x="2255" y="2147"/>
                  </a:lnTo>
                  <a:lnTo>
                    <a:pt x="2250" y="2225"/>
                  </a:lnTo>
                  <a:lnTo>
                    <a:pt x="2237" y="2297"/>
                  </a:lnTo>
                  <a:lnTo>
                    <a:pt x="2215" y="2366"/>
                  </a:lnTo>
                  <a:lnTo>
                    <a:pt x="2186" y="2429"/>
                  </a:lnTo>
                  <a:lnTo>
                    <a:pt x="2148" y="2487"/>
                  </a:lnTo>
                  <a:lnTo>
                    <a:pt x="2107" y="2543"/>
                  </a:lnTo>
                  <a:lnTo>
                    <a:pt x="2058" y="2594"/>
                  </a:lnTo>
                  <a:lnTo>
                    <a:pt x="2004" y="2641"/>
                  </a:lnTo>
                  <a:lnTo>
                    <a:pt x="1944" y="2686"/>
                  </a:lnTo>
                  <a:lnTo>
                    <a:pt x="1881" y="2726"/>
                  </a:lnTo>
                  <a:lnTo>
                    <a:pt x="1814" y="2764"/>
                  </a:lnTo>
                  <a:lnTo>
                    <a:pt x="1743" y="2796"/>
                  </a:lnTo>
                  <a:lnTo>
                    <a:pt x="1672" y="2829"/>
                  </a:lnTo>
                  <a:lnTo>
                    <a:pt x="1598" y="2856"/>
                  </a:lnTo>
                  <a:lnTo>
                    <a:pt x="1658" y="2905"/>
                  </a:lnTo>
                  <a:lnTo>
                    <a:pt x="1712" y="2955"/>
                  </a:lnTo>
                  <a:lnTo>
                    <a:pt x="1757" y="3009"/>
                  </a:lnTo>
                  <a:lnTo>
                    <a:pt x="1794" y="3065"/>
                  </a:lnTo>
                  <a:lnTo>
                    <a:pt x="1823" y="3123"/>
                  </a:lnTo>
                  <a:lnTo>
                    <a:pt x="1844" y="3183"/>
                  </a:lnTo>
                  <a:lnTo>
                    <a:pt x="1857" y="3244"/>
                  </a:lnTo>
                  <a:lnTo>
                    <a:pt x="1861" y="3308"/>
                  </a:lnTo>
                  <a:lnTo>
                    <a:pt x="1861" y="3344"/>
                  </a:lnTo>
                  <a:lnTo>
                    <a:pt x="1857" y="3380"/>
                  </a:lnTo>
                  <a:lnTo>
                    <a:pt x="1852" y="3416"/>
                  </a:lnTo>
                  <a:lnTo>
                    <a:pt x="1841" y="3454"/>
                  </a:lnTo>
                  <a:lnTo>
                    <a:pt x="1823" y="3494"/>
                  </a:lnTo>
                  <a:lnTo>
                    <a:pt x="1799" y="3534"/>
                  </a:lnTo>
                  <a:lnTo>
                    <a:pt x="1766" y="3575"/>
                  </a:lnTo>
                  <a:lnTo>
                    <a:pt x="1725" y="3617"/>
                  </a:lnTo>
                  <a:lnTo>
                    <a:pt x="1672" y="3660"/>
                  </a:lnTo>
                  <a:lnTo>
                    <a:pt x="1652" y="3671"/>
                  </a:lnTo>
                  <a:lnTo>
                    <a:pt x="1633" y="3673"/>
                  </a:lnTo>
                  <a:lnTo>
                    <a:pt x="1614" y="3669"/>
                  </a:lnTo>
                  <a:lnTo>
                    <a:pt x="1596" y="3658"/>
                  </a:lnTo>
                  <a:lnTo>
                    <a:pt x="1586" y="3644"/>
                  </a:lnTo>
                  <a:lnTo>
                    <a:pt x="1578" y="3626"/>
                  </a:lnTo>
                  <a:lnTo>
                    <a:pt x="1576" y="3604"/>
                  </a:lnTo>
                  <a:lnTo>
                    <a:pt x="1584" y="3584"/>
                  </a:lnTo>
                  <a:lnTo>
                    <a:pt x="1611" y="3534"/>
                  </a:lnTo>
                  <a:lnTo>
                    <a:pt x="1627" y="3487"/>
                  </a:lnTo>
                  <a:lnTo>
                    <a:pt x="1633" y="3443"/>
                  </a:lnTo>
                  <a:lnTo>
                    <a:pt x="1633" y="3402"/>
                  </a:lnTo>
                  <a:lnTo>
                    <a:pt x="1624" y="3362"/>
                  </a:lnTo>
                  <a:lnTo>
                    <a:pt x="1607" y="3326"/>
                  </a:lnTo>
                  <a:lnTo>
                    <a:pt x="1584" y="3291"/>
                  </a:lnTo>
                  <a:lnTo>
                    <a:pt x="1555" y="3259"/>
                  </a:lnTo>
                  <a:lnTo>
                    <a:pt x="1520" y="3228"/>
                  </a:lnTo>
                  <a:lnTo>
                    <a:pt x="1479" y="3199"/>
                  </a:lnTo>
                  <a:lnTo>
                    <a:pt x="1435" y="3174"/>
                  </a:lnTo>
                  <a:lnTo>
                    <a:pt x="1385" y="3149"/>
                  </a:lnTo>
                  <a:lnTo>
                    <a:pt x="1332" y="3125"/>
                  </a:lnTo>
                  <a:lnTo>
                    <a:pt x="1332" y="3469"/>
                  </a:lnTo>
                  <a:lnTo>
                    <a:pt x="1327" y="3516"/>
                  </a:lnTo>
                  <a:lnTo>
                    <a:pt x="1312" y="3557"/>
                  </a:lnTo>
                  <a:lnTo>
                    <a:pt x="1287" y="3597"/>
                  </a:lnTo>
                  <a:lnTo>
                    <a:pt x="1256" y="3628"/>
                  </a:lnTo>
                  <a:lnTo>
                    <a:pt x="1218" y="3651"/>
                  </a:lnTo>
                  <a:lnTo>
                    <a:pt x="1175" y="3667"/>
                  </a:lnTo>
                  <a:lnTo>
                    <a:pt x="1128" y="3673"/>
                  </a:lnTo>
                  <a:lnTo>
                    <a:pt x="1081" y="3667"/>
                  </a:lnTo>
                  <a:lnTo>
                    <a:pt x="1037" y="3651"/>
                  </a:lnTo>
                  <a:lnTo>
                    <a:pt x="999" y="3628"/>
                  </a:lnTo>
                  <a:lnTo>
                    <a:pt x="968" y="3597"/>
                  </a:lnTo>
                  <a:lnTo>
                    <a:pt x="943" y="3557"/>
                  </a:lnTo>
                  <a:lnTo>
                    <a:pt x="929" y="3516"/>
                  </a:lnTo>
                  <a:lnTo>
                    <a:pt x="923" y="3469"/>
                  </a:lnTo>
                  <a:lnTo>
                    <a:pt x="923" y="3125"/>
                  </a:lnTo>
                  <a:lnTo>
                    <a:pt x="869" y="3149"/>
                  </a:lnTo>
                  <a:lnTo>
                    <a:pt x="818" y="3174"/>
                  </a:lnTo>
                  <a:lnTo>
                    <a:pt x="773" y="3199"/>
                  </a:lnTo>
                  <a:lnTo>
                    <a:pt x="733" y="3226"/>
                  </a:lnTo>
                  <a:lnTo>
                    <a:pt x="701" y="3255"/>
                  </a:lnTo>
                  <a:lnTo>
                    <a:pt x="672" y="3288"/>
                  </a:lnTo>
                  <a:lnTo>
                    <a:pt x="650" y="3320"/>
                  </a:lnTo>
                  <a:lnTo>
                    <a:pt x="635" y="3356"/>
                  </a:lnTo>
                  <a:lnTo>
                    <a:pt x="626" y="3394"/>
                  </a:lnTo>
                  <a:lnTo>
                    <a:pt x="626" y="3436"/>
                  </a:lnTo>
                  <a:lnTo>
                    <a:pt x="632" y="3481"/>
                  </a:lnTo>
                  <a:lnTo>
                    <a:pt x="648" y="3530"/>
                  </a:lnTo>
                  <a:lnTo>
                    <a:pt x="670" y="3584"/>
                  </a:lnTo>
                  <a:lnTo>
                    <a:pt x="679" y="3604"/>
                  </a:lnTo>
                  <a:lnTo>
                    <a:pt x="677" y="3626"/>
                  </a:lnTo>
                  <a:lnTo>
                    <a:pt x="670" y="3644"/>
                  </a:lnTo>
                  <a:lnTo>
                    <a:pt x="657" y="3658"/>
                  </a:lnTo>
                  <a:lnTo>
                    <a:pt x="641" y="3669"/>
                  </a:lnTo>
                  <a:lnTo>
                    <a:pt x="621" y="3673"/>
                  </a:lnTo>
                  <a:lnTo>
                    <a:pt x="601" y="3671"/>
                  </a:lnTo>
                  <a:lnTo>
                    <a:pt x="581" y="3660"/>
                  </a:lnTo>
                  <a:lnTo>
                    <a:pt x="527" y="3617"/>
                  </a:lnTo>
                  <a:lnTo>
                    <a:pt x="485" y="3575"/>
                  </a:lnTo>
                  <a:lnTo>
                    <a:pt x="453" y="3534"/>
                  </a:lnTo>
                  <a:lnTo>
                    <a:pt x="427" y="3494"/>
                  </a:lnTo>
                  <a:lnTo>
                    <a:pt x="411" y="3452"/>
                  </a:lnTo>
                  <a:lnTo>
                    <a:pt x="400" y="3414"/>
                  </a:lnTo>
                  <a:lnTo>
                    <a:pt x="393" y="3376"/>
                  </a:lnTo>
                  <a:lnTo>
                    <a:pt x="391" y="3338"/>
                  </a:lnTo>
                  <a:lnTo>
                    <a:pt x="389" y="3304"/>
                  </a:lnTo>
                  <a:lnTo>
                    <a:pt x="395" y="3239"/>
                  </a:lnTo>
                  <a:lnTo>
                    <a:pt x="407" y="3176"/>
                  </a:lnTo>
                  <a:lnTo>
                    <a:pt x="427" y="3116"/>
                  </a:lnTo>
                  <a:lnTo>
                    <a:pt x="458" y="3058"/>
                  </a:lnTo>
                  <a:lnTo>
                    <a:pt x="496" y="3002"/>
                  </a:lnTo>
                  <a:lnTo>
                    <a:pt x="541" y="2950"/>
                  </a:lnTo>
                  <a:lnTo>
                    <a:pt x="594" y="2901"/>
                  </a:lnTo>
                  <a:lnTo>
                    <a:pt x="655" y="2856"/>
                  </a:lnTo>
                  <a:lnTo>
                    <a:pt x="711" y="2820"/>
                  </a:lnTo>
                  <a:lnTo>
                    <a:pt x="775" y="2784"/>
                  </a:lnTo>
                  <a:lnTo>
                    <a:pt x="842" y="2749"/>
                  </a:lnTo>
                  <a:lnTo>
                    <a:pt x="914" y="2715"/>
                  </a:lnTo>
                  <a:lnTo>
                    <a:pt x="990" y="2682"/>
                  </a:lnTo>
                  <a:lnTo>
                    <a:pt x="1068" y="2650"/>
                  </a:lnTo>
                  <a:lnTo>
                    <a:pt x="1148" y="2617"/>
                  </a:lnTo>
                  <a:lnTo>
                    <a:pt x="1227" y="2585"/>
                  </a:lnTo>
                  <a:lnTo>
                    <a:pt x="1305" y="2552"/>
                  </a:lnTo>
                  <a:lnTo>
                    <a:pt x="1383" y="2518"/>
                  </a:lnTo>
                  <a:lnTo>
                    <a:pt x="1457" y="2485"/>
                  </a:lnTo>
                  <a:lnTo>
                    <a:pt x="1528" y="2453"/>
                  </a:lnTo>
                  <a:lnTo>
                    <a:pt x="1595" y="2418"/>
                  </a:lnTo>
                  <a:lnTo>
                    <a:pt x="1654" y="2382"/>
                  </a:lnTo>
                  <a:lnTo>
                    <a:pt x="1709" y="2346"/>
                  </a:lnTo>
                  <a:lnTo>
                    <a:pt x="1756" y="2310"/>
                  </a:lnTo>
                  <a:lnTo>
                    <a:pt x="1792" y="2272"/>
                  </a:lnTo>
                  <a:lnTo>
                    <a:pt x="1821" y="2232"/>
                  </a:lnTo>
                  <a:lnTo>
                    <a:pt x="1839" y="2191"/>
                  </a:lnTo>
                  <a:lnTo>
                    <a:pt x="1844" y="2147"/>
                  </a:lnTo>
                  <a:lnTo>
                    <a:pt x="1839" y="2111"/>
                  </a:lnTo>
                  <a:lnTo>
                    <a:pt x="1824" y="2077"/>
                  </a:lnTo>
                  <a:lnTo>
                    <a:pt x="1801" y="2044"/>
                  </a:lnTo>
                  <a:lnTo>
                    <a:pt x="1772" y="2015"/>
                  </a:lnTo>
                  <a:lnTo>
                    <a:pt x="1736" y="1988"/>
                  </a:lnTo>
                  <a:lnTo>
                    <a:pt x="1694" y="1961"/>
                  </a:lnTo>
                  <a:lnTo>
                    <a:pt x="1649" y="1938"/>
                  </a:lnTo>
                  <a:lnTo>
                    <a:pt x="1602" y="1916"/>
                  </a:lnTo>
                  <a:lnTo>
                    <a:pt x="1553" y="1896"/>
                  </a:lnTo>
                  <a:lnTo>
                    <a:pt x="1504" y="1876"/>
                  </a:lnTo>
                  <a:lnTo>
                    <a:pt x="1457" y="1860"/>
                  </a:lnTo>
                  <a:lnTo>
                    <a:pt x="1412" y="1846"/>
                  </a:lnTo>
                  <a:lnTo>
                    <a:pt x="1370" y="1831"/>
                  </a:lnTo>
                  <a:lnTo>
                    <a:pt x="1332" y="1818"/>
                  </a:lnTo>
                  <a:lnTo>
                    <a:pt x="1332" y="2081"/>
                  </a:lnTo>
                  <a:lnTo>
                    <a:pt x="923" y="2263"/>
                  </a:lnTo>
                  <a:lnTo>
                    <a:pt x="923" y="1818"/>
                  </a:lnTo>
                  <a:lnTo>
                    <a:pt x="885" y="1831"/>
                  </a:lnTo>
                  <a:lnTo>
                    <a:pt x="843" y="1844"/>
                  </a:lnTo>
                  <a:lnTo>
                    <a:pt x="798" y="1860"/>
                  </a:lnTo>
                  <a:lnTo>
                    <a:pt x="749" y="1876"/>
                  </a:lnTo>
                  <a:lnTo>
                    <a:pt x="701" y="1894"/>
                  </a:lnTo>
                  <a:lnTo>
                    <a:pt x="653" y="1916"/>
                  </a:lnTo>
                  <a:lnTo>
                    <a:pt x="605" y="1938"/>
                  </a:lnTo>
                  <a:lnTo>
                    <a:pt x="561" y="1961"/>
                  </a:lnTo>
                  <a:lnTo>
                    <a:pt x="520" y="1987"/>
                  </a:lnTo>
                  <a:lnTo>
                    <a:pt x="483" y="2015"/>
                  </a:lnTo>
                  <a:lnTo>
                    <a:pt x="453" y="2044"/>
                  </a:lnTo>
                  <a:lnTo>
                    <a:pt x="429" y="2077"/>
                  </a:lnTo>
                  <a:lnTo>
                    <a:pt x="415" y="2111"/>
                  </a:lnTo>
                  <a:lnTo>
                    <a:pt x="409" y="2147"/>
                  </a:lnTo>
                  <a:lnTo>
                    <a:pt x="413" y="2185"/>
                  </a:lnTo>
                  <a:lnTo>
                    <a:pt x="420" y="2220"/>
                  </a:lnTo>
                  <a:lnTo>
                    <a:pt x="434" y="2252"/>
                  </a:lnTo>
                  <a:lnTo>
                    <a:pt x="454" y="2281"/>
                  </a:lnTo>
                  <a:lnTo>
                    <a:pt x="483" y="2310"/>
                  </a:lnTo>
                  <a:lnTo>
                    <a:pt x="520" y="2339"/>
                  </a:lnTo>
                  <a:lnTo>
                    <a:pt x="567" y="2368"/>
                  </a:lnTo>
                  <a:lnTo>
                    <a:pt x="621" y="2399"/>
                  </a:lnTo>
                  <a:lnTo>
                    <a:pt x="520" y="2453"/>
                  </a:lnTo>
                  <a:lnTo>
                    <a:pt x="425" y="2514"/>
                  </a:lnTo>
                  <a:lnTo>
                    <a:pt x="340" y="2579"/>
                  </a:lnTo>
                  <a:lnTo>
                    <a:pt x="264" y="2652"/>
                  </a:lnTo>
                  <a:lnTo>
                    <a:pt x="214" y="2610"/>
                  </a:lnTo>
                  <a:lnTo>
                    <a:pt x="168" y="2565"/>
                  </a:lnTo>
                  <a:lnTo>
                    <a:pt x="127" y="2514"/>
                  </a:lnTo>
                  <a:lnTo>
                    <a:pt x="91" y="2462"/>
                  </a:lnTo>
                  <a:lnTo>
                    <a:pt x="60" y="2406"/>
                  </a:lnTo>
                  <a:lnTo>
                    <a:pt x="34" y="2348"/>
                  </a:lnTo>
                  <a:lnTo>
                    <a:pt x="16" y="2285"/>
                  </a:lnTo>
                  <a:lnTo>
                    <a:pt x="4" y="2218"/>
                  </a:lnTo>
                  <a:lnTo>
                    <a:pt x="0" y="2147"/>
                  </a:lnTo>
                  <a:lnTo>
                    <a:pt x="6" y="2066"/>
                  </a:lnTo>
                  <a:lnTo>
                    <a:pt x="22" y="1987"/>
                  </a:lnTo>
                  <a:lnTo>
                    <a:pt x="49" y="1911"/>
                  </a:lnTo>
                  <a:lnTo>
                    <a:pt x="87" y="1838"/>
                  </a:lnTo>
                  <a:lnTo>
                    <a:pt x="134" y="1770"/>
                  </a:lnTo>
                  <a:lnTo>
                    <a:pt x="192" y="1705"/>
                  </a:lnTo>
                  <a:lnTo>
                    <a:pt x="259" y="1645"/>
                  </a:lnTo>
                  <a:lnTo>
                    <a:pt x="335" y="1589"/>
                  </a:lnTo>
                  <a:lnTo>
                    <a:pt x="418" y="1538"/>
                  </a:lnTo>
                  <a:lnTo>
                    <a:pt x="510" y="1495"/>
                  </a:lnTo>
                  <a:lnTo>
                    <a:pt x="612" y="1455"/>
                  </a:lnTo>
                  <a:lnTo>
                    <a:pt x="737" y="1414"/>
                  </a:lnTo>
                  <a:lnTo>
                    <a:pt x="853" y="1376"/>
                  </a:lnTo>
                  <a:lnTo>
                    <a:pt x="957" y="1341"/>
                  </a:lnTo>
                  <a:lnTo>
                    <a:pt x="1055" y="1309"/>
                  </a:lnTo>
                  <a:lnTo>
                    <a:pt x="1146" y="1280"/>
                  </a:lnTo>
                  <a:lnTo>
                    <a:pt x="1227" y="1253"/>
                  </a:lnTo>
                  <a:lnTo>
                    <a:pt x="1301" y="1229"/>
                  </a:lnTo>
                  <a:lnTo>
                    <a:pt x="1370" y="1208"/>
                  </a:lnTo>
                  <a:lnTo>
                    <a:pt x="1432" y="1188"/>
                  </a:lnTo>
                  <a:lnTo>
                    <a:pt x="1488" y="1168"/>
                  </a:lnTo>
                  <a:lnTo>
                    <a:pt x="1538" y="1152"/>
                  </a:lnTo>
                  <a:lnTo>
                    <a:pt x="1584" y="1137"/>
                  </a:lnTo>
                  <a:lnTo>
                    <a:pt x="1624" y="1123"/>
                  </a:lnTo>
                  <a:lnTo>
                    <a:pt x="1660" y="1110"/>
                  </a:lnTo>
                  <a:lnTo>
                    <a:pt x="1694" y="1099"/>
                  </a:lnTo>
                  <a:lnTo>
                    <a:pt x="1723" y="1087"/>
                  </a:lnTo>
                  <a:lnTo>
                    <a:pt x="1750" y="1077"/>
                  </a:lnTo>
                  <a:lnTo>
                    <a:pt x="1774" y="1067"/>
                  </a:lnTo>
                  <a:lnTo>
                    <a:pt x="1797" y="1056"/>
                  </a:lnTo>
                  <a:lnTo>
                    <a:pt x="1819" y="1047"/>
                  </a:lnTo>
                  <a:lnTo>
                    <a:pt x="1839" y="1036"/>
                  </a:lnTo>
                  <a:lnTo>
                    <a:pt x="1859" y="1027"/>
                  </a:lnTo>
                  <a:lnTo>
                    <a:pt x="1879" y="1014"/>
                  </a:lnTo>
                  <a:lnTo>
                    <a:pt x="1899" y="1003"/>
                  </a:lnTo>
                  <a:lnTo>
                    <a:pt x="1964" y="960"/>
                  </a:lnTo>
                  <a:lnTo>
                    <a:pt x="2020" y="913"/>
                  </a:lnTo>
                  <a:lnTo>
                    <a:pt x="2063" y="866"/>
                  </a:lnTo>
                  <a:lnTo>
                    <a:pt x="2098" y="817"/>
                  </a:lnTo>
                  <a:lnTo>
                    <a:pt x="2119" y="767"/>
                  </a:lnTo>
                  <a:lnTo>
                    <a:pt x="2063" y="752"/>
                  </a:lnTo>
                  <a:lnTo>
                    <a:pt x="2007" y="730"/>
                  </a:lnTo>
                  <a:lnTo>
                    <a:pt x="1951" y="703"/>
                  </a:lnTo>
                  <a:lnTo>
                    <a:pt x="1897" y="667"/>
                  </a:lnTo>
                  <a:lnTo>
                    <a:pt x="1843" y="624"/>
                  </a:lnTo>
                  <a:lnTo>
                    <a:pt x="1795" y="577"/>
                  </a:lnTo>
                  <a:lnTo>
                    <a:pt x="1754" y="526"/>
                  </a:lnTo>
                  <a:lnTo>
                    <a:pt x="1719" y="474"/>
                  </a:lnTo>
                  <a:lnTo>
                    <a:pt x="1692" y="421"/>
                  </a:lnTo>
                  <a:lnTo>
                    <a:pt x="1672" y="367"/>
                  </a:lnTo>
                  <a:lnTo>
                    <a:pt x="1660" y="313"/>
                  </a:lnTo>
                  <a:lnTo>
                    <a:pt x="1654" y="261"/>
                  </a:lnTo>
                  <a:lnTo>
                    <a:pt x="1658" y="210"/>
                  </a:lnTo>
                  <a:lnTo>
                    <a:pt x="1671" y="161"/>
                  </a:lnTo>
                  <a:lnTo>
                    <a:pt x="1692" y="118"/>
                  </a:lnTo>
                  <a:lnTo>
                    <a:pt x="1718" y="82"/>
                  </a:lnTo>
                  <a:lnTo>
                    <a:pt x="1750" y="53"/>
                  </a:lnTo>
                  <a:lnTo>
                    <a:pt x="1788" y="29"/>
                  </a:lnTo>
                  <a:lnTo>
                    <a:pt x="1830" y="13"/>
                  </a:lnTo>
                  <a:lnTo>
                    <a:pt x="1875" y="4"/>
                  </a:lnTo>
                  <a:lnTo>
                    <a:pt x="19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4" name="Freeform 14"/>
            <p:cNvSpPr>
              <a:spLocks/>
            </p:cNvSpPr>
            <p:nvPr/>
          </p:nvSpPr>
          <p:spPr bwMode="auto">
            <a:xfrm>
              <a:off x="-5791200" y="5106988"/>
              <a:ext cx="2603500" cy="2541588"/>
            </a:xfrm>
            <a:custGeom>
              <a:avLst/>
              <a:gdLst>
                <a:gd name="T0" fmla="*/ 541 w 3279"/>
                <a:gd name="T1" fmla="*/ 21 h 3200"/>
                <a:gd name="T2" fmla="*/ 700 w 3279"/>
                <a:gd name="T3" fmla="*/ 119 h 3200"/>
                <a:gd name="T4" fmla="*/ 800 w 3279"/>
                <a:gd name="T5" fmla="*/ 280 h 3200"/>
                <a:gd name="T6" fmla="*/ 816 w 3279"/>
                <a:gd name="T7" fmla="*/ 473 h 3200"/>
                <a:gd name="T8" fmla="*/ 747 w 3279"/>
                <a:gd name="T9" fmla="*/ 641 h 3200"/>
                <a:gd name="T10" fmla="*/ 615 w 3279"/>
                <a:gd name="T11" fmla="*/ 762 h 3200"/>
                <a:gd name="T12" fmla="*/ 717 w 3279"/>
                <a:gd name="T13" fmla="*/ 1314 h 3200"/>
                <a:gd name="T14" fmla="*/ 842 w 3279"/>
                <a:gd name="T15" fmla="*/ 1236 h 3200"/>
                <a:gd name="T16" fmla="*/ 943 w 3279"/>
                <a:gd name="T17" fmla="*/ 1115 h 3200"/>
                <a:gd name="T18" fmla="*/ 1033 w 3279"/>
                <a:gd name="T19" fmla="*/ 972 h 3200"/>
                <a:gd name="T20" fmla="*/ 1122 w 3279"/>
                <a:gd name="T21" fmla="*/ 829 h 3200"/>
                <a:gd name="T22" fmla="*/ 1216 w 3279"/>
                <a:gd name="T23" fmla="*/ 708 h 3200"/>
                <a:gd name="T24" fmla="*/ 1406 w 3279"/>
                <a:gd name="T25" fmla="*/ 553 h 3200"/>
                <a:gd name="T26" fmla="*/ 1623 w 3279"/>
                <a:gd name="T27" fmla="*/ 448 h 3200"/>
                <a:gd name="T28" fmla="*/ 1877 w 3279"/>
                <a:gd name="T29" fmla="*/ 410 h 3200"/>
                <a:gd name="T30" fmla="*/ 3270 w 3279"/>
                <a:gd name="T31" fmla="*/ 526 h 3200"/>
                <a:gd name="T32" fmla="*/ 3214 w 3279"/>
                <a:gd name="T33" fmla="*/ 690 h 3200"/>
                <a:gd name="T34" fmla="*/ 3109 w 3279"/>
                <a:gd name="T35" fmla="*/ 835 h 3200"/>
                <a:gd name="T36" fmla="*/ 2955 w 3279"/>
                <a:gd name="T37" fmla="*/ 945 h 3200"/>
                <a:gd name="T38" fmla="*/ 2747 w 3279"/>
                <a:gd name="T39" fmla="*/ 1010 h 3200"/>
                <a:gd name="T40" fmla="*/ 3075 w 3279"/>
                <a:gd name="T41" fmla="*/ 1229 h 3200"/>
                <a:gd name="T42" fmla="*/ 2952 w 3279"/>
                <a:gd name="T43" fmla="*/ 1417 h 3200"/>
                <a:gd name="T44" fmla="*/ 2776 w 3279"/>
                <a:gd name="T45" fmla="*/ 1545 h 3200"/>
                <a:gd name="T46" fmla="*/ 2566 w 3279"/>
                <a:gd name="T47" fmla="*/ 1605 h 3200"/>
                <a:gd name="T48" fmla="*/ 2346 w 3279"/>
                <a:gd name="T49" fmla="*/ 1585 h 3200"/>
                <a:gd name="T50" fmla="*/ 2460 w 3279"/>
                <a:gd name="T51" fmla="*/ 1841 h 3200"/>
                <a:gd name="T52" fmla="*/ 2282 w 3279"/>
                <a:gd name="T53" fmla="*/ 1962 h 3200"/>
                <a:gd name="T54" fmla="*/ 2070 w 3279"/>
                <a:gd name="T55" fmla="*/ 2017 h 3200"/>
                <a:gd name="T56" fmla="*/ 1851 w 3279"/>
                <a:gd name="T57" fmla="*/ 2004 h 3200"/>
                <a:gd name="T58" fmla="*/ 1649 w 3279"/>
                <a:gd name="T59" fmla="*/ 1926 h 3200"/>
                <a:gd name="T60" fmla="*/ 1500 w 3279"/>
                <a:gd name="T61" fmla="*/ 1888 h 3200"/>
                <a:gd name="T62" fmla="*/ 1361 w 3279"/>
                <a:gd name="T63" fmla="*/ 2004 h 3200"/>
                <a:gd name="T64" fmla="*/ 1178 w 3279"/>
                <a:gd name="T65" fmla="*/ 2047 h 3200"/>
                <a:gd name="T66" fmla="*/ 997 w 3279"/>
                <a:gd name="T67" fmla="*/ 2004 h 3200"/>
                <a:gd name="T68" fmla="*/ 854 w 3279"/>
                <a:gd name="T69" fmla="*/ 1888 h 3200"/>
                <a:gd name="T70" fmla="*/ 755 w 3279"/>
                <a:gd name="T71" fmla="*/ 1937 h 3200"/>
                <a:gd name="T72" fmla="*/ 615 w 3279"/>
                <a:gd name="T73" fmla="*/ 2044 h 3200"/>
                <a:gd name="T74" fmla="*/ 337 w 3279"/>
                <a:gd name="T75" fmla="*/ 3159 h 3200"/>
                <a:gd name="T76" fmla="*/ 156 w 3279"/>
                <a:gd name="T77" fmla="*/ 728 h 3200"/>
                <a:gd name="T78" fmla="*/ 43 w 3279"/>
                <a:gd name="T79" fmla="*/ 589 h 3200"/>
                <a:gd name="T80" fmla="*/ 0 w 3279"/>
                <a:gd name="T81" fmla="*/ 408 h 3200"/>
                <a:gd name="T82" fmla="*/ 47 w 3279"/>
                <a:gd name="T83" fmla="*/ 220 h 3200"/>
                <a:gd name="T84" fmla="*/ 168 w 3279"/>
                <a:gd name="T85" fmla="*/ 79 h 3200"/>
                <a:gd name="T86" fmla="*/ 344 w 3279"/>
                <a:gd name="T87" fmla="*/ 5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79" h="3200">
                  <a:moveTo>
                    <a:pt x="411" y="0"/>
                  </a:moveTo>
                  <a:lnTo>
                    <a:pt x="478" y="5"/>
                  </a:lnTo>
                  <a:lnTo>
                    <a:pt x="541" y="21"/>
                  </a:lnTo>
                  <a:lnTo>
                    <a:pt x="599" y="45"/>
                  </a:lnTo>
                  <a:lnTo>
                    <a:pt x="653" y="79"/>
                  </a:lnTo>
                  <a:lnTo>
                    <a:pt x="700" y="119"/>
                  </a:lnTo>
                  <a:lnTo>
                    <a:pt x="742" y="168"/>
                  </a:lnTo>
                  <a:lnTo>
                    <a:pt x="775" y="220"/>
                  </a:lnTo>
                  <a:lnTo>
                    <a:pt x="800" y="280"/>
                  </a:lnTo>
                  <a:lnTo>
                    <a:pt x="814" y="343"/>
                  </a:lnTo>
                  <a:lnTo>
                    <a:pt x="820" y="408"/>
                  </a:lnTo>
                  <a:lnTo>
                    <a:pt x="816" y="473"/>
                  </a:lnTo>
                  <a:lnTo>
                    <a:pt x="802" y="533"/>
                  </a:lnTo>
                  <a:lnTo>
                    <a:pt x="778" y="589"/>
                  </a:lnTo>
                  <a:lnTo>
                    <a:pt x="747" y="641"/>
                  </a:lnTo>
                  <a:lnTo>
                    <a:pt x="709" y="686"/>
                  </a:lnTo>
                  <a:lnTo>
                    <a:pt x="666" y="728"/>
                  </a:lnTo>
                  <a:lnTo>
                    <a:pt x="615" y="762"/>
                  </a:lnTo>
                  <a:lnTo>
                    <a:pt x="615" y="1330"/>
                  </a:lnTo>
                  <a:lnTo>
                    <a:pt x="668" y="1326"/>
                  </a:lnTo>
                  <a:lnTo>
                    <a:pt x="717" y="1314"/>
                  </a:lnTo>
                  <a:lnTo>
                    <a:pt x="760" y="1294"/>
                  </a:lnTo>
                  <a:lnTo>
                    <a:pt x="802" y="1267"/>
                  </a:lnTo>
                  <a:lnTo>
                    <a:pt x="842" y="1236"/>
                  </a:lnTo>
                  <a:lnTo>
                    <a:pt x="878" y="1200"/>
                  </a:lnTo>
                  <a:lnTo>
                    <a:pt x="910" y="1158"/>
                  </a:lnTo>
                  <a:lnTo>
                    <a:pt x="943" y="1115"/>
                  </a:lnTo>
                  <a:lnTo>
                    <a:pt x="974" y="1068"/>
                  </a:lnTo>
                  <a:lnTo>
                    <a:pt x="1004" y="1021"/>
                  </a:lnTo>
                  <a:lnTo>
                    <a:pt x="1033" y="972"/>
                  </a:lnTo>
                  <a:lnTo>
                    <a:pt x="1062" y="923"/>
                  </a:lnTo>
                  <a:lnTo>
                    <a:pt x="1091" y="874"/>
                  </a:lnTo>
                  <a:lnTo>
                    <a:pt x="1122" y="829"/>
                  </a:lnTo>
                  <a:lnTo>
                    <a:pt x="1151" y="786"/>
                  </a:lnTo>
                  <a:lnTo>
                    <a:pt x="1184" y="744"/>
                  </a:lnTo>
                  <a:lnTo>
                    <a:pt x="1216" y="708"/>
                  </a:lnTo>
                  <a:lnTo>
                    <a:pt x="1278" y="652"/>
                  </a:lnTo>
                  <a:lnTo>
                    <a:pt x="1339" y="600"/>
                  </a:lnTo>
                  <a:lnTo>
                    <a:pt x="1406" y="553"/>
                  </a:lnTo>
                  <a:lnTo>
                    <a:pt x="1475" y="511"/>
                  </a:lnTo>
                  <a:lnTo>
                    <a:pt x="1547" y="475"/>
                  </a:lnTo>
                  <a:lnTo>
                    <a:pt x="1623" y="448"/>
                  </a:lnTo>
                  <a:lnTo>
                    <a:pt x="1703" y="426"/>
                  </a:lnTo>
                  <a:lnTo>
                    <a:pt x="1786" y="414"/>
                  </a:lnTo>
                  <a:lnTo>
                    <a:pt x="1877" y="410"/>
                  </a:lnTo>
                  <a:lnTo>
                    <a:pt x="3279" y="410"/>
                  </a:lnTo>
                  <a:lnTo>
                    <a:pt x="3278" y="468"/>
                  </a:lnTo>
                  <a:lnTo>
                    <a:pt x="3270" y="526"/>
                  </a:lnTo>
                  <a:lnTo>
                    <a:pt x="3256" y="582"/>
                  </a:lnTo>
                  <a:lnTo>
                    <a:pt x="3238" y="638"/>
                  </a:lnTo>
                  <a:lnTo>
                    <a:pt x="3214" y="690"/>
                  </a:lnTo>
                  <a:lnTo>
                    <a:pt x="3185" y="741"/>
                  </a:lnTo>
                  <a:lnTo>
                    <a:pt x="3151" y="789"/>
                  </a:lnTo>
                  <a:lnTo>
                    <a:pt x="3109" y="835"/>
                  </a:lnTo>
                  <a:lnTo>
                    <a:pt x="3064" y="874"/>
                  </a:lnTo>
                  <a:lnTo>
                    <a:pt x="3012" y="912"/>
                  </a:lnTo>
                  <a:lnTo>
                    <a:pt x="2955" y="945"/>
                  </a:lnTo>
                  <a:lnTo>
                    <a:pt x="2892" y="972"/>
                  </a:lnTo>
                  <a:lnTo>
                    <a:pt x="2823" y="994"/>
                  </a:lnTo>
                  <a:lnTo>
                    <a:pt x="2747" y="1010"/>
                  </a:lnTo>
                  <a:lnTo>
                    <a:pt x="2668" y="1021"/>
                  </a:lnTo>
                  <a:lnTo>
                    <a:pt x="2581" y="1023"/>
                  </a:lnTo>
                  <a:lnTo>
                    <a:pt x="3075" y="1229"/>
                  </a:lnTo>
                  <a:lnTo>
                    <a:pt x="3040" y="1297"/>
                  </a:lnTo>
                  <a:lnTo>
                    <a:pt x="2999" y="1361"/>
                  </a:lnTo>
                  <a:lnTo>
                    <a:pt x="2952" y="1417"/>
                  </a:lnTo>
                  <a:lnTo>
                    <a:pt x="2898" y="1467"/>
                  </a:lnTo>
                  <a:lnTo>
                    <a:pt x="2840" y="1511"/>
                  </a:lnTo>
                  <a:lnTo>
                    <a:pt x="2776" y="1545"/>
                  </a:lnTo>
                  <a:lnTo>
                    <a:pt x="2707" y="1574"/>
                  </a:lnTo>
                  <a:lnTo>
                    <a:pt x="2639" y="1594"/>
                  </a:lnTo>
                  <a:lnTo>
                    <a:pt x="2566" y="1605"/>
                  </a:lnTo>
                  <a:lnTo>
                    <a:pt x="2492" y="1606"/>
                  </a:lnTo>
                  <a:lnTo>
                    <a:pt x="2418" y="1601"/>
                  </a:lnTo>
                  <a:lnTo>
                    <a:pt x="2346" y="1585"/>
                  </a:lnTo>
                  <a:lnTo>
                    <a:pt x="2271" y="1561"/>
                  </a:lnTo>
                  <a:lnTo>
                    <a:pt x="2112" y="1494"/>
                  </a:lnTo>
                  <a:lnTo>
                    <a:pt x="2460" y="1841"/>
                  </a:lnTo>
                  <a:lnTo>
                    <a:pt x="2405" y="1890"/>
                  </a:lnTo>
                  <a:lnTo>
                    <a:pt x="2346" y="1930"/>
                  </a:lnTo>
                  <a:lnTo>
                    <a:pt x="2282" y="1962"/>
                  </a:lnTo>
                  <a:lnTo>
                    <a:pt x="2213" y="1988"/>
                  </a:lnTo>
                  <a:lnTo>
                    <a:pt x="2143" y="2006"/>
                  </a:lnTo>
                  <a:lnTo>
                    <a:pt x="2070" y="2017"/>
                  </a:lnTo>
                  <a:lnTo>
                    <a:pt x="1996" y="2020"/>
                  </a:lnTo>
                  <a:lnTo>
                    <a:pt x="1924" y="2015"/>
                  </a:lnTo>
                  <a:lnTo>
                    <a:pt x="1851" y="2004"/>
                  </a:lnTo>
                  <a:lnTo>
                    <a:pt x="1781" y="1986"/>
                  </a:lnTo>
                  <a:lnTo>
                    <a:pt x="1712" y="1959"/>
                  </a:lnTo>
                  <a:lnTo>
                    <a:pt x="1649" y="1926"/>
                  </a:lnTo>
                  <a:lnTo>
                    <a:pt x="1589" y="1885"/>
                  </a:lnTo>
                  <a:lnTo>
                    <a:pt x="1533" y="1838"/>
                  </a:lnTo>
                  <a:lnTo>
                    <a:pt x="1500" y="1888"/>
                  </a:lnTo>
                  <a:lnTo>
                    <a:pt x="1459" y="1933"/>
                  </a:lnTo>
                  <a:lnTo>
                    <a:pt x="1412" y="1971"/>
                  </a:lnTo>
                  <a:lnTo>
                    <a:pt x="1361" y="2004"/>
                  </a:lnTo>
                  <a:lnTo>
                    <a:pt x="1303" y="2027"/>
                  </a:lnTo>
                  <a:lnTo>
                    <a:pt x="1243" y="2042"/>
                  </a:lnTo>
                  <a:lnTo>
                    <a:pt x="1178" y="2047"/>
                  </a:lnTo>
                  <a:lnTo>
                    <a:pt x="1115" y="2042"/>
                  </a:lnTo>
                  <a:lnTo>
                    <a:pt x="1053" y="2027"/>
                  </a:lnTo>
                  <a:lnTo>
                    <a:pt x="997" y="2004"/>
                  </a:lnTo>
                  <a:lnTo>
                    <a:pt x="943" y="1971"/>
                  </a:lnTo>
                  <a:lnTo>
                    <a:pt x="896" y="1933"/>
                  </a:lnTo>
                  <a:lnTo>
                    <a:pt x="854" y="1888"/>
                  </a:lnTo>
                  <a:lnTo>
                    <a:pt x="820" y="1839"/>
                  </a:lnTo>
                  <a:lnTo>
                    <a:pt x="791" y="1890"/>
                  </a:lnTo>
                  <a:lnTo>
                    <a:pt x="755" y="1937"/>
                  </a:lnTo>
                  <a:lnTo>
                    <a:pt x="713" y="1979"/>
                  </a:lnTo>
                  <a:lnTo>
                    <a:pt x="666" y="2015"/>
                  </a:lnTo>
                  <a:lnTo>
                    <a:pt x="615" y="2044"/>
                  </a:lnTo>
                  <a:lnTo>
                    <a:pt x="615" y="3070"/>
                  </a:lnTo>
                  <a:lnTo>
                    <a:pt x="472" y="3115"/>
                  </a:lnTo>
                  <a:lnTo>
                    <a:pt x="337" y="3159"/>
                  </a:lnTo>
                  <a:lnTo>
                    <a:pt x="206" y="3200"/>
                  </a:lnTo>
                  <a:lnTo>
                    <a:pt x="206" y="762"/>
                  </a:lnTo>
                  <a:lnTo>
                    <a:pt x="156" y="728"/>
                  </a:lnTo>
                  <a:lnTo>
                    <a:pt x="112" y="686"/>
                  </a:lnTo>
                  <a:lnTo>
                    <a:pt x="74" y="641"/>
                  </a:lnTo>
                  <a:lnTo>
                    <a:pt x="43" y="589"/>
                  </a:lnTo>
                  <a:lnTo>
                    <a:pt x="20" y="533"/>
                  </a:lnTo>
                  <a:lnTo>
                    <a:pt x="5" y="473"/>
                  </a:lnTo>
                  <a:lnTo>
                    <a:pt x="0" y="408"/>
                  </a:lnTo>
                  <a:lnTo>
                    <a:pt x="5" y="343"/>
                  </a:lnTo>
                  <a:lnTo>
                    <a:pt x="22" y="280"/>
                  </a:lnTo>
                  <a:lnTo>
                    <a:pt x="47" y="220"/>
                  </a:lnTo>
                  <a:lnTo>
                    <a:pt x="80" y="168"/>
                  </a:lnTo>
                  <a:lnTo>
                    <a:pt x="121" y="119"/>
                  </a:lnTo>
                  <a:lnTo>
                    <a:pt x="168" y="79"/>
                  </a:lnTo>
                  <a:lnTo>
                    <a:pt x="223" y="45"/>
                  </a:lnTo>
                  <a:lnTo>
                    <a:pt x="281" y="21"/>
                  </a:lnTo>
                  <a:lnTo>
                    <a:pt x="344" y="5"/>
                  </a:lnTo>
                  <a:lnTo>
                    <a:pt x="4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5" name="Freeform 15"/>
            <p:cNvSpPr>
              <a:spLocks/>
            </p:cNvSpPr>
            <p:nvPr/>
          </p:nvSpPr>
          <p:spPr bwMode="auto">
            <a:xfrm>
              <a:off x="-7740650" y="5432426"/>
              <a:ext cx="1951038" cy="1300163"/>
            </a:xfrm>
            <a:custGeom>
              <a:avLst/>
              <a:gdLst>
                <a:gd name="T0" fmla="*/ 1403 w 2460"/>
                <a:gd name="T1" fmla="*/ 0 h 1637"/>
                <a:gd name="T2" fmla="*/ 1577 w 2460"/>
                <a:gd name="T3" fmla="*/ 16 h 1637"/>
                <a:gd name="T4" fmla="*/ 1732 w 2460"/>
                <a:gd name="T5" fmla="*/ 65 h 1637"/>
                <a:gd name="T6" fmla="*/ 1873 w 2460"/>
                <a:gd name="T7" fmla="*/ 143 h 1637"/>
                <a:gd name="T8" fmla="*/ 2002 w 2460"/>
                <a:gd name="T9" fmla="*/ 242 h 1637"/>
                <a:gd name="T10" fmla="*/ 2103 w 2460"/>
                <a:gd name="T11" fmla="*/ 345 h 1637"/>
                <a:gd name="T12" fmla="*/ 2181 w 2460"/>
                <a:gd name="T13" fmla="*/ 454 h 1637"/>
                <a:gd name="T14" fmla="*/ 2253 w 2460"/>
                <a:gd name="T15" fmla="*/ 575 h 1637"/>
                <a:gd name="T16" fmla="*/ 2329 w 2460"/>
                <a:gd name="T17" fmla="*/ 694 h 1637"/>
                <a:gd name="T18" fmla="*/ 2413 w 2460"/>
                <a:gd name="T19" fmla="*/ 799 h 1637"/>
                <a:gd name="T20" fmla="*/ 2460 w 2460"/>
                <a:gd name="T21" fmla="*/ 1254 h 1637"/>
                <a:gd name="T22" fmla="*/ 2442 w 2460"/>
                <a:gd name="T23" fmla="*/ 1370 h 1637"/>
                <a:gd name="T24" fmla="*/ 2393 w 2460"/>
                <a:gd name="T25" fmla="*/ 1475 h 1637"/>
                <a:gd name="T26" fmla="*/ 2317 w 2460"/>
                <a:gd name="T27" fmla="*/ 1558 h 1637"/>
                <a:gd name="T28" fmla="*/ 2219 w 2460"/>
                <a:gd name="T29" fmla="*/ 1616 h 1637"/>
                <a:gd name="T30" fmla="*/ 2105 w 2460"/>
                <a:gd name="T31" fmla="*/ 1637 h 1637"/>
                <a:gd name="T32" fmla="*/ 2036 w 2460"/>
                <a:gd name="T33" fmla="*/ 1632 h 1637"/>
                <a:gd name="T34" fmla="*/ 1919 w 2460"/>
                <a:gd name="T35" fmla="*/ 1594 h 1637"/>
                <a:gd name="T36" fmla="*/ 1821 w 2460"/>
                <a:gd name="T37" fmla="*/ 1523 h 1637"/>
                <a:gd name="T38" fmla="*/ 1745 w 2460"/>
                <a:gd name="T39" fmla="*/ 1428 h 1637"/>
                <a:gd name="T40" fmla="*/ 1631 w 2460"/>
                <a:gd name="T41" fmla="*/ 1516 h 1637"/>
                <a:gd name="T42" fmla="*/ 1499 w 2460"/>
                <a:gd name="T43" fmla="*/ 1576 h 1637"/>
                <a:gd name="T44" fmla="*/ 1356 w 2460"/>
                <a:gd name="T45" fmla="*/ 1605 h 1637"/>
                <a:gd name="T46" fmla="*/ 1209 w 2460"/>
                <a:gd name="T47" fmla="*/ 1607 h 1637"/>
                <a:gd name="T48" fmla="*/ 1066 w 2460"/>
                <a:gd name="T49" fmla="*/ 1578 h 1637"/>
                <a:gd name="T50" fmla="*/ 934 w 2460"/>
                <a:gd name="T51" fmla="*/ 1520 h 1637"/>
                <a:gd name="T52" fmla="*/ 818 w 2460"/>
                <a:gd name="T53" fmla="*/ 1431 h 1637"/>
                <a:gd name="T54" fmla="*/ 1008 w 2460"/>
                <a:gd name="T55" fmla="*/ 1151 h 1637"/>
                <a:gd name="T56" fmla="*/ 860 w 2460"/>
                <a:gd name="T57" fmla="*/ 1191 h 1637"/>
                <a:gd name="T58" fmla="*/ 713 w 2460"/>
                <a:gd name="T59" fmla="*/ 1195 h 1637"/>
                <a:gd name="T60" fmla="*/ 570 w 2460"/>
                <a:gd name="T61" fmla="*/ 1164 h 1637"/>
                <a:gd name="T62" fmla="*/ 440 w 2460"/>
                <a:gd name="T63" fmla="*/ 1101 h 1637"/>
                <a:gd name="T64" fmla="*/ 328 w 2460"/>
                <a:gd name="T65" fmla="*/ 1007 h 1637"/>
                <a:gd name="T66" fmla="*/ 239 w 2460"/>
                <a:gd name="T67" fmla="*/ 887 h 1637"/>
                <a:gd name="T68" fmla="*/ 699 w 2460"/>
                <a:gd name="T69" fmla="*/ 613 h 1637"/>
                <a:gd name="T70" fmla="*/ 531 w 2460"/>
                <a:gd name="T71" fmla="*/ 600 h 1637"/>
                <a:gd name="T72" fmla="*/ 388 w 2460"/>
                <a:gd name="T73" fmla="*/ 562 h 1637"/>
                <a:gd name="T74" fmla="*/ 266 w 2460"/>
                <a:gd name="T75" fmla="*/ 502 h 1637"/>
                <a:gd name="T76" fmla="*/ 170 w 2460"/>
                <a:gd name="T77" fmla="*/ 425 h 1637"/>
                <a:gd name="T78" fmla="*/ 94 w 2460"/>
                <a:gd name="T79" fmla="*/ 331 h 1637"/>
                <a:gd name="T80" fmla="*/ 42 w 2460"/>
                <a:gd name="T81" fmla="*/ 228 h 1637"/>
                <a:gd name="T82" fmla="*/ 9 w 2460"/>
                <a:gd name="T83" fmla="*/ 116 h 1637"/>
                <a:gd name="T84" fmla="*/ 0 w 2460"/>
                <a:gd name="T85" fmla="*/ 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0" h="1637">
                  <a:moveTo>
                    <a:pt x="0" y="0"/>
                  </a:moveTo>
                  <a:lnTo>
                    <a:pt x="1403" y="0"/>
                  </a:lnTo>
                  <a:lnTo>
                    <a:pt x="1492" y="4"/>
                  </a:lnTo>
                  <a:lnTo>
                    <a:pt x="1577" y="16"/>
                  </a:lnTo>
                  <a:lnTo>
                    <a:pt x="1656" y="38"/>
                  </a:lnTo>
                  <a:lnTo>
                    <a:pt x="1732" y="65"/>
                  </a:lnTo>
                  <a:lnTo>
                    <a:pt x="1805" y="101"/>
                  </a:lnTo>
                  <a:lnTo>
                    <a:pt x="1873" y="143"/>
                  </a:lnTo>
                  <a:lnTo>
                    <a:pt x="1940" y="190"/>
                  </a:lnTo>
                  <a:lnTo>
                    <a:pt x="2002" y="242"/>
                  </a:lnTo>
                  <a:lnTo>
                    <a:pt x="2063" y="298"/>
                  </a:lnTo>
                  <a:lnTo>
                    <a:pt x="2103" y="345"/>
                  </a:lnTo>
                  <a:lnTo>
                    <a:pt x="2143" y="398"/>
                  </a:lnTo>
                  <a:lnTo>
                    <a:pt x="2181" y="454"/>
                  </a:lnTo>
                  <a:lnTo>
                    <a:pt x="2217" y="513"/>
                  </a:lnTo>
                  <a:lnTo>
                    <a:pt x="2253" y="575"/>
                  </a:lnTo>
                  <a:lnTo>
                    <a:pt x="2291" y="634"/>
                  </a:lnTo>
                  <a:lnTo>
                    <a:pt x="2329" y="694"/>
                  </a:lnTo>
                  <a:lnTo>
                    <a:pt x="2369" y="748"/>
                  </a:lnTo>
                  <a:lnTo>
                    <a:pt x="2413" y="799"/>
                  </a:lnTo>
                  <a:lnTo>
                    <a:pt x="2460" y="842"/>
                  </a:lnTo>
                  <a:lnTo>
                    <a:pt x="2460" y="1254"/>
                  </a:lnTo>
                  <a:lnTo>
                    <a:pt x="2454" y="1314"/>
                  </a:lnTo>
                  <a:lnTo>
                    <a:pt x="2442" y="1370"/>
                  </a:lnTo>
                  <a:lnTo>
                    <a:pt x="2420" y="1424"/>
                  </a:lnTo>
                  <a:lnTo>
                    <a:pt x="2393" y="1475"/>
                  </a:lnTo>
                  <a:lnTo>
                    <a:pt x="2357" y="1520"/>
                  </a:lnTo>
                  <a:lnTo>
                    <a:pt x="2317" y="1558"/>
                  </a:lnTo>
                  <a:lnTo>
                    <a:pt x="2270" y="1590"/>
                  </a:lnTo>
                  <a:lnTo>
                    <a:pt x="2219" y="1616"/>
                  </a:lnTo>
                  <a:lnTo>
                    <a:pt x="2165" y="1630"/>
                  </a:lnTo>
                  <a:lnTo>
                    <a:pt x="2105" y="1637"/>
                  </a:lnTo>
                  <a:lnTo>
                    <a:pt x="2101" y="1637"/>
                  </a:lnTo>
                  <a:lnTo>
                    <a:pt x="2036" y="1632"/>
                  </a:lnTo>
                  <a:lnTo>
                    <a:pt x="1977" y="1617"/>
                  </a:lnTo>
                  <a:lnTo>
                    <a:pt x="1919" y="1594"/>
                  </a:lnTo>
                  <a:lnTo>
                    <a:pt x="1866" y="1561"/>
                  </a:lnTo>
                  <a:lnTo>
                    <a:pt x="1821" y="1523"/>
                  </a:lnTo>
                  <a:lnTo>
                    <a:pt x="1779" y="1478"/>
                  </a:lnTo>
                  <a:lnTo>
                    <a:pt x="1745" y="1428"/>
                  </a:lnTo>
                  <a:lnTo>
                    <a:pt x="1691" y="1475"/>
                  </a:lnTo>
                  <a:lnTo>
                    <a:pt x="1631" y="1516"/>
                  </a:lnTo>
                  <a:lnTo>
                    <a:pt x="1568" y="1549"/>
                  </a:lnTo>
                  <a:lnTo>
                    <a:pt x="1499" y="1576"/>
                  </a:lnTo>
                  <a:lnTo>
                    <a:pt x="1428" y="1594"/>
                  </a:lnTo>
                  <a:lnTo>
                    <a:pt x="1356" y="1605"/>
                  </a:lnTo>
                  <a:lnTo>
                    <a:pt x="1282" y="1610"/>
                  </a:lnTo>
                  <a:lnTo>
                    <a:pt x="1209" y="1607"/>
                  </a:lnTo>
                  <a:lnTo>
                    <a:pt x="1137" y="1596"/>
                  </a:lnTo>
                  <a:lnTo>
                    <a:pt x="1066" y="1578"/>
                  </a:lnTo>
                  <a:lnTo>
                    <a:pt x="997" y="1552"/>
                  </a:lnTo>
                  <a:lnTo>
                    <a:pt x="934" y="1520"/>
                  </a:lnTo>
                  <a:lnTo>
                    <a:pt x="874" y="1480"/>
                  </a:lnTo>
                  <a:lnTo>
                    <a:pt x="818" y="1431"/>
                  </a:lnTo>
                  <a:lnTo>
                    <a:pt x="1168" y="1084"/>
                  </a:lnTo>
                  <a:lnTo>
                    <a:pt x="1008" y="1151"/>
                  </a:lnTo>
                  <a:lnTo>
                    <a:pt x="934" y="1175"/>
                  </a:lnTo>
                  <a:lnTo>
                    <a:pt x="860" y="1191"/>
                  </a:lnTo>
                  <a:lnTo>
                    <a:pt x="786" y="1196"/>
                  </a:lnTo>
                  <a:lnTo>
                    <a:pt x="713" y="1195"/>
                  </a:lnTo>
                  <a:lnTo>
                    <a:pt x="641" y="1184"/>
                  </a:lnTo>
                  <a:lnTo>
                    <a:pt x="570" y="1164"/>
                  </a:lnTo>
                  <a:lnTo>
                    <a:pt x="503" y="1135"/>
                  </a:lnTo>
                  <a:lnTo>
                    <a:pt x="440" y="1101"/>
                  </a:lnTo>
                  <a:lnTo>
                    <a:pt x="382" y="1057"/>
                  </a:lnTo>
                  <a:lnTo>
                    <a:pt x="328" y="1007"/>
                  </a:lnTo>
                  <a:lnTo>
                    <a:pt x="279" y="951"/>
                  </a:lnTo>
                  <a:lnTo>
                    <a:pt x="239" y="887"/>
                  </a:lnTo>
                  <a:lnTo>
                    <a:pt x="205" y="819"/>
                  </a:lnTo>
                  <a:lnTo>
                    <a:pt x="699" y="613"/>
                  </a:lnTo>
                  <a:lnTo>
                    <a:pt x="612" y="609"/>
                  </a:lnTo>
                  <a:lnTo>
                    <a:pt x="531" y="600"/>
                  </a:lnTo>
                  <a:lnTo>
                    <a:pt x="456" y="584"/>
                  </a:lnTo>
                  <a:lnTo>
                    <a:pt x="388" y="562"/>
                  </a:lnTo>
                  <a:lnTo>
                    <a:pt x="324" y="535"/>
                  </a:lnTo>
                  <a:lnTo>
                    <a:pt x="266" y="502"/>
                  </a:lnTo>
                  <a:lnTo>
                    <a:pt x="216" y="464"/>
                  </a:lnTo>
                  <a:lnTo>
                    <a:pt x="170" y="425"/>
                  </a:lnTo>
                  <a:lnTo>
                    <a:pt x="129" y="379"/>
                  </a:lnTo>
                  <a:lnTo>
                    <a:pt x="94" y="331"/>
                  </a:lnTo>
                  <a:lnTo>
                    <a:pt x="65" y="280"/>
                  </a:lnTo>
                  <a:lnTo>
                    <a:pt x="42" y="228"/>
                  </a:lnTo>
                  <a:lnTo>
                    <a:pt x="24" y="172"/>
                  </a:lnTo>
                  <a:lnTo>
                    <a:pt x="9" y="116"/>
                  </a:lnTo>
                  <a:lnTo>
                    <a:pt x="2" y="5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grpSp>
        <p:nvGrpSpPr>
          <p:cNvPr id="107" name="Group 106"/>
          <p:cNvGrpSpPr/>
          <p:nvPr/>
        </p:nvGrpSpPr>
        <p:grpSpPr>
          <a:xfrm>
            <a:off x="5118017" y="2695628"/>
            <a:ext cx="492422" cy="428673"/>
            <a:chOff x="-8070850" y="3070225"/>
            <a:chExt cx="7688263" cy="6692900"/>
          </a:xfrm>
          <a:solidFill>
            <a:schemeClr val="bg1"/>
          </a:solidFill>
        </p:grpSpPr>
        <p:sp>
          <p:nvSpPr>
            <p:cNvPr id="108" name="Freeform 27"/>
            <p:cNvSpPr>
              <a:spLocks/>
            </p:cNvSpPr>
            <p:nvPr/>
          </p:nvSpPr>
          <p:spPr bwMode="auto">
            <a:xfrm>
              <a:off x="-8070850" y="3070225"/>
              <a:ext cx="7688263" cy="3713162"/>
            </a:xfrm>
            <a:custGeom>
              <a:avLst/>
              <a:gdLst>
                <a:gd name="T0" fmla="*/ 1470 w 4843"/>
                <a:gd name="T1" fmla="*/ 13 h 2339"/>
                <a:gd name="T2" fmla="*/ 1717 w 4843"/>
                <a:gd name="T3" fmla="*/ 82 h 2339"/>
                <a:gd name="T4" fmla="*/ 1932 w 4843"/>
                <a:gd name="T5" fmla="*/ 197 h 2339"/>
                <a:gd name="T6" fmla="*/ 2115 w 4843"/>
                <a:gd name="T7" fmla="*/ 345 h 2339"/>
                <a:gd name="T8" fmla="*/ 2267 w 4843"/>
                <a:gd name="T9" fmla="*/ 515 h 2339"/>
                <a:gd name="T10" fmla="*/ 2387 w 4843"/>
                <a:gd name="T11" fmla="*/ 694 h 2339"/>
                <a:gd name="T12" fmla="*/ 2493 w 4843"/>
                <a:gd name="T13" fmla="*/ 634 h 2339"/>
                <a:gd name="T14" fmla="*/ 2624 w 4843"/>
                <a:gd name="T15" fmla="*/ 457 h 2339"/>
                <a:gd name="T16" fmla="*/ 2785 w 4843"/>
                <a:gd name="T17" fmla="*/ 292 h 2339"/>
                <a:gd name="T18" fmla="*/ 2979 w 4843"/>
                <a:gd name="T19" fmla="*/ 154 h 2339"/>
                <a:gd name="T20" fmla="*/ 3204 w 4843"/>
                <a:gd name="T21" fmla="*/ 53 h 2339"/>
                <a:gd name="T22" fmla="*/ 3462 w 4843"/>
                <a:gd name="T23" fmla="*/ 3 h 2339"/>
                <a:gd name="T24" fmla="*/ 3769 w 4843"/>
                <a:gd name="T25" fmla="*/ 16 h 2339"/>
                <a:gd name="T26" fmla="*/ 4065 w 4843"/>
                <a:gd name="T27" fmla="*/ 104 h 2339"/>
                <a:gd name="T28" fmla="*/ 4323 w 4843"/>
                <a:gd name="T29" fmla="*/ 257 h 2339"/>
                <a:gd name="T30" fmla="*/ 4539 w 4843"/>
                <a:gd name="T31" fmla="*/ 468 h 2339"/>
                <a:gd name="T32" fmla="*/ 4702 w 4843"/>
                <a:gd name="T33" fmla="*/ 731 h 2339"/>
                <a:gd name="T34" fmla="*/ 4806 w 4843"/>
                <a:gd name="T35" fmla="*/ 1035 h 2339"/>
                <a:gd name="T36" fmla="*/ 4843 w 4843"/>
                <a:gd name="T37" fmla="*/ 1373 h 2339"/>
                <a:gd name="T38" fmla="*/ 4812 w 4843"/>
                <a:gd name="T39" fmla="*/ 1668 h 2339"/>
                <a:gd name="T40" fmla="*/ 4727 w 4843"/>
                <a:gd name="T41" fmla="*/ 1947 h 2339"/>
                <a:gd name="T42" fmla="*/ 3384 w 4843"/>
                <a:gd name="T43" fmla="*/ 1435 h 2339"/>
                <a:gd name="T44" fmla="*/ 3314 w 4843"/>
                <a:gd name="T45" fmla="*/ 1392 h 2339"/>
                <a:gd name="T46" fmla="*/ 3232 w 4843"/>
                <a:gd name="T47" fmla="*/ 1392 h 2339"/>
                <a:gd name="T48" fmla="*/ 3161 w 4843"/>
                <a:gd name="T49" fmla="*/ 1435 h 2339"/>
                <a:gd name="T50" fmla="*/ 2549 w 4843"/>
                <a:gd name="T51" fmla="*/ 2027 h 2339"/>
                <a:gd name="T52" fmla="*/ 2488 w 4843"/>
                <a:gd name="T53" fmla="*/ 1969 h 2339"/>
                <a:gd name="T54" fmla="*/ 2408 w 4843"/>
                <a:gd name="T55" fmla="*/ 1955 h 2339"/>
                <a:gd name="T56" fmla="*/ 2330 w 4843"/>
                <a:gd name="T57" fmla="*/ 1983 h 2339"/>
                <a:gd name="T58" fmla="*/ 2137 w 4843"/>
                <a:gd name="T59" fmla="*/ 2339 h 2339"/>
                <a:gd name="T60" fmla="*/ 1661 w 4843"/>
                <a:gd name="T61" fmla="*/ 1416 h 2339"/>
                <a:gd name="T62" fmla="*/ 1584 w 4843"/>
                <a:gd name="T63" fmla="*/ 1386 h 2339"/>
                <a:gd name="T64" fmla="*/ 1503 w 4843"/>
                <a:gd name="T65" fmla="*/ 1401 h 2339"/>
                <a:gd name="T66" fmla="*/ 1442 w 4843"/>
                <a:gd name="T67" fmla="*/ 1458 h 2339"/>
                <a:gd name="T68" fmla="*/ 81 w 4843"/>
                <a:gd name="T69" fmla="*/ 1856 h 2339"/>
                <a:gd name="T70" fmla="*/ 13 w 4843"/>
                <a:gd name="T71" fmla="*/ 1573 h 2339"/>
                <a:gd name="T72" fmla="*/ 4 w 4843"/>
                <a:gd name="T73" fmla="*/ 1257 h 2339"/>
                <a:gd name="T74" fmla="*/ 63 w 4843"/>
                <a:gd name="T75" fmla="*/ 929 h 2339"/>
                <a:gd name="T76" fmla="*/ 188 w 4843"/>
                <a:gd name="T77" fmla="*/ 639 h 2339"/>
                <a:gd name="T78" fmla="*/ 370 w 4843"/>
                <a:gd name="T79" fmla="*/ 392 h 2339"/>
                <a:gd name="T80" fmla="*/ 601 w 4843"/>
                <a:gd name="T81" fmla="*/ 200 h 2339"/>
                <a:gd name="T82" fmla="*/ 873 w 4843"/>
                <a:gd name="T83" fmla="*/ 67 h 2339"/>
                <a:gd name="T84" fmla="*/ 1178 w 4843"/>
                <a:gd name="T85" fmla="*/ 4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43" h="2339">
                  <a:moveTo>
                    <a:pt x="1287" y="0"/>
                  </a:moveTo>
                  <a:lnTo>
                    <a:pt x="1381" y="3"/>
                  </a:lnTo>
                  <a:lnTo>
                    <a:pt x="1470" y="13"/>
                  </a:lnTo>
                  <a:lnTo>
                    <a:pt x="1556" y="31"/>
                  </a:lnTo>
                  <a:lnTo>
                    <a:pt x="1639" y="53"/>
                  </a:lnTo>
                  <a:lnTo>
                    <a:pt x="1717" y="82"/>
                  </a:lnTo>
                  <a:lnTo>
                    <a:pt x="1792" y="116"/>
                  </a:lnTo>
                  <a:lnTo>
                    <a:pt x="1864" y="154"/>
                  </a:lnTo>
                  <a:lnTo>
                    <a:pt x="1932" y="197"/>
                  </a:lnTo>
                  <a:lnTo>
                    <a:pt x="1996" y="242"/>
                  </a:lnTo>
                  <a:lnTo>
                    <a:pt x="2058" y="292"/>
                  </a:lnTo>
                  <a:lnTo>
                    <a:pt x="2115" y="345"/>
                  </a:lnTo>
                  <a:lnTo>
                    <a:pt x="2168" y="399"/>
                  </a:lnTo>
                  <a:lnTo>
                    <a:pt x="2220" y="457"/>
                  </a:lnTo>
                  <a:lnTo>
                    <a:pt x="2267" y="515"/>
                  </a:lnTo>
                  <a:lnTo>
                    <a:pt x="2311" y="574"/>
                  </a:lnTo>
                  <a:lnTo>
                    <a:pt x="2350" y="634"/>
                  </a:lnTo>
                  <a:lnTo>
                    <a:pt x="2387" y="694"/>
                  </a:lnTo>
                  <a:lnTo>
                    <a:pt x="2421" y="755"/>
                  </a:lnTo>
                  <a:lnTo>
                    <a:pt x="2455" y="694"/>
                  </a:lnTo>
                  <a:lnTo>
                    <a:pt x="2493" y="634"/>
                  </a:lnTo>
                  <a:lnTo>
                    <a:pt x="2532" y="574"/>
                  </a:lnTo>
                  <a:lnTo>
                    <a:pt x="2577" y="515"/>
                  </a:lnTo>
                  <a:lnTo>
                    <a:pt x="2624" y="457"/>
                  </a:lnTo>
                  <a:lnTo>
                    <a:pt x="2673" y="399"/>
                  </a:lnTo>
                  <a:lnTo>
                    <a:pt x="2728" y="345"/>
                  </a:lnTo>
                  <a:lnTo>
                    <a:pt x="2785" y="292"/>
                  </a:lnTo>
                  <a:lnTo>
                    <a:pt x="2847" y="242"/>
                  </a:lnTo>
                  <a:lnTo>
                    <a:pt x="2910" y="197"/>
                  </a:lnTo>
                  <a:lnTo>
                    <a:pt x="2979" y="154"/>
                  </a:lnTo>
                  <a:lnTo>
                    <a:pt x="3049" y="116"/>
                  </a:lnTo>
                  <a:lnTo>
                    <a:pt x="3126" y="82"/>
                  </a:lnTo>
                  <a:lnTo>
                    <a:pt x="3204" y="53"/>
                  </a:lnTo>
                  <a:lnTo>
                    <a:pt x="3286" y="31"/>
                  </a:lnTo>
                  <a:lnTo>
                    <a:pt x="3373" y="13"/>
                  </a:lnTo>
                  <a:lnTo>
                    <a:pt x="3462" y="3"/>
                  </a:lnTo>
                  <a:lnTo>
                    <a:pt x="3556" y="0"/>
                  </a:lnTo>
                  <a:lnTo>
                    <a:pt x="3665" y="4"/>
                  </a:lnTo>
                  <a:lnTo>
                    <a:pt x="3769" y="16"/>
                  </a:lnTo>
                  <a:lnTo>
                    <a:pt x="3871" y="38"/>
                  </a:lnTo>
                  <a:lnTo>
                    <a:pt x="3969" y="67"/>
                  </a:lnTo>
                  <a:lnTo>
                    <a:pt x="4065" y="104"/>
                  </a:lnTo>
                  <a:lnTo>
                    <a:pt x="4156" y="148"/>
                  </a:lnTo>
                  <a:lnTo>
                    <a:pt x="4242" y="200"/>
                  </a:lnTo>
                  <a:lnTo>
                    <a:pt x="4323" y="257"/>
                  </a:lnTo>
                  <a:lnTo>
                    <a:pt x="4401" y="321"/>
                  </a:lnTo>
                  <a:lnTo>
                    <a:pt x="4473" y="392"/>
                  </a:lnTo>
                  <a:lnTo>
                    <a:pt x="4539" y="468"/>
                  </a:lnTo>
                  <a:lnTo>
                    <a:pt x="4599" y="551"/>
                  </a:lnTo>
                  <a:lnTo>
                    <a:pt x="4654" y="639"/>
                  </a:lnTo>
                  <a:lnTo>
                    <a:pt x="4702" y="731"/>
                  </a:lnTo>
                  <a:lnTo>
                    <a:pt x="4745" y="828"/>
                  </a:lnTo>
                  <a:lnTo>
                    <a:pt x="4778" y="929"/>
                  </a:lnTo>
                  <a:lnTo>
                    <a:pt x="4806" y="1035"/>
                  </a:lnTo>
                  <a:lnTo>
                    <a:pt x="4827" y="1144"/>
                  </a:lnTo>
                  <a:lnTo>
                    <a:pt x="4839" y="1257"/>
                  </a:lnTo>
                  <a:lnTo>
                    <a:pt x="4843" y="1373"/>
                  </a:lnTo>
                  <a:lnTo>
                    <a:pt x="4839" y="1474"/>
                  </a:lnTo>
                  <a:lnTo>
                    <a:pt x="4830" y="1573"/>
                  </a:lnTo>
                  <a:lnTo>
                    <a:pt x="4812" y="1668"/>
                  </a:lnTo>
                  <a:lnTo>
                    <a:pt x="4790" y="1764"/>
                  </a:lnTo>
                  <a:lnTo>
                    <a:pt x="4761" y="1856"/>
                  </a:lnTo>
                  <a:lnTo>
                    <a:pt x="4727" y="1947"/>
                  </a:lnTo>
                  <a:lnTo>
                    <a:pt x="3644" y="1947"/>
                  </a:lnTo>
                  <a:lnTo>
                    <a:pt x="3399" y="1458"/>
                  </a:lnTo>
                  <a:lnTo>
                    <a:pt x="3384" y="1435"/>
                  </a:lnTo>
                  <a:lnTo>
                    <a:pt x="3364" y="1416"/>
                  </a:lnTo>
                  <a:lnTo>
                    <a:pt x="3340" y="1401"/>
                  </a:lnTo>
                  <a:lnTo>
                    <a:pt x="3314" y="1392"/>
                  </a:lnTo>
                  <a:lnTo>
                    <a:pt x="3286" y="1386"/>
                  </a:lnTo>
                  <a:lnTo>
                    <a:pt x="3258" y="1386"/>
                  </a:lnTo>
                  <a:lnTo>
                    <a:pt x="3232" y="1392"/>
                  </a:lnTo>
                  <a:lnTo>
                    <a:pt x="3205" y="1401"/>
                  </a:lnTo>
                  <a:lnTo>
                    <a:pt x="3182" y="1416"/>
                  </a:lnTo>
                  <a:lnTo>
                    <a:pt x="3161" y="1435"/>
                  </a:lnTo>
                  <a:lnTo>
                    <a:pt x="3146" y="1458"/>
                  </a:lnTo>
                  <a:lnTo>
                    <a:pt x="2706" y="2339"/>
                  </a:lnTo>
                  <a:lnTo>
                    <a:pt x="2549" y="2027"/>
                  </a:lnTo>
                  <a:lnTo>
                    <a:pt x="2532" y="2002"/>
                  </a:lnTo>
                  <a:lnTo>
                    <a:pt x="2512" y="1983"/>
                  </a:lnTo>
                  <a:lnTo>
                    <a:pt x="2488" y="1969"/>
                  </a:lnTo>
                  <a:lnTo>
                    <a:pt x="2463" y="1959"/>
                  </a:lnTo>
                  <a:lnTo>
                    <a:pt x="2435" y="1955"/>
                  </a:lnTo>
                  <a:lnTo>
                    <a:pt x="2408" y="1955"/>
                  </a:lnTo>
                  <a:lnTo>
                    <a:pt x="2380" y="1959"/>
                  </a:lnTo>
                  <a:lnTo>
                    <a:pt x="2353" y="1969"/>
                  </a:lnTo>
                  <a:lnTo>
                    <a:pt x="2330" y="1983"/>
                  </a:lnTo>
                  <a:lnTo>
                    <a:pt x="2311" y="2002"/>
                  </a:lnTo>
                  <a:lnTo>
                    <a:pt x="2294" y="2027"/>
                  </a:lnTo>
                  <a:lnTo>
                    <a:pt x="2137" y="2339"/>
                  </a:lnTo>
                  <a:lnTo>
                    <a:pt x="1697" y="1458"/>
                  </a:lnTo>
                  <a:lnTo>
                    <a:pt x="1682" y="1435"/>
                  </a:lnTo>
                  <a:lnTo>
                    <a:pt x="1661" y="1416"/>
                  </a:lnTo>
                  <a:lnTo>
                    <a:pt x="1638" y="1401"/>
                  </a:lnTo>
                  <a:lnTo>
                    <a:pt x="1611" y="1392"/>
                  </a:lnTo>
                  <a:lnTo>
                    <a:pt x="1584" y="1386"/>
                  </a:lnTo>
                  <a:lnTo>
                    <a:pt x="1556" y="1386"/>
                  </a:lnTo>
                  <a:lnTo>
                    <a:pt x="1529" y="1392"/>
                  </a:lnTo>
                  <a:lnTo>
                    <a:pt x="1503" y="1401"/>
                  </a:lnTo>
                  <a:lnTo>
                    <a:pt x="1479" y="1416"/>
                  </a:lnTo>
                  <a:lnTo>
                    <a:pt x="1459" y="1435"/>
                  </a:lnTo>
                  <a:lnTo>
                    <a:pt x="1442" y="1458"/>
                  </a:lnTo>
                  <a:lnTo>
                    <a:pt x="1199" y="1947"/>
                  </a:lnTo>
                  <a:lnTo>
                    <a:pt x="116" y="1947"/>
                  </a:lnTo>
                  <a:lnTo>
                    <a:pt x="81" y="1856"/>
                  </a:lnTo>
                  <a:lnTo>
                    <a:pt x="53" y="1764"/>
                  </a:lnTo>
                  <a:lnTo>
                    <a:pt x="29" y="1668"/>
                  </a:lnTo>
                  <a:lnTo>
                    <a:pt x="13" y="1573"/>
                  </a:lnTo>
                  <a:lnTo>
                    <a:pt x="3" y="1474"/>
                  </a:lnTo>
                  <a:lnTo>
                    <a:pt x="0" y="1373"/>
                  </a:lnTo>
                  <a:lnTo>
                    <a:pt x="4" y="1257"/>
                  </a:lnTo>
                  <a:lnTo>
                    <a:pt x="16" y="1144"/>
                  </a:lnTo>
                  <a:lnTo>
                    <a:pt x="37" y="1035"/>
                  </a:lnTo>
                  <a:lnTo>
                    <a:pt x="63" y="929"/>
                  </a:lnTo>
                  <a:lnTo>
                    <a:pt x="98" y="828"/>
                  </a:lnTo>
                  <a:lnTo>
                    <a:pt x="140" y="731"/>
                  </a:lnTo>
                  <a:lnTo>
                    <a:pt x="188" y="639"/>
                  </a:lnTo>
                  <a:lnTo>
                    <a:pt x="244" y="551"/>
                  </a:lnTo>
                  <a:lnTo>
                    <a:pt x="304" y="468"/>
                  </a:lnTo>
                  <a:lnTo>
                    <a:pt x="370" y="392"/>
                  </a:lnTo>
                  <a:lnTo>
                    <a:pt x="442" y="321"/>
                  </a:lnTo>
                  <a:lnTo>
                    <a:pt x="519" y="257"/>
                  </a:lnTo>
                  <a:lnTo>
                    <a:pt x="601" y="200"/>
                  </a:lnTo>
                  <a:lnTo>
                    <a:pt x="687" y="148"/>
                  </a:lnTo>
                  <a:lnTo>
                    <a:pt x="779" y="104"/>
                  </a:lnTo>
                  <a:lnTo>
                    <a:pt x="873" y="67"/>
                  </a:lnTo>
                  <a:lnTo>
                    <a:pt x="971" y="38"/>
                  </a:lnTo>
                  <a:lnTo>
                    <a:pt x="1074" y="16"/>
                  </a:lnTo>
                  <a:lnTo>
                    <a:pt x="1178" y="4"/>
                  </a:lnTo>
                  <a:lnTo>
                    <a:pt x="12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09" name="Freeform 28"/>
            <p:cNvSpPr>
              <a:spLocks/>
            </p:cNvSpPr>
            <p:nvPr/>
          </p:nvSpPr>
          <p:spPr bwMode="auto">
            <a:xfrm>
              <a:off x="-7648575" y="5989638"/>
              <a:ext cx="6843713" cy="3773487"/>
            </a:xfrm>
            <a:custGeom>
              <a:avLst/>
              <a:gdLst>
                <a:gd name="T0" fmla="*/ 1745 w 4311"/>
                <a:gd name="T1" fmla="*/ 881 h 2377"/>
                <a:gd name="T2" fmla="*/ 1780 w 4311"/>
                <a:gd name="T3" fmla="*/ 923 h 2377"/>
                <a:gd name="T4" fmla="*/ 1830 w 4311"/>
                <a:gd name="T5" fmla="*/ 948 h 2377"/>
                <a:gd name="T6" fmla="*/ 1886 w 4311"/>
                <a:gd name="T7" fmla="*/ 953 h 2377"/>
                <a:gd name="T8" fmla="*/ 1939 w 4311"/>
                <a:gd name="T9" fmla="*/ 938 h 2377"/>
                <a:gd name="T10" fmla="*/ 1983 w 4311"/>
                <a:gd name="T11" fmla="*/ 904 h 2377"/>
                <a:gd name="T12" fmla="*/ 2155 w 4311"/>
                <a:gd name="T13" fmla="*/ 568 h 2377"/>
                <a:gd name="T14" fmla="*/ 2330 w 4311"/>
                <a:gd name="T15" fmla="*/ 907 h 2377"/>
                <a:gd name="T16" fmla="*/ 2378 w 4311"/>
                <a:gd name="T17" fmla="*/ 945 h 2377"/>
                <a:gd name="T18" fmla="*/ 2440 w 4311"/>
                <a:gd name="T19" fmla="*/ 960 h 2377"/>
                <a:gd name="T20" fmla="*/ 2500 w 4311"/>
                <a:gd name="T21" fmla="*/ 945 h 2377"/>
                <a:gd name="T22" fmla="*/ 2548 w 4311"/>
                <a:gd name="T23" fmla="*/ 907 h 2377"/>
                <a:gd name="T24" fmla="*/ 3007 w 4311"/>
                <a:gd name="T25" fmla="*/ 0 h 2377"/>
                <a:gd name="T26" fmla="*/ 3180 w 4311"/>
                <a:gd name="T27" fmla="*/ 340 h 2377"/>
                <a:gd name="T28" fmla="*/ 3230 w 4311"/>
                <a:gd name="T29" fmla="*/ 379 h 2377"/>
                <a:gd name="T30" fmla="*/ 3290 w 4311"/>
                <a:gd name="T31" fmla="*/ 392 h 2377"/>
                <a:gd name="T32" fmla="*/ 4233 w 4311"/>
                <a:gd name="T33" fmla="*/ 506 h 2377"/>
                <a:gd name="T34" fmla="*/ 4050 w 4311"/>
                <a:gd name="T35" fmla="*/ 734 h 2377"/>
                <a:gd name="T36" fmla="*/ 3832 w 4311"/>
                <a:gd name="T37" fmla="*/ 965 h 2377"/>
                <a:gd name="T38" fmla="*/ 3583 w 4311"/>
                <a:gd name="T39" fmla="*/ 1201 h 2377"/>
                <a:gd name="T40" fmla="*/ 3303 w 4311"/>
                <a:gd name="T41" fmla="*/ 1446 h 2377"/>
                <a:gd name="T42" fmla="*/ 2998 w 4311"/>
                <a:gd name="T43" fmla="*/ 1706 h 2377"/>
                <a:gd name="T44" fmla="*/ 2695 w 4311"/>
                <a:gd name="T45" fmla="*/ 1962 h 2377"/>
                <a:gd name="T46" fmla="*/ 2402 w 4311"/>
                <a:gd name="T47" fmla="*/ 2211 h 2377"/>
                <a:gd name="T48" fmla="*/ 2227 w 4311"/>
                <a:gd name="T49" fmla="*/ 2358 h 2377"/>
                <a:gd name="T50" fmla="*/ 2180 w 4311"/>
                <a:gd name="T51" fmla="*/ 2376 h 2377"/>
                <a:gd name="T52" fmla="*/ 2131 w 4311"/>
                <a:gd name="T53" fmla="*/ 2376 h 2377"/>
                <a:gd name="T54" fmla="*/ 2084 w 4311"/>
                <a:gd name="T55" fmla="*/ 2358 h 2377"/>
                <a:gd name="T56" fmla="*/ 1909 w 4311"/>
                <a:gd name="T57" fmla="*/ 2211 h 2377"/>
                <a:gd name="T58" fmla="*/ 1616 w 4311"/>
                <a:gd name="T59" fmla="*/ 1962 h 2377"/>
                <a:gd name="T60" fmla="*/ 1313 w 4311"/>
                <a:gd name="T61" fmla="*/ 1706 h 2377"/>
                <a:gd name="T62" fmla="*/ 1008 w 4311"/>
                <a:gd name="T63" fmla="*/ 1446 h 2377"/>
                <a:gd name="T64" fmla="*/ 728 w 4311"/>
                <a:gd name="T65" fmla="*/ 1201 h 2377"/>
                <a:gd name="T66" fmla="*/ 479 w 4311"/>
                <a:gd name="T67" fmla="*/ 965 h 2377"/>
                <a:gd name="T68" fmla="*/ 260 w 4311"/>
                <a:gd name="T69" fmla="*/ 734 h 2377"/>
                <a:gd name="T70" fmla="*/ 78 w 4311"/>
                <a:gd name="T71" fmla="*/ 506 h 2377"/>
                <a:gd name="T72" fmla="*/ 1021 w 4311"/>
                <a:gd name="T73" fmla="*/ 392 h 2377"/>
                <a:gd name="T74" fmla="*/ 1081 w 4311"/>
                <a:gd name="T75" fmla="*/ 379 h 2377"/>
                <a:gd name="T76" fmla="*/ 1129 w 4311"/>
                <a:gd name="T77" fmla="*/ 340 h 2377"/>
                <a:gd name="T78" fmla="*/ 1304 w 4311"/>
                <a:gd name="T79" fmla="*/ 0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11" h="2377">
                  <a:moveTo>
                    <a:pt x="1304" y="0"/>
                  </a:moveTo>
                  <a:lnTo>
                    <a:pt x="1745" y="881"/>
                  </a:lnTo>
                  <a:lnTo>
                    <a:pt x="1761" y="904"/>
                  </a:lnTo>
                  <a:lnTo>
                    <a:pt x="1780" y="923"/>
                  </a:lnTo>
                  <a:lnTo>
                    <a:pt x="1804" y="938"/>
                  </a:lnTo>
                  <a:lnTo>
                    <a:pt x="1830" y="948"/>
                  </a:lnTo>
                  <a:lnTo>
                    <a:pt x="1858" y="953"/>
                  </a:lnTo>
                  <a:lnTo>
                    <a:pt x="1886" y="953"/>
                  </a:lnTo>
                  <a:lnTo>
                    <a:pt x="1912" y="948"/>
                  </a:lnTo>
                  <a:lnTo>
                    <a:pt x="1939" y="938"/>
                  </a:lnTo>
                  <a:lnTo>
                    <a:pt x="1962" y="923"/>
                  </a:lnTo>
                  <a:lnTo>
                    <a:pt x="1983" y="904"/>
                  </a:lnTo>
                  <a:lnTo>
                    <a:pt x="1999" y="881"/>
                  </a:lnTo>
                  <a:lnTo>
                    <a:pt x="2155" y="568"/>
                  </a:lnTo>
                  <a:lnTo>
                    <a:pt x="2312" y="881"/>
                  </a:lnTo>
                  <a:lnTo>
                    <a:pt x="2330" y="907"/>
                  </a:lnTo>
                  <a:lnTo>
                    <a:pt x="2352" y="929"/>
                  </a:lnTo>
                  <a:lnTo>
                    <a:pt x="2378" y="945"/>
                  </a:lnTo>
                  <a:lnTo>
                    <a:pt x="2407" y="956"/>
                  </a:lnTo>
                  <a:lnTo>
                    <a:pt x="2440" y="960"/>
                  </a:lnTo>
                  <a:lnTo>
                    <a:pt x="2471" y="956"/>
                  </a:lnTo>
                  <a:lnTo>
                    <a:pt x="2500" y="945"/>
                  </a:lnTo>
                  <a:lnTo>
                    <a:pt x="2526" y="929"/>
                  </a:lnTo>
                  <a:lnTo>
                    <a:pt x="2548" y="907"/>
                  </a:lnTo>
                  <a:lnTo>
                    <a:pt x="2566" y="881"/>
                  </a:lnTo>
                  <a:lnTo>
                    <a:pt x="3007" y="0"/>
                  </a:lnTo>
                  <a:lnTo>
                    <a:pt x="3164" y="314"/>
                  </a:lnTo>
                  <a:lnTo>
                    <a:pt x="3180" y="340"/>
                  </a:lnTo>
                  <a:lnTo>
                    <a:pt x="3204" y="362"/>
                  </a:lnTo>
                  <a:lnTo>
                    <a:pt x="3230" y="379"/>
                  </a:lnTo>
                  <a:lnTo>
                    <a:pt x="3259" y="389"/>
                  </a:lnTo>
                  <a:lnTo>
                    <a:pt x="3290" y="392"/>
                  </a:lnTo>
                  <a:lnTo>
                    <a:pt x="4311" y="392"/>
                  </a:lnTo>
                  <a:lnTo>
                    <a:pt x="4233" y="506"/>
                  </a:lnTo>
                  <a:lnTo>
                    <a:pt x="4147" y="621"/>
                  </a:lnTo>
                  <a:lnTo>
                    <a:pt x="4050" y="734"/>
                  </a:lnTo>
                  <a:lnTo>
                    <a:pt x="3945" y="848"/>
                  </a:lnTo>
                  <a:lnTo>
                    <a:pt x="3832" y="965"/>
                  </a:lnTo>
                  <a:lnTo>
                    <a:pt x="3710" y="1082"/>
                  </a:lnTo>
                  <a:lnTo>
                    <a:pt x="3583" y="1201"/>
                  </a:lnTo>
                  <a:lnTo>
                    <a:pt x="3446" y="1323"/>
                  </a:lnTo>
                  <a:lnTo>
                    <a:pt x="3303" y="1446"/>
                  </a:lnTo>
                  <a:lnTo>
                    <a:pt x="3154" y="1574"/>
                  </a:lnTo>
                  <a:lnTo>
                    <a:pt x="2998" y="1706"/>
                  </a:lnTo>
                  <a:lnTo>
                    <a:pt x="2836" y="1843"/>
                  </a:lnTo>
                  <a:lnTo>
                    <a:pt x="2695" y="1962"/>
                  </a:lnTo>
                  <a:lnTo>
                    <a:pt x="2550" y="2085"/>
                  </a:lnTo>
                  <a:lnTo>
                    <a:pt x="2402" y="2211"/>
                  </a:lnTo>
                  <a:lnTo>
                    <a:pt x="2249" y="2344"/>
                  </a:lnTo>
                  <a:lnTo>
                    <a:pt x="2227" y="2358"/>
                  </a:lnTo>
                  <a:lnTo>
                    <a:pt x="2205" y="2370"/>
                  </a:lnTo>
                  <a:lnTo>
                    <a:pt x="2180" y="2376"/>
                  </a:lnTo>
                  <a:lnTo>
                    <a:pt x="2155" y="2377"/>
                  </a:lnTo>
                  <a:lnTo>
                    <a:pt x="2131" y="2376"/>
                  </a:lnTo>
                  <a:lnTo>
                    <a:pt x="2106" y="2370"/>
                  </a:lnTo>
                  <a:lnTo>
                    <a:pt x="2084" y="2358"/>
                  </a:lnTo>
                  <a:lnTo>
                    <a:pt x="2062" y="2344"/>
                  </a:lnTo>
                  <a:lnTo>
                    <a:pt x="1909" y="2211"/>
                  </a:lnTo>
                  <a:lnTo>
                    <a:pt x="1761" y="2085"/>
                  </a:lnTo>
                  <a:lnTo>
                    <a:pt x="1616" y="1962"/>
                  </a:lnTo>
                  <a:lnTo>
                    <a:pt x="1475" y="1843"/>
                  </a:lnTo>
                  <a:lnTo>
                    <a:pt x="1313" y="1706"/>
                  </a:lnTo>
                  <a:lnTo>
                    <a:pt x="1157" y="1574"/>
                  </a:lnTo>
                  <a:lnTo>
                    <a:pt x="1008" y="1446"/>
                  </a:lnTo>
                  <a:lnTo>
                    <a:pt x="865" y="1323"/>
                  </a:lnTo>
                  <a:lnTo>
                    <a:pt x="728" y="1201"/>
                  </a:lnTo>
                  <a:lnTo>
                    <a:pt x="599" y="1082"/>
                  </a:lnTo>
                  <a:lnTo>
                    <a:pt x="479" y="965"/>
                  </a:lnTo>
                  <a:lnTo>
                    <a:pt x="366" y="848"/>
                  </a:lnTo>
                  <a:lnTo>
                    <a:pt x="260" y="734"/>
                  </a:lnTo>
                  <a:lnTo>
                    <a:pt x="164" y="621"/>
                  </a:lnTo>
                  <a:lnTo>
                    <a:pt x="78" y="506"/>
                  </a:lnTo>
                  <a:lnTo>
                    <a:pt x="0" y="392"/>
                  </a:lnTo>
                  <a:lnTo>
                    <a:pt x="1021" y="392"/>
                  </a:lnTo>
                  <a:lnTo>
                    <a:pt x="1052" y="389"/>
                  </a:lnTo>
                  <a:lnTo>
                    <a:pt x="1081" y="379"/>
                  </a:lnTo>
                  <a:lnTo>
                    <a:pt x="1107" y="362"/>
                  </a:lnTo>
                  <a:lnTo>
                    <a:pt x="1129" y="340"/>
                  </a:lnTo>
                  <a:lnTo>
                    <a:pt x="1147" y="314"/>
                  </a:lnTo>
                  <a:lnTo>
                    <a:pt x="13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110" name="Freeform 32"/>
          <p:cNvSpPr>
            <a:spLocks noEditPoints="1"/>
          </p:cNvSpPr>
          <p:nvPr/>
        </p:nvSpPr>
        <p:spPr bwMode="auto">
          <a:xfrm>
            <a:off x="4486470" y="1805608"/>
            <a:ext cx="798102" cy="344927"/>
          </a:xfrm>
          <a:custGeom>
            <a:avLst/>
            <a:gdLst>
              <a:gd name="T0" fmla="*/ 5037 w 5247"/>
              <a:gd name="T1" fmla="*/ 1092 h 2071"/>
              <a:gd name="T2" fmla="*/ 4789 w 5247"/>
              <a:gd name="T3" fmla="*/ 966 h 2071"/>
              <a:gd name="T4" fmla="*/ 210 w 5247"/>
              <a:gd name="T5" fmla="*/ 1092 h 2071"/>
              <a:gd name="T6" fmla="*/ 239 w 5247"/>
              <a:gd name="T7" fmla="*/ 966 h 2071"/>
              <a:gd name="T8" fmla="*/ 3342 w 5247"/>
              <a:gd name="T9" fmla="*/ 320 h 2071"/>
              <a:gd name="T10" fmla="*/ 3005 w 5247"/>
              <a:gd name="T11" fmla="*/ 694 h 2071"/>
              <a:gd name="T12" fmla="*/ 2951 w 5247"/>
              <a:gd name="T13" fmla="*/ 1213 h 2071"/>
              <a:gd name="T14" fmla="*/ 3205 w 5247"/>
              <a:gd name="T15" fmla="*/ 1651 h 2071"/>
              <a:gd name="T16" fmla="*/ 3668 w 5247"/>
              <a:gd name="T17" fmla="*/ 1860 h 2071"/>
              <a:gd name="T18" fmla="*/ 4177 w 5247"/>
              <a:gd name="T19" fmla="*/ 1752 h 2071"/>
              <a:gd name="T20" fmla="*/ 4511 w 5247"/>
              <a:gd name="T21" fmla="*/ 1378 h 2071"/>
              <a:gd name="T22" fmla="*/ 4567 w 5247"/>
              <a:gd name="T23" fmla="*/ 859 h 2071"/>
              <a:gd name="T24" fmla="*/ 4312 w 5247"/>
              <a:gd name="T25" fmla="*/ 421 h 2071"/>
              <a:gd name="T26" fmla="*/ 3848 w 5247"/>
              <a:gd name="T27" fmla="*/ 213 h 2071"/>
              <a:gd name="T28" fmla="*/ 1146 w 5247"/>
              <a:gd name="T29" fmla="*/ 282 h 2071"/>
              <a:gd name="T30" fmla="*/ 774 w 5247"/>
              <a:gd name="T31" fmla="*/ 620 h 2071"/>
              <a:gd name="T32" fmla="*/ 666 w 5247"/>
              <a:gd name="T33" fmla="*/ 1125 h 2071"/>
              <a:gd name="T34" fmla="*/ 875 w 5247"/>
              <a:gd name="T35" fmla="*/ 1590 h 2071"/>
              <a:gd name="T36" fmla="*/ 1311 w 5247"/>
              <a:gd name="T37" fmla="*/ 1846 h 2071"/>
              <a:gd name="T38" fmla="*/ 1829 w 5247"/>
              <a:gd name="T39" fmla="*/ 1792 h 2071"/>
              <a:gd name="T40" fmla="*/ 2202 w 5247"/>
              <a:gd name="T41" fmla="*/ 1455 h 2071"/>
              <a:gd name="T42" fmla="*/ 2311 w 5247"/>
              <a:gd name="T43" fmla="*/ 946 h 2071"/>
              <a:gd name="T44" fmla="*/ 2102 w 5247"/>
              <a:gd name="T45" fmla="*/ 481 h 2071"/>
              <a:gd name="T46" fmla="*/ 1665 w 5247"/>
              <a:gd name="T47" fmla="*/ 226 h 2071"/>
              <a:gd name="T48" fmla="*/ 1785 w 5247"/>
              <a:gd name="T49" fmla="*/ 45 h 2071"/>
              <a:gd name="T50" fmla="*/ 2263 w 5247"/>
              <a:gd name="T51" fmla="*/ 354 h 2071"/>
              <a:gd name="T52" fmla="*/ 2532 w 5247"/>
              <a:gd name="T53" fmla="*/ 759 h 2071"/>
              <a:gd name="T54" fmla="*/ 2789 w 5247"/>
              <a:gd name="T55" fmla="*/ 683 h 2071"/>
              <a:gd name="T56" fmla="*/ 3122 w 5247"/>
              <a:gd name="T57" fmla="*/ 223 h 2071"/>
              <a:gd name="T58" fmla="*/ 3657 w 5247"/>
              <a:gd name="T59" fmla="*/ 7 h 2071"/>
              <a:gd name="T60" fmla="*/ 4228 w 5247"/>
              <a:gd name="T61" fmla="*/ 115 h 2071"/>
              <a:gd name="T62" fmla="*/ 4639 w 5247"/>
              <a:gd name="T63" fmla="*/ 496 h 2071"/>
              <a:gd name="T64" fmla="*/ 5102 w 5247"/>
              <a:gd name="T65" fmla="*/ 777 h 2071"/>
              <a:gd name="T66" fmla="*/ 5247 w 5247"/>
              <a:gd name="T67" fmla="*/ 998 h 2071"/>
              <a:gd name="T68" fmla="*/ 5142 w 5247"/>
              <a:gd name="T69" fmla="*/ 1272 h 2071"/>
              <a:gd name="T70" fmla="*/ 4685 w 5247"/>
              <a:gd name="T71" fmla="*/ 1493 h 2071"/>
              <a:gd name="T72" fmla="*/ 4310 w 5247"/>
              <a:gd name="T73" fmla="*/ 1910 h 2071"/>
              <a:gd name="T74" fmla="*/ 3759 w 5247"/>
              <a:gd name="T75" fmla="*/ 2071 h 2071"/>
              <a:gd name="T76" fmla="*/ 3220 w 5247"/>
              <a:gd name="T77" fmla="*/ 1918 h 2071"/>
              <a:gd name="T78" fmla="*/ 2848 w 5247"/>
              <a:gd name="T79" fmla="*/ 1520 h 2071"/>
              <a:gd name="T80" fmla="*/ 2727 w 5247"/>
              <a:gd name="T81" fmla="*/ 1053 h 2071"/>
              <a:gd name="T82" fmla="*/ 2623 w 5247"/>
              <a:gd name="T83" fmla="*/ 951 h 2071"/>
              <a:gd name="T84" fmla="*/ 2521 w 5247"/>
              <a:gd name="T85" fmla="*/ 1053 h 2071"/>
              <a:gd name="T86" fmla="*/ 2400 w 5247"/>
              <a:gd name="T87" fmla="*/ 1520 h 2071"/>
              <a:gd name="T88" fmla="*/ 2027 w 5247"/>
              <a:gd name="T89" fmla="*/ 1918 h 2071"/>
              <a:gd name="T90" fmla="*/ 1488 w 5247"/>
              <a:gd name="T91" fmla="*/ 2071 h 2071"/>
              <a:gd name="T92" fmla="*/ 937 w 5247"/>
              <a:gd name="T93" fmla="*/ 1910 h 2071"/>
              <a:gd name="T94" fmla="*/ 563 w 5247"/>
              <a:gd name="T95" fmla="*/ 1493 h 2071"/>
              <a:gd name="T96" fmla="*/ 105 w 5247"/>
              <a:gd name="T97" fmla="*/ 1272 h 2071"/>
              <a:gd name="T98" fmla="*/ 0 w 5247"/>
              <a:gd name="T99" fmla="*/ 998 h 2071"/>
              <a:gd name="T100" fmla="*/ 145 w 5247"/>
              <a:gd name="T101" fmla="*/ 777 h 2071"/>
              <a:gd name="T102" fmla="*/ 609 w 5247"/>
              <a:gd name="T103" fmla="*/ 496 h 2071"/>
              <a:gd name="T104" fmla="*/ 1018 w 5247"/>
              <a:gd name="T105" fmla="*/ 115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7" h="2071">
                <a:moveTo>
                  <a:pt x="4789" y="966"/>
                </a:moveTo>
                <a:lnTo>
                  <a:pt x="4790" y="1033"/>
                </a:lnTo>
                <a:lnTo>
                  <a:pt x="4789" y="1108"/>
                </a:lnTo>
                <a:lnTo>
                  <a:pt x="5008" y="1108"/>
                </a:lnTo>
                <a:lnTo>
                  <a:pt x="5026" y="1103"/>
                </a:lnTo>
                <a:lnTo>
                  <a:pt x="5037" y="1092"/>
                </a:lnTo>
                <a:lnTo>
                  <a:pt x="5042" y="1074"/>
                </a:lnTo>
                <a:lnTo>
                  <a:pt x="5042" y="998"/>
                </a:lnTo>
                <a:lnTo>
                  <a:pt x="5037" y="982"/>
                </a:lnTo>
                <a:lnTo>
                  <a:pt x="5026" y="969"/>
                </a:lnTo>
                <a:lnTo>
                  <a:pt x="5008" y="966"/>
                </a:lnTo>
                <a:lnTo>
                  <a:pt x="4789" y="966"/>
                </a:lnTo>
                <a:close/>
                <a:moveTo>
                  <a:pt x="239" y="966"/>
                </a:moveTo>
                <a:lnTo>
                  <a:pt x="221" y="969"/>
                </a:lnTo>
                <a:lnTo>
                  <a:pt x="210" y="982"/>
                </a:lnTo>
                <a:lnTo>
                  <a:pt x="206" y="998"/>
                </a:lnTo>
                <a:lnTo>
                  <a:pt x="206" y="1074"/>
                </a:lnTo>
                <a:lnTo>
                  <a:pt x="210" y="1092"/>
                </a:lnTo>
                <a:lnTo>
                  <a:pt x="221" y="1103"/>
                </a:lnTo>
                <a:lnTo>
                  <a:pt x="239" y="1108"/>
                </a:lnTo>
                <a:lnTo>
                  <a:pt x="459" y="1108"/>
                </a:lnTo>
                <a:lnTo>
                  <a:pt x="456" y="1036"/>
                </a:lnTo>
                <a:lnTo>
                  <a:pt x="459" y="966"/>
                </a:lnTo>
                <a:lnTo>
                  <a:pt x="239" y="966"/>
                </a:lnTo>
                <a:close/>
                <a:moveTo>
                  <a:pt x="3759" y="207"/>
                </a:moveTo>
                <a:lnTo>
                  <a:pt x="3668" y="213"/>
                </a:lnTo>
                <a:lnTo>
                  <a:pt x="3582" y="226"/>
                </a:lnTo>
                <a:lnTo>
                  <a:pt x="3498" y="250"/>
                </a:lnTo>
                <a:lnTo>
                  <a:pt x="3418" y="282"/>
                </a:lnTo>
                <a:lnTo>
                  <a:pt x="3342" y="320"/>
                </a:lnTo>
                <a:lnTo>
                  <a:pt x="3271" y="368"/>
                </a:lnTo>
                <a:lnTo>
                  <a:pt x="3205" y="421"/>
                </a:lnTo>
                <a:lnTo>
                  <a:pt x="3146" y="481"/>
                </a:lnTo>
                <a:lnTo>
                  <a:pt x="3091" y="547"/>
                </a:lnTo>
                <a:lnTo>
                  <a:pt x="3045" y="619"/>
                </a:lnTo>
                <a:lnTo>
                  <a:pt x="3005" y="694"/>
                </a:lnTo>
                <a:lnTo>
                  <a:pt x="2973" y="774"/>
                </a:lnTo>
                <a:lnTo>
                  <a:pt x="2951" y="859"/>
                </a:lnTo>
                <a:lnTo>
                  <a:pt x="2937" y="946"/>
                </a:lnTo>
                <a:lnTo>
                  <a:pt x="2932" y="1036"/>
                </a:lnTo>
                <a:lnTo>
                  <a:pt x="2937" y="1127"/>
                </a:lnTo>
                <a:lnTo>
                  <a:pt x="2951" y="1213"/>
                </a:lnTo>
                <a:lnTo>
                  <a:pt x="2973" y="1298"/>
                </a:lnTo>
                <a:lnTo>
                  <a:pt x="3005" y="1378"/>
                </a:lnTo>
                <a:lnTo>
                  <a:pt x="3045" y="1455"/>
                </a:lnTo>
                <a:lnTo>
                  <a:pt x="3091" y="1525"/>
                </a:lnTo>
                <a:lnTo>
                  <a:pt x="3146" y="1592"/>
                </a:lnTo>
                <a:lnTo>
                  <a:pt x="3205" y="1651"/>
                </a:lnTo>
                <a:lnTo>
                  <a:pt x="3271" y="1705"/>
                </a:lnTo>
                <a:lnTo>
                  <a:pt x="3342" y="1752"/>
                </a:lnTo>
                <a:lnTo>
                  <a:pt x="3418" y="1792"/>
                </a:lnTo>
                <a:lnTo>
                  <a:pt x="3498" y="1822"/>
                </a:lnTo>
                <a:lnTo>
                  <a:pt x="3582" y="1846"/>
                </a:lnTo>
                <a:lnTo>
                  <a:pt x="3668" y="1860"/>
                </a:lnTo>
                <a:lnTo>
                  <a:pt x="3759" y="1865"/>
                </a:lnTo>
                <a:lnTo>
                  <a:pt x="3848" y="1860"/>
                </a:lnTo>
                <a:lnTo>
                  <a:pt x="3936" y="1846"/>
                </a:lnTo>
                <a:lnTo>
                  <a:pt x="4020" y="1822"/>
                </a:lnTo>
                <a:lnTo>
                  <a:pt x="4100" y="1790"/>
                </a:lnTo>
                <a:lnTo>
                  <a:pt x="4177" y="1752"/>
                </a:lnTo>
                <a:lnTo>
                  <a:pt x="4247" y="1704"/>
                </a:lnTo>
                <a:lnTo>
                  <a:pt x="4314" y="1651"/>
                </a:lnTo>
                <a:lnTo>
                  <a:pt x="4373" y="1590"/>
                </a:lnTo>
                <a:lnTo>
                  <a:pt x="4427" y="1525"/>
                </a:lnTo>
                <a:lnTo>
                  <a:pt x="4473" y="1453"/>
                </a:lnTo>
                <a:lnTo>
                  <a:pt x="4511" y="1378"/>
                </a:lnTo>
                <a:lnTo>
                  <a:pt x="4543" y="1296"/>
                </a:lnTo>
                <a:lnTo>
                  <a:pt x="4567" y="1213"/>
                </a:lnTo>
                <a:lnTo>
                  <a:pt x="4580" y="1125"/>
                </a:lnTo>
                <a:lnTo>
                  <a:pt x="4586" y="1036"/>
                </a:lnTo>
                <a:lnTo>
                  <a:pt x="4580" y="946"/>
                </a:lnTo>
                <a:lnTo>
                  <a:pt x="4567" y="859"/>
                </a:lnTo>
                <a:lnTo>
                  <a:pt x="4543" y="774"/>
                </a:lnTo>
                <a:lnTo>
                  <a:pt x="4511" y="694"/>
                </a:lnTo>
                <a:lnTo>
                  <a:pt x="4473" y="619"/>
                </a:lnTo>
                <a:lnTo>
                  <a:pt x="4425" y="547"/>
                </a:lnTo>
                <a:lnTo>
                  <a:pt x="4373" y="481"/>
                </a:lnTo>
                <a:lnTo>
                  <a:pt x="4312" y="421"/>
                </a:lnTo>
                <a:lnTo>
                  <a:pt x="4247" y="368"/>
                </a:lnTo>
                <a:lnTo>
                  <a:pt x="4175" y="320"/>
                </a:lnTo>
                <a:lnTo>
                  <a:pt x="4100" y="282"/>
                </a:lnTo>
                <a:lnTo>
                  <a:pt x="4019" y="250"/>
                </a:lnTo>
                <a:lnTo>
                  <a:pt x="3936" y="226"/>
                </a:lnTo>
                <a:lnTo>
                  <a:pt x="3848" y="213"/>
                </a:lnTo>
                <a:lnTo>
                  <a:pt x="3759" y="207"/>
                </a:lnTo>
                <a:close/>
                <a:moveTo>
                  <a:pt x="1488" y="207"/>
                </a:moveTo>
                <a:lnTo>
                  <a:pt x="1398" y="213"/>
                </a:lnTo>
                <a:lnTo>
                  <a:pt x="1310" y="227"/>
                </a:lnTo>
                <a:lnTo>
                  <a:pt x="1225" y="250"/>
                </a:lnTo>
                <a:lnTo>
                  <a:pt x="1146" y="282"/>
                </a:lnTo>
                <a:lnTo>
                  <a:pt x="1069" y="322"/>
                </a:lnTo>
                <a:lnTo>
                  <a:pt x="999" y="370"/>
                </a:lnTo>
                <a:lnTo>
                  <a:pt x="934" y="422"/>
                </a:lnTo>
                <a:lnTo>
                  <a:pt x="873" y="483"/>
                </a:lnTo>
                <a:lnTo>
                  <a:pt x="821" y="549"/>
                </a:lnTo>
                <a:lnTo>
                  <a:pt x="774" y="620"/>
                </a:lnTo>
                <a:lnTo>
                  <a:pt x="735" y="696"/>
                </a:lnTo>
                <a:lnTo>
                  <a:pt x="704" y="777"/>
                </a:lnTo>
                <a:lnTo>
                  <a:pt x="680" y="860"/>
                </a:lnTo>
                <a:lnTo>
                  <a:pt x="666" y="946"/>
                </a:lnTo>
                <a:lnTo>
                  <a:pt x="661" y="1036"/>
                </a:lnTo>
                <a:lnTo>
                  <a:pt x="666" y="1125"/>
                </a:lnTo>
                <a:lnTo>
                  <a:pt x="680" y="1213"/>
                </a:lnTo>
                <a:lnTo>
                  <a:pt x="704" y="1296"/>
                </a:lnTo>
                <a:lnTo>
                  <a:pt x="735" y="1378"/>
                </a:lnTo>
                <a:lnTo>
                  <a:pt x="774" y="1453"/>
                </a:lnTo>
                <a:lnTo>
                  <a:pt x="821" y="1525"/>
                </a:lnTo>
                <a:lnTo>
                  <a:pt x="875" y="1590"/>
                </a:lnTo>
                <a:lnTo>
                  <a:pt x="934" y="1651"/>
                </a:lnTo>
                <a:lnTo>
                  <a:pt x="1001" y="1704"/>
                </a:lnTo>
                <a:lnTo>
                  <a:pt x="1071" y="1752"/>
                </a:lnTo>
                <a:lnTo>
                  <a:pt x="1147" y="1790"/>
                </a:lnTo>
                <a:lnTo>
                  <a:pt x="1227" y="1822"/>
                </a:lnTo>
                <a:lnTo>
                  <a:pt x="1311" y="1846"/>
                </a:lnTo>
                <a:lnTo>
                  <a:pt x="1399" y="1860"/>
                </a:lnTo>
                <a:lnTo>
                  <a:pt x="1488" y="1865"/>
                </a:lnTo>
                <a:lnTo>
                  <a:pt x="1579" y="1860"/>
                </a:lnTo>
                <a:lnTo>
                  <a:pt x="1665" y="1846"/>
                </a:lnTo>
                <a:lnTo>
                  <a:pt x="1750" y="1822"/>
                </a:lnTo>
                <a:lnTo>
                  <a:pt x="1829" y="1792"/>
                </a:lnTo>
                <a:lnTo>
                  <a:pt x="1906" y="1752"/>
                </a:lnTo>
                <a:lnTo>
                  <a:pt x="1976" y="1705"/>
                </a:lnTo>
                <a:lnTo>
                  <a:pt x="2043" y="1651"/>
                </a:lnTo>
                <a:lnTo>
                  <a:pt x="2102" y="1592"/>
                </a:lnTo>
                <a:lnTo>
                  <a:pt x="2156" y="1525"/>
                </a:lnTo>
                <a:lnTo>
                  <a:pt x="2202" y="1455"/>
                </a:lnTo>
                <a:lnTo>
                  <a:pt x="2242" y="1378"/>
                </a:lnTo>
                <a:lnTo>
                  <a:pt x="2272" y="1298"/>
                </a:lnTo>
                <a:lnTo>
                  <a:pt x="2296" y="1213"/>
                </a:lnTo>
                <a:lnTo>
                  <a:pt x="2311" y="1127"/>
                </a:lnTo>
                <a:lnTo>
                  <a:pt x="2315" y="1036"/>
                </a:lnTo>
                <a:lnTo>
                  <a:pt x="2311" y="946"/>
                </a:lnTo>
                <a:lnTo>
                  <a:pt x="2296" y="859"/>
                </a:lnTo>
                <a:lnTo>
                  <a:pt x="2272" y="774"/>
                </a:lnTo>
                <a:lnTo>
                  <a:pt x="2242" y="694"/>
                </a:lnTo>
                <a:lnTo>
                  <a:pt x="2202" y="619"/>
                </a:lnTo>
                <a:lnTo>
                  <a:pt x="2156" y="547"/>
                </a:lnTo>
                <a:lnTo>
                  <a:pt x="2102" y="481"/>
                </a:lnTo>
                <a:lnTo>
                  <a:pt x="2043" y="421"/>
                </a:lnTo>
                <a:lnTo>
                  <a:pt x="1976" y="368"/>
                </a:lnTo>
                <a:lnTo>
                  <a:pt x="1906" y="320"/>
                </a:lnTo>
                <a:lnTo>
                  <a:pt x="1829" y="282"/>
                </a:lnTo>
                <a:lnTo>
                  <a:pt x="1750" y="250"/>
                </a:lnTo>
                <a:lnTo>
                  <a:pt x="1665" y="226"/>
                </a:lnTo>
                <a:lnTo>
                  <a:pt x="1579" y="213"/>
                </a:lnTo>
                <a:lnTo>
                  <a:pt x="1488" y="207"/>
                </a:lnTo>
                <a:close/>
                <a:moveTo>
                  <a:pt x="1488" y="0"/>
                </a:moveTo>
                <a:lnTo>
                  <a:pt x="1590" y="7"/>
                </a:lnTo>
                <a:lnTo>
                  <a:pt x="1689" y="21"/>
                </a:lnTo>
                <a:lnTo>
                  <a:pt x="1785" y="45"/>
                </a:lnTo>
                <a:lnTo>
                  <a:pt x="1876" y="77"/>
                </a:lnTo>
                <a:lnTo>
                  <a:pt x="1963" y="117"/>
                </a:lnTo>
                <a:lnTo>
                  <a:pt x="2048" y="167"/>
                </a:lnTo>
                <a:lnTo>
                  <a:pt x="2124" y="223"/>
                </a:lnTo>
                <a:lnTo>
                  <a:pt x="2197" y="285"/>
                </a:lnTo>
                <a:lnTo>
                  <a:pt x="2263" y="354"/>
                </a:lnTo>
                <a:lnTo>
                  <a:pt x="2323" y="429"/>
                </a:lnTo>
                <a:lnTo>
                  <a:pt x="2376" y="509"/>
                </a:lnTo>
                <a:lnTo>
                  <a:pt x="2421" y="593"/>
                </a:lnTo>
                <a:lnTo>
                  <a:pt x="2459" y="683"/>
                </a:lnTo>
                <a:lnTo>
                  <a:pt x="2487" y="777"/>
                </a:lnTo>
                <a:lnTo>
                  <a:pt x="2532" y="759"/>
                </a:lnTo>
                <a:lnTo>
                  <a:pt x="2577" y="748"/>
                </a:lnTo>
                <a:lnTo>
                  <a:pt x="2623" y="745"/>
                </a:lnTo>
                <a:lnTo>
                  <a:pt x="2671" y="748"/>
                </a:lnTo>
                <a:lnTo>
                  <a:pt x="2715" y="759"/>
                </a:lnTo>
                <a:lnTo>
                  <a:pt x="2760" y="777"/>
                </a:lnTo>
                <a:lnTo>
                  <a:pt x="2789" y="683"/>
                </a:lnTo>
                <a:lnTo>
                  <a:pt x="2825" y="593"/>
                </a:lnTo>
                <a:lnTo>
                  <a:pt x="2872" y="509"/>
                </a:lnTo>
                <a:lnTo>
                  <a:pt x="2924" y="429"/>
                </a:lnTo>
                <a:lnTo>
                  <a:pt x="2983" y="354"/>
                </a:lnTo>
                <a:lnTo>
                  <a:pt x="3050" y="285"/>
                </a:lnTo>
                <a:lnTo>
                  <a:pt x="3122" y="223"/>
                </a:lnTo>
                <a:lnTo>
                  <a:pt x="3200" y="167"/>
                </a:lnTo>
                <a:lnTo>
                  <a:pt x="3283" y="117"/>
                </a:lnTo>
                <a:lnTo>
                  <a:pt x="3370" y="77"/>
                </a:lnTo>
                <a:lnTo>
                  <a:pt x="3463" y="45"/>
                </a:lnTo>
                <a:lnTo>
                  <a:pt x="3558" y="21"/>
                </a:lnTo>
                <a:lnTo>
                  <a:pt x="3657" y="7"/>
                </a:lnTo>
                <a:lnTo>
                  <a:pt x="3759" y="0"/>
                </a:lnTo>
                <a:lnTo>
                  <a:pt x="3859" y="7"/>
                </a:lnTo>
                <a:lnTo>
                  <a:pt x="3957" y="20"/>
                </a:lnTo>
                <a:lnTo>
                  <a:pt x="4051" y="44"/>
                </a:lnTo>
                <a:lnTo>
                  <a:pt x="4142" y="75"/>
                </a:lnTo>
                <a:lnTo>
                  <a:pt x="4228" y="115"/>
                </a:lnTo>
                <a:lnTo>
                  <a:pt x="4310" y="162"/>
                </a:lnTo>
                <a:lnTo>
                  <a:pt x="4389" y="216"/>
                </a:lnTo>
                <a:lnTo>
                  <a:pt x="4460" y="277"/>
                </a:lnTo>
                <a:lnTo>
                  <a:pt x="4526" y="344"/>
                </a:lnTo>
                <a:lnTo>
                  <a:pt x="4586" y="417"/>
                </a:lnTo>
                <a:lnTo>
                  <a:pt x="4639" y="496"/>
                </a:lnTo>
                <a:lnTo>
                  <a:pt x="4685" y="579"/>
                </a:lnTo>
                <a:lnTo>
                  <a:pt x="4723" y="667"/>
                </a:lnTo>
                <a:lnTo>
                  <a:pt x="4753" y="759"/>
                </a:lnTo>
                <a:lnTo>
                  <a:pt x="5008" y="759"/>
                </a:lnTo>
                <a:lnTo>
                  <a:pt x="5056" y="764"/>
                </a:lnTo>
                <a:lnTo>
                  <a:pt x="5102" y="777"/>
                </a:lnTo>
                <a:lnTo>
                  <a:pt x="5142" y="799"/>
                </a:lnTo>
                <a:lnTo>
                  <a:pt x="5177" y="828"/>
                </a:lnTo>
                <a:lnTo>
                  <a:pt x="5206" y="865"/>
                </a:lnTo>
                <a:lnTo>
                  <a:pt x="5228" y="905"/>
                </a:lnTo>
                <a:lnTo>
                  <a:pt x="5243" y="950"/>
                </a:lnTo>
                <a:lnTo>
                  <a:pt x="5247" y="998"/>
                </a:lnTo>
                <a:lnTo>
                  <a:pt x="5247" y="1074"/>
                </a:lnTo>
                <a:lnTo>
                  <a:pt x="5243" y="1122"/>
                </a:lnTo>
                <a:lnTo>
                  <a:pt x="5228" y="1167"/>
                </a:lnTo>
                <a:lnTo>
                  <a:pt x="5206" y="1208"/>
                </a:lnTo>
                <a:lnTo>
                  <a:pt x="5177" y="1244"/>
                </a:lnTo>
                <a:lnTo>
                  <a:pt x="5142" y="1272"/>
                </a:lnTo>
                <a:lnTo>
                  <a:pt x="5102" y="1295"/>
                </a:lnTo>
                <a:lnTo>
                  <a:pt x="5056" y="1309"/>
                </a:lnTo>
                <a:lnTo>
                  <a:pt x="5008" y="1314"/>
                </a:lnTo>
                <a:lnTo>
                  <a:pt x="4753" y="1314"/>
                </a:lnTo>
                <a:lnTo>
                  <a:pt x="4723" y="1405"/>
                </a:lnTo>
                <a:lnTo>
                  <a:pt x="4685" y="1493"/>
                </a:lnTo>
                <a:lnTo>
                  <a:pt x="4639" y="1576"/>
                </a:lnTo>
                <a:lnTo>
                  <a:pt x="4586" y="1654"/>
                </a:lnTo>
                <a:lnTo>
                  <a:pt x="4526" y="1728"/>
                </a:lnTo>
                <a:lnTo>
                  <a:pt x="4460" y="1795"/>
                </a:lnTo>
                <a:lnTo>
                  <a:pt x="4389" y="1856"/>
                </a:lnTo>
                <a:lnTo>
                  <a:pt x="4310" y="1910"/>
                </a:lnTo>
                <a:lnTo>
                  <a:pt x="4228" y="1958"/>
                </a:lnTo>
                <a:lnTo>
                  <a:pt x="4142" y="1998"/>
                </a:lnTo>
                <a:lnTo>
                  <a:pt x="4051" y="2030"/>
                </a:lnTo>
                <a:lnTo>
                  <a:pt x="3957" y="2052"/>
                </a:lnTo>
                <a:lnTo>
                  <a:pt x="3859" y="2067"/>
                </a:lnTo>
                <a:lnTo>
                  <a:pt x="3759" y="2071"/>
                </a:lnTo>
                <a:lnTo>
                  <a:pt x="3662" y="2067"/>
                </a:lnTo>
                <a:lnTo>
                  <a:pt x="3566" y="2054"/>
                </a:lnTo>
                <a:lnTo>
                  <a:pt x="3474" y="2031"/>
                </a:lnTo>
                <a:lnTo>
                  <a:pt x="3386" y="2001"/>
                </a:lnTo>
                <a:lnTo>
                  <a:pt x="3300" y="1964"/>
                </a:lnTo>
                <a:lnTo>
                  <a:pt x="3220" y="1918"/>
                </a:lnTo>
                <a:lnTo>
                  <a:pt x="3144" y="1867"/>
                </a:lnTo>
                <a:lnTo>
                  <a:pt x="3072" y="1809"/>
                </a:lnTo>
                <a:lnTo>
                  <a:pt x="3007" y="1745"/>
                </a:lnTo>
                <a:lnTo>
                  <a:pt x="2948" y="1675"/>
                </a:lnTo>
                <a:lnTo>
                  <a:pt x="2894" y="1600"/>
                </a:lnTo>
                <a:lnTo>
                  <a:pt x="2848" y="1520"/>
                </a:lnTo>
                <a:lnTo>
                  <a:pt x="2808" y="1437"/>
                </a:lnTo>
                <a:lnTo>
                  <a:pt x="2774" y="1349"/>
                </a:lnTo>
                <a:lnTo>
                  <a:pt x="2750" y="1258"/>
                </a:lnTo>
                <a:lnTo>
                  <a:pt x="2734" y="1164"/>
                </a:lnTo>
                <a:lnTo>
                  <a:pt x="2727" y="1066"/>
                </a:lnTo>
                <a:lnTo>
                  <a:pt x="2727" y="1053"/>
                </a:lnTo>
                <a:lnTo>
                  <a:pt x="2723" y="1026"/>
                </a:lnTo>
                <a:lnTo>
                  <a:pt x="2712" y="1002"/>
                </a:lnTo>
                <a:lnTo>
                  <a:pt x="2696" y="982"/>
                </a:lnTo>
                <a:lnTo>
                  <a:pt x="2676" y="966"/>
                </a:lnTo>
                <a:lnTo>
                  <a:pt x="2652" y="954"/>
                </a:lnTo>
                <a:lnTo>
                  <a:pt x="2623" y="951"/>
                </a:lnTo>
                <a:lnTo>
                  <a:pt x="2596" y="954"/>
                </a:lnTo>
                <a:lnTo>
                  <a:pt x="2572" y="966"/>
                </a:lnTo>
                <a:lnTo>
                  <a:pt x="2551" y="982"/>
                </a:lnTo>
                <a:lnTo>
                  <a:pt x="2535" y="1002"/>
                </a:lnTo>
                <a:lnTo>
                  <a:pt x="2524" y="1026"/>
                </a:lnTo>
                <a:lnTo>
                  <a:pt x="2521" y="1053"/>
                </a:lnTo>
                <a:lnTo>
                  <a:pt x="2519" y="1066"/>
                </a:lnTo>
                <a:lnTo>
                  <a:pt x="2513" y="1164"/>
                </a:lnTo>
                <a:lnTo>
                  <a:pt x="2497" y="1258"/>
                </a:lnTo>
                <a:lnTo>
                  <a:pt x="2472" y="1349"/>
                </a:lnTo>
                <a:lnTo>
                  <a:pt x="2440" y="1437"/>
                </a:lnTo>
                <a:lnTo>
                  <a:pt x="2400" y="1520"/>
                </a:lnTo>
                <a:lnTo>
                  <a:pt x="2354" y="1600"/>
                </a:lnTo>
                <a:lnTo>
                  <a:pt x="2299" y="1675"/>
                </a:lnTo>
                <a:lnTo>
                  <a:pt x="2240" y="1745"/>
                </a:lnTo>
                <a:lnTo>
                  <a:pt x="2175" y="1809"/>
                </a:lnTo>
                <a:lnTo>
                  <a:pt x="2103" y="1867"/>
                </a:lnTo>
                <a:lnTo>
                  <a:pt x="2027" y="1918"/>
                </a:lnTo>
                <a:lnTo>
                  <a:pt x="1947" y="1964"/>
                </a:lnTo>
                <a:lnTo>
                  <a:pt x="1861" y="2001"/>
                </a:lnTo>
                <a:lnTo>
                  <a:pt x="1774" y="2031"/>
                </a:lnTo>
                <a:lnTo>
                  <a:pt x="1681" y="2054"/>
                </a:lnTo>
                <a:lnTo>
                  <a:pt x="1586" y="2067"/>
                </a:lnTo>
                <a:lnTo>
                  <a:pt x="1488" y="2071"/>
                </a:lnTo>
                <a:lnTo>
                  <a:pt x="1388" y="2067"/>
                </a:lnTo>
                <a:lnTo>
                  <a:pt x="1291" y="2052"/>
                </a:lnTo>
                <a:lnTo>
                  <a:pt x="1197" y="2030"/>
                </a:lnTo>
                <a:lnTo>
                  <a:pt x="1106" y="1998"/>
                </a:lnTo>
                <a:lnTo>
                  <a:pt x="1018" y="1958"/>
                </a:lnTo>
                <a:lnTo>
                  <a:pt x="937" y="1910"/>
                </a:lnTo>
                <a:lnTo>
                  <a:pt x="859" y="1856"/>
                </a:lnTo>
                <a:lnTo>
                  <a:pt x="787" y="1795"/>
                </a:lnTo>
                <a:lnTo>
                  <a:pt x="722" y="1728"/>
                </a:lnTo>
                <a:lnTo>
                  <a:pt x="661" y="1654"/>
                </a:lnTo>
                <a:lnTo>
                  <a:pt x="609" y="1576"/>
                </a:lnTo>
                <a:lnTo>
                  <a:pt x="563" y="1493"/>
                </a:lnTo>
                <a:lnTo>
                  <a:pt x="524" y="1405"/>
                </a:lnTo>
                <a:lnTo>
                  <a:pt x="494" y="1314"/>
                </a:lnTo>
                <a:lnTo>
                  <a:pt x="239" y="1314"/>
                </a:lnTo>
                <a:lnTo>
                  <a:pt x="190" y="1309"/>
                </a:lnTo>
                <a:lnTo>
                  <a:pt x="145" y="1295"/>
                </a:lnTo>
                <a:lnTo>
                  <a:pt x="105" y="1272"/>
                </a:lnTo>
                <a:lnTo>
                  <a:pt x="70" y="1244"/>
                </a:lnTo>
                <a:lnTo>
                  <a:pt x="41" y="1208"/>
                </a:lnTo>
                <a:lnTo>
                  <a:pt x="19" y="1167"/>
                </a:lnTo>
                <a:lnTo>
                  <a:pt x="5" y="1122"/>
                </a:lnTo>
                <a:lnTo>
                  <a:pt x="0" y="1074"/>
                </a:lnTo>
                <a:lnTo>
                  <a:pt x="0" y="998"/>
                </a:lnTo>
                <a:lnTo>
                  <a:pt x="5" y="950"/>
                </a:lnTo>
                <a:lnTo>
                  <a:pt x="19" y="905"/>
                </a:lnTo>
                <a:lnTo>
                  <a:pt x="41" y="865"/>
                </a:lnTo>
                <a:lnTo>
                  <a:pt x="70" y="828"/>
                </a:lnTo>
                <a:lnTo>
                  <a:pt x="105" y="799"/>
                </a:lnTo>
                <a:lnTo>
                  <a:pt x="145" y="777"/>
                </a:lnTo>
                <a:lnTo>
                  <a:pt x="190" y="764"/>
                </a:lnTo>
                <a:lnTo>
                  <a:pt x="239" y="759"/>
                </a:lnTo>
                <a:lnTo>
                  <a:pt x="494" y="759"/>
                </a:lnTo>
                <a:lnTo>
                  <a:pt x="524" y="667"/>
                </a:lnTo>
                <a:lnTo>
                  <a:pt x="563" y="579"/>
                </a:lnTo>
                <a:lnTo>
                  <a:pt x="609" y="496"/>
                </a:lnTo>
                <a:lnTo>
                  <a:pt x="661" y="417"/>
                </a:lnTo>
                <a:lnTo>
                  <a:pt x="722" y="344"/>
                </a:lnTo>
                <a:lnTo>
                  <a:pt x="787" y="277"/>
                </a:lnTo>
                <a:lnTo>
                  <a:pt x="859" y="216"/>
                </a:lnTo>
                <a:lnTo>
                  <a:pt x="937" y="162"/>
                </a:lnTo>
                <a:lnTo>
                  <a:pt x="1018" y="115"/>
                </a:lnTo>
                <a:lnTo>
                  <a:pt x="1106" y="75"/>
                </a:lnTo>
                <a:lnTo>
                  <a:pt x="1197" y="44"/>
                </a:lnTo>
                <a:lnTo>
                  <a:pt x="1291" y="20"/>
                </a:lnTo>
                <a:lnTo>
                  <a:pt x="1388" y="7"/>
                </a:lnTo>
                <a:lnTo>
                  <a:pt x="14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alibri"/>
              <a:cs typeface="Calibri"/>
            </a:endParaRPr>
          </a:p>
        </p:txBody>
      </p:sp>
      <p:sp>
        <p:nvSpPr>
          <p:cNvPr id="112" name="Freeform 29"/>
          <p:cNvSpPr>
            <a:spLocks noEditPoints="1"/>
          </p:cNvSpPr>
          <p:nvPr/>
        </p:nvSpPr>
        <p:spPr bwMode="auto">
          <a:xfrm>
            <a:off x="4171808" y="4332219"/>
            <a:ext cx="488361" cy="539318"/>
          </a:xfrm>
          <a:custGeom>
            <a:avLst/>
            <a:gdLst>
              <a:gd name="T0" fmla="*/ 83 w 345"/>
              <a:gd name="T1" fmla="*/ 39 h 381"/>
              <a:gd name="T2" fmla="*/ 53 w 345"/>
              <a:gd name="T3" fmla="*/ 56 h 381"/>
              <a:gd name="T4" fmla="*/ 30 w 345"/>
              <a:gd name="T5" fmla="*/ 97 h 381"/>
              <a:gd name="T6" fmla="*/ 30 w 345"/>
              <a:gd name="T7" fmla="*/ 104 h 381"/>
              <a:gd name="T8" fmla="*/ 37 w 345"/>
              <a:gd name="T9" fmla="*/ 109 h 381"/>
              <a:gd name="T10" fmla="*/ 44 w 345"/>
              <a:gd name="T11" fmla="*/ 107 h 381"/>
              <a:gd name="T12" fmla="*/ 50 w 345"/>
              <a:gd name="T13" fmla="*/ 102 h 381"/>
              <a:gd name="T14" fmla="*/ 67 w 345"/>
              <a:gd name="T15" fmla="*/ 72 h 381"/>
              <a:gd name="T16" fmla="*/ 89 w 345"/>
              <a:gd name="T17" fmla="*/ 60 h 381"/>
              <a:gd name="T18" fmla="*/ 106 w 345"/>
              <a:gd name="T19" fmla="*/ 58 h 381"/>
              <a:gd name="T20" fmla="*/ 113 w 345"/>
              <a:gd name="T21" fmla="*/ 58 h 381"/>
              <a:gd name="T22" fmla="*/ 120 w 345"/>
              <a:gd name="T23" fmla="*/ 53 h 381"/>
              <a:gd name="T24" fmla="*/ 120 w 345"/>
              <a:gd name="T25" fmla="*/ 44 h 381"/>
              <a:gd name="T26" fmla="*/ 117 w 345"/>
              <a:gd name="T27" fmla="*/ 39 h 381"/>
              <a:gd name="T28" fmla="*/ 99 w 345"/>
              <a:gd name="T29" fmla="*/ 37 h 381"/>
              <a:gd name="T30" fmla="*/ 129 w 345"/>
              <a:gd name="T31" fmla="*/ 3 h 381"/>
              <a:gd name="T32" fmla="*/ 214 w 345"/>
              <a:gd name="T33" fmla="*/ 3 h 381"/>
              <a:gd name="T34" fmla="*/ 262 w 345"/>
              <a:gd name="T35" fmla="*/ 1 h 381"/>
              <a:gd name="T36" fmla="*/ 313 w 345"/>
              <a:gd name="T37" fmla="*/ 26 h 381"/>
              <a:gd name="T38" fmla="*/ 339 w 345"/>
              <a:gd name="T39" fmla="*/ 70 h 381"/>
              <a:gd name="T40" fmla="*/ 343 w 345"/>
              <a:gd name="T41" fmla="*/ 118 h 381"/>
              <a:gd name="T42" fmla="*/ 332 w 345"/>
              <a:gd name="T43" fmla="*/ 164 h 381"/>
              <a:gd name="T44" fmla="*/ 316 w 345"/>
              <a:gd name="T45" fmla="*/ 196 h 381"/>
              <a:gd name="T46" fmla="*/ 300 w 345"/>
              <a:gd name="T47" fmla="*/ 219 h 381"/>
              <a:gd name="T48" fmla="*/ 290 w 345"/>
              <a:gd name="T49" fmla="*/ 263 h 381"/>
              <a:gd name="T50" fmla="*/ 277 w 345"/>
              <a:gd name="T51" fmla="*/ 318 h 381"/>
              <a:gd name="T52" fmla="*/ 263 w 345"/>
              <a:gd name="T53" fmla="*/ 358 h 381"/>
              <a:gd name="T54" fmla="*/ 244 w 345"/>
              <a:gd name="T55" fmla="*/ 379 h 381"/>
              <a:gd name="T56" fmla="*/ 217 w 345"/>
              <a:gd name="T57" fmla="*/ 374 h 381"/>
              <a:gd name="T58" fmla="*/ 200 w 345"/>
              <a:gd name="T59" fmla="*/ 344 h 381"/>
              <a:gd name="T60" fmla="*/ 189 w 345"/>
              <a:gd name="T61" fmla="*/ 296 h 381"/>
              <a:gd name="T62" fmla="*/ 184 w 345"/>
              <a:gd name="T63" fmla="*/ 279 h 381"/>
              <a:gd name="T64" fmla="*/ 168 w 345"/>
              <a:gd name="T65" fmla="*/ 273 h 381"/>
              <a:gd name="T66" fmla="*/ 156 w 345"/>
              <a:gd name="T67" fmla="*/ 288 h 381"/>
              <a:gd name="T68" fmla="*/ 149 w 345"/>
              <a:gd name="T69" fmla="*/ 321 h 381"/>
              <a:gd name="T70" fmla="*/ 136 w 345"/>
              <a:gd name="T71" fmla="*/ 362 h 381"/>
              <a:gd name="T72" fmla="*/ 111 w 345"/>
              <a:gd name="T73" fmla="*/ 381 h 381"/>
              <a:gd name="T74" fmla="*/ 89 w 345"/>
              <a:gd name="T75" fmla="*/ 372 h 381"/>
              <a:gd name="T76" fmla="*/ 71 w 345"/>
              <a:gd name="T77" fmla="*/ 339 h 381"/>
              <a:gd name="T78" fmla="*/ 60 w 345"/>
              <a:gd name="T79" fmla="*/ 295 h 381"/>
              <a:gd name="T80" fmla="*/ 48 w 345"/>
              <a:gd name="T81" fmla="*/ 238 h 381"/>
              <a:gd name="T82" fmla="*/ 34 w 345"/>
              <a:gd name="T83" fmla="*/ 205 h 381"/>
              <a:gd name="T84" fmla="*/ 20 w 345"/>
              <a:gd name="T85" fmla="*/ 182 h 381"/>
              <a:gd name="T86" fmla="*/ 6 w 345"/>
              <a:gd name="T87" fmla="*/ 141 h 381"/>
              <a:gd name="T88" fmla="*/ 0 w 345"/>
              <a:gd name="T89" fmla="*/ 95 h 381"/>
              <a:gd name="T90" fmla="*/ 13 w 345"/>
              <a:gd name="T91" fmla="*/ 47 h 381"/>
              <a:gd name="T92" fmla="*/ 55 w 345"/>
              <a:gd name="T93" fmla="*/ 8 h 381"/>
              <a:gd name="T94" fmla="*/ 106 w 345"/>
              <a:gd name="T9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5" h="381">
                <a:moveTo>
                  <a:pt x="99" y="37"/>
                </a:moveTo>
                <a:lnTo>
                  <a:pt x="83" y="39"/>
                </a:lnTo>
                <a:lnTo>
                  <a:pt x="67" y="46"/>
                </a:lnTo>
                <a:lnTo>
                  <a:pt x="53" y="56"/>
                </a:lnTo>
                <a:lnTo>
                  <a:pt x="39" y="74"/>
                </a:lnTo>
                <a:lnTo>
                  <a:pt x="30" y="97"/>
                </a:lnTo>
                <a:lnTo>
                  <a:pt x="30" y="100"/>
                </a:lnTo>
                <a:lnTo>
                  <a:pt x="30" y="104"/>
                </a:lnTo>
                <a:lnTo>
                  <a:pt x="34" y="107"/>
                </a:lnTo>
                <a:lnTo>
                  <a:pt x="37" y="109"/>
                </a:lnTo>
                <a:lnTo>
                  <a:pt x="39" y="109"/>
                </a:lnTo>
                <a:lnTo>
                  <a:pt x="44" y="107"/>
                </a:lnTo>
                <a:lnTo>
                  <a:pt x="48" y="106"/>
                </a:lnTo>
                <a:lnTo>
                  <a:pt x="50" y="102"/>
                </a:lnTo>
                <a:lnTo>
                  <a:pt x="57" y="84"/>
                </a:lnTo>
                <a:lnTo>
                  <a:pt x="67" y="72"/>
                </a:lnTo>
                <a:lnTo>
                  <a:pt x="78" y="63"/>
                </a:lnTo>
                <a:lnTo>
                  <a:pt x="89" y="60"/>
                </a:lnTo>
                <a:lnTo>
                  <a:pt x="99" y="58"/>
                </a:lnTo>
                <a:lnTo>
                  <a:pt x="106" y="58"/>
                </a:lnTo>
                <a:lnTo>
                  <a:pt x="110" y="58"/>
                </a:lnTo>
                <a:lnTo>
                  <a:pt x="113" y="58"/>
                </a:lnTo>
                <a:lnTo>
                  <a:pt x="117" y="56"/>
                </a:lnTo>
                <a:lnTo>
                  <a:pt x="120" y="53"/>
                </a:lnTo>
                <a:lnTo>
                  <a:pt x="120" y="49"/>
                </a:lnTo>
                <a:lnTo>
                  <a:pt x="120" y="44"/>
                </a:lnTo>
                <a:lnTo>
                  <a:pt x="119" y="40"/>
                </a:lnTo>
                <a:lnTo>
                  <a:pt x="117" y="39"/>
                </a:lnTo>
                <a:lnTo>
                  <a:pt x="111" y="37"/>
                </a:lnTo>
                <a:lnTo>
                  <a:pt x="99" y="37"/>
                </a:lnTo>
                <a:close/>
                <a:moveTo>
                  <a:pt x="106" y="0"/>
                </a:moveTo>
                <a:lnTo>
                  <a:pt x="129" y="3"/>
                </a:lnTo>
                <a:lnTo>
                  <a:pt x="172" y="8"/>
                </a:lnTo>
                <a:lnTo>
                  <a:pt x="214" y="3"/>
                </a:lnTo>
                <a:lnTo>
                  <a:pt x="237" y="0"/>
                </a:lnTo>
                <a:lnTo>
                  <a:pt x="262" y="1"/>
                </a:lnTo>
                <a:lnTo>
                  <a:pt x="288" y="8"/>
                </a:lnTo>
                <a:lnTo>
                  <a:pt x="313" y="26"/>
                </a:lnTo>
                <a:lnTo>
                  <a:pt x="330" y="47"/>
                </a:lnTo>
                <a:lnTo>
                  <a:pt x="339" y="70"/>
                </a:lnTo>
                <a:lnTo>
                  <a:pt x="345" y="95"/>
                </a:lnTo>
                <a:lnTo>
                  <a:pt x="343" y="118"/>
                </a:lnTo>
                <a:lnTo>
                  <a:pt x="339" y="141"/>
                </a:lnTo>
                <a:lnTo>
                  <a:pt x="332" y="164"/>
                </a:lnTo>
                <a:lnTo>
                  <a:pt x="323" y="182"/>
                </a:lnTo>
                <a:lnTo>
                  <a:pt x="316" y="196"/>
                </a:lnTo>
                <a:lnTo>
                  <a:pt x="311" y="205"/>
                </a:lnTo>
                <a:lnTo>
                  <a:pt x="300" y="219"/>
                </a:lnTo>
                <a:lnTo>
                  <a:pt x="295" y="238"/>
                </a:lnTo>
                <a:lnTo>
                  <a:pt x="290" y="263"/>
                </a:lnTo>
                <a:lnTo>
                  <a:pt x="285" y="295"/>
                </a:lnTo>
                <a:lnTo>
                  <a:pt x="277" y="318"/>
                </a:lnTo>
                <a:lnTo>
                  <a:pt x="272" y="339"/>
                </a:lnTo>
                <a:lnTo>
                  <a:pt x="263" y="358"/>
                </a:lnTo>
                <a:lnTo>
                  <a:pt x="255" y="372"/>
                </a:lnTo>
                <a:lnTo>
                  <a:pt x="244" y="379"/>
                </a:lnTo>
                <a:lnTo>
                  <a:pt x="232" y="381"/>
                </a:lnTo>
                <a:lnTo>
                  <a:pt x="217" y="374"/>
                </a:lnTo>
                <a:lnTo>
                  <a:pt x="207" y="362"/>
                </a:lnTo>
                <a:lnTo>
                  <a:pt x="200" y="344"/>
                </a:lnTo>
                <a:lnTo>
                  <a:pt x="194" y="321"/>
                </a:lnTo>
                <a:lnTo>
                  <a:pt x="189" y="296"/>
                </a:lnTo>
                <a:lnTo>
                  <a:pt x="189" y="288"/>
                </a:lnTo>
                <a:lnTo>
                  <a:pt x="184" y="279"/>
                </a:lnTo>
                <a:lnTo>
                  <a:pt x="177" y="273"/>
                </a:lnTo>
                <a:lnTo>
                  <a:pt x="168" y="273"/>
                </a:lnTo>
                <a:lnTo>
                  <a:pt x="159" y="279"/>
                </a:lnTo>
                <a:lnTo>
                  <a:pt x="156" y="288"/>
                </a:lnTo>
                <a:lnTo>
                  <a:pt x="154" y="296"/>
                </a:lnTo>
                <a:lnTo>
                  <a:pt x="149" y="321"/>
                </a:lnTo>
                <a:lnTo>
                  <a:pt x="143" y="344"/>
                </a:lnTo>
                <a:lnTo>
                  <a:pt x="136" y="362"/>
                </a:lnTo>
                <a:lnTo>
                  <a:pt x="126" y="374"/>
                </a:lnTo>
                <a:lnTo>
                  <a:pt x="111" y="381"/>
                </a:lnTo>
                <a:lnTo>
                  <a:pt x="99" y="379"/>
                </a:lnTo>
                <a:lnTo>
                  <a:pt x="89" y="372"/>
                </a:lnTo>
                <a:lnTo>
                  <a:pt x="80" y="358"/>
                </a:lnTo>
                <a:lnTo>
                  <a:pt x="71" y="339"/>
                </a:lnTo>
                <a:lnTo>
                  <a:pt x="66" y="318"/>
                </a:lnTo>
                <a:lnTo>
                  <a:pt x="60" y="295"/>
                </a:lnTo>
                <a:lnTo>
                  <a:pt x="53" y="263"/>
                </a:lnTo>
                <a:lnTo>
                  <a:pt x="48" y="238"/>
                </a:lnTo>
                <a:lnTo>
                  <a:pt x="43" y="219"/>
                </a:lnTo>
                <a:lnTo>
                  <a:pt x="34" y="205"/>
                </a:lnTo>
                <a:lnTo>
                  <a:pt x="27" y="196"/>
                </a:lnTo>
                <a:lnTo>
                  <a:pt x="20" y="182"/>
                </a:lnTo>
                <a:lnTo>
                  <a:pt x="11" y="164"/>
                </a:lnTo>
                <a:lnTo>
                  <a:pt x="6" y="141"/>
                </a:lnTo>
                <a:lnTo>
                  <a:pt x="0" y="118"/>
                </a:lnTo>
                <a:lnTo>
                  <a:pt x="0" y="95"/>
                </a:lnTo>
                <a:lnTo>
                  <a:pt x="4" y="70"/>
                </a:lnTo>
                <a:lnTo>
                  <a:pt x="13" y="47"/>
                </a:lnTo>
                <a:lnTo>
                  <a:pt x="30" y="26"/>
                </a:lnTo>
                <a:lnTo>
                  <a:pt x="55" y="8"/>
                </a:lnTo>
                <a:lnTo>
                  <a:pt x="81" y="1"/>
                </a:lnTo>
                <a:lnTo>
                  <a:pt x="1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14"/>
          <p:cNvSpPr>
            <a:spLocks noEditPoints="1"/>
          </p:cNvSpPr>
          <p:nvPr/>
        </p:nvSpPr>
        <p:spPr bwMode="auto">
          <a:xfrm>
            <a:off x="4660169" y="3450057"/>
            <a:ext cx="507913" cy="562195"/>
          </a:xfrm>
          <a:custGeom>
            <a:avLst/>
            <a:gdLst>
              <a:gd name="T0" fmla="*/ 102 w 393"/>
              <a:gd name="T1" fmla="*/ 166 h 435"/>
              <a:gd name="T2" fmla="*/ 51 w 393"/>
              <a:gd name="T3" fmla="*/ 212 h 435"/>
              <a:gd name="T4" fmla="*/ 31 w 393"/>
              <a:gd name="T5" fmla="*/ 277 h 435"/>
              <a:gd name="T6" fmla="*/ 47 w 393"/>
              <a:gd name="T7" fmla="*/ 341 h 435"/>
              <a:gd name="T8" fmla="*/ 93 w 393"/>
              <a:gd name="T9" fmla="*/ 385 h 435"/>
              <a:gd name="T10" fmla="*/ 155 w 393"/>
              <a:gd name="T11" fmla="*/ 403 h 435"/>
              <a:gd name="T12" fmla="*/ 218 w 393"/>
              <a:gd name="T13" fmla="*/ 385 h 435"/>
              <a:gd name="T14" fmla="*/ 263 w 393"/>
              <a:gd name="T15" fmla="*/ 341 h 435"/>
              <a:gd name="T16" fmla="*/ 280 w 393"/>
              <a:gd name="T17" fmla="*/ 277 h 435"/>
              <a:gd name="T18" fmla="*/ 263 w 393"/>
              <a:gd name="T19" fmla="*/ 246 h 435"/>
              <a:gd name="T20" fmla="*/ 150 w 393"/>
              <a:gd name="T21" fmla="*/ 244 h 435"/>
              <a:gd name="T22" fmla="*/ 139 w 393"/>
              <a:gd name="T23" fmla="*/ 237 h 435"/>
              <a:gd name="T24" fmla="*/ 135 w 393"/>
              <a:gd name="T25" fmla="*/ 224 h 435"/>
              <a:gd name="T26" fmla="*/ 155 w 393"/>
              <a:gd name="T27" fmla="*/ 0 h 435"/>
              <a:gd name="T28" fmla="*/ 187 w 393"/>
              <a:gd name="T29" fmla="*/ 12 h 435"/>
              <a:gd name="T30" fmla="*/ 201 w 393"/>
              <a:gd name="T31" fmla="*/ 44 h 435"/>
              <a:gd name="T32" fmla="*/ 188 w 393"/>
              <a:gd name="T33" fmla="*/ 74 h 435"/>
              <a:gd name="T34" fmla="*/ 176 w 393"/>
              <a:gd name="T35" fmla="*/ 88 h 435"/>
              <a:gd name="T36" fmla="*/ 254 w 393"/>
              <a:gd name="T37" fmla="*/ 117 h 435"/>
              <a:gd name="T38" fmla="*/ 266 w 393"/>
              <a:gd name="T39" fmla="*/ 122 h 435"/>
              <a:gd name="T40" fmla="*/ 273 w 393"/>
              <a:gd name="T41" fmla="*/ 131 h 435"/>
              <a:gd name="T42" fmla="*/ 273 w 393"/>
              <a:gd name="T43" fmla="*/ 145 h 435"/>
              <a:gd name="T44" fmla="*/ 266 w 393"/>
              <a:gd name="T45" fmla="*/ 155 h 435"/>
              <a:gd name="T46" fmla="*/ 254 w 393"/>
              <a:gd name="T47" fmla="*/ 159 h 435"/>
              <a:gd name="T48" fmla="*/ 176 w 393"/>
              <a:gd name="T49" fmla="*/ 203 h 435"/>
              <a:gd name="T50" fmla="*/ 282 w 393"/>
              <a:gd name="T51" fmla="*/ 205 h 435"/>
              <a:gd name="T52" fmla="*/ 291 w 393"/>
              <a:gd name="T53" fmla="*/ 210 h 435"/>
              <a:gd name="T54" fmla="*/ 339 w 393"/>
              <a:gd name="T55" fmla="*/ 300 h 435"/>
              <a:gd name="T56" fmla="*/ 369 w 393"/>
              <a:gd name="T57" fmla="*/ 288 h 435"/>
              <a:gd name="T58" fmla="*/ 381 w 393"/>
              <a:gd name="T59" fmla="*/ 290 h 435"/>
              <a:gd name="T60" fmla="*/ 390 w 393"/>
              <a:gd name="T61" fmla="*/ 299 h 435"/>
              <a:gd name="T62" fmla="*/ 392 w 393"/>
              <a:gd name="T63" fmla="*/ 311 h 435"/>
              <a:gd name="T64" fmla="*/ 386 w 393"/>
              <a:gd name="T65" fmla="*/ 323 h 435"/>
              <a:gd name="T66" fmla="*/ 339 w 393"/>
              <a:gd name="T67" fmla="*/ 346 h 435"/>
              <a:gd name="T68" fmla="*/ 330 w 393"/>
              <a:gd name="T69" fmla="*/ 350 h 435"/>
              <a:gd name="T70" fmla="*/ 319 w 393"/>
              <a:gd name="T71" fmla="*/ 346 h 435"/>
              <a:gd name="T72" fmla="*/ 312 w 393"/>
              <a:gd name="T73" fmla="*/ 337 h 435"/>
              <a:gd name="T74" fmla="*/ 287 w 393"/>
              <a:gd name="T75" fmla="*/ 360 h 435"/>
              <a:gd name="T76" fmla="*/ 233 w 393"/>
              <a:gd name="T77" fmla="*/ 413 h 435"/>
              <a:gd name="T78" fmla="*/ 155 w 393"/>
              <a:gd name="T79" fmla="*/ 435 h 435"/>
              <a:gd name="T80" fmla="*/ 88 w 393"/>
              <a:gd name="T81" fmla="*/ 419 h 435"/>
              <a:gd name="T82" fmla="*/ 35 w 393"/>
              <a:gd name="T83" fmla="*/ 376 h 435"/>
              <a:gd name="T84" fmla="*/ 5 w 393"/>
              <a:gd name="T85" fmla="*/ 314 h 435"/>
              <a:gd name="T86" fmla="*/ 5 w 393"/>
              <a:gd name="T87" fmla="*/ 240 h 435"/>
              <a:gd name="T88" fmla="*/ 38 w 393"/>
              <a:gd name="T89" fmla="*/ 175 h 435"/>
              <a:gd name="T90" fmla="*/ 98 w 393"/>
              <a:gd name="T91" fmla="*/ 134 h 435"/>
              <a:gd name="T92" fmla="*/ 135 w 393"/>
              <a:gd name="T93" fmla="*/ 88 h 435"/>
              <a:gd name="T94" fmla="*/ 123 w 393"/>
              <a:gd name="T95" fmla="*/ 74 h 435"/>
              <a:gd name="T96" fmla="*/ 111 w 393"/>
              <a:gd name="T97" fmla="*/ 44 h 435"/>
              <a:gd name="T98" fmla="*/ 123 w 393"/>
              <a:gd name="T99" fmla="*/ 12 h 435"/>
              <a:gd name="T100" fmla="*/ 155 w 393"/>
              <a:gd name="T10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3" h="435">
                <a:moveTo>
                  <a:pt x="135" y="155"/>
                </a:moveTo>
                <a:lnTo>
                  <a:pt x="102" y="166"/>
                </a:lnTo>
                <a:lnTo>
                  <a:pt x="74" y="186"/>
                </a:lnTo>
                <a:lnTo>
                  <a:pt x="51" y="212"/>
                </a:lnTo>
                <a:lnTo>
                  <a:pt x="37" y="242"/>
                </a:lnTo>
                <a:lnTo>
                  <a:pt x="31" y="277"/>
                </a:lnTo>
                <a:lnTo>
                  <a:pt x="35" y="311"/>
                </a:lnTo>
                <a:lnTo>
                  <a:pt x="47" y="341"/>
                </a:lnTo>
                <a:lnTo>
                  <a:pt x="68" y="366"/>
                </a:lnTo>
                <a:lnTo>
                  <a:pt x="93" y="385"/>
                </a:lnTo>
                <a:lnTo>
                  <a:pt x="123" y="397"/>
                </a:lnTo>
                <a:lnTo>
                  <a:pt x="155" y="403"/>
                </a:lnTo>
                <a:lnTo>
                  <a:pt x="188" y="397"/>
                </a:lnTo>
                <a:lnTo>
                  <a:pt x="218" y="385"/>
                </a:lnTo>
                <a:lnTo>
                  <a:pt x="243" y="366"/>
                </a:lnTo>
                <a:lnTo>
                  <a:pt x="263" y="341"/>
                </a:lnTo>
                <a:lnTo>
                  <a:pt x="275" y="311"/>
                </a:lnTo>
                <a:lnTo>
                  <a:pt x="280" y="277"/>
                </a:lnTo>
                <a:lnTo>
                  <a:pt x="280" y="277"/>
                </a:lnTo>
                <a:lnTo>
                  <a:pt x="263" y="246"/>
                </a:lnTo>
                <a:lnTo>
                  <a:pt x="155" y="246"/>
                </a:lnTo>
                <a:lnTo>
                  <a:pt x="150" y="244"/>
                </a:lnTo>
                <a:lnTo>
                  <a:pt x="143" y="240"/>
                </a:lnTo>
                <a:lnTo>
                  <a:pt x="139" y="237"/>
                </a:lnTo>
                <a:lnTo>
                  <a:pt x="135" y="231"/>
                </a:lnTo>
                <a:lnTo>
                  <a:pt x="135" y="224"/>
                </a:lnTo>
                <a:lnTo>
                  <a:pt x="135" y="155"/>
                </a:lnTo>
                <a:close/>
                <a:moveTo>
                  <a:pt x="155" y="0"/>
                </a:moveTo>
                <a:lnTo>
                  <a:pt x="173" y="4"/>
                </a:lnTo>
                <a:lnTo>
                  <a:pt x="187" y="12"/>
                </a:lnTo>
                <a:lnTo>
                  <a:pt x="197" y="27"/>
                </a:lnTo>
                <a:lnTo>
                  <a:pt x="201" y="44"/>
                </a:lnTo>
                <a:lnTo>
                  <a:pt x="197" y="60"/>
                </a:lnTo>
                <a:lnTo>
                  <a:pt x="188" y="74"/>
                </a:lnTo>
                <a:lnTo>
                  <a:pt x="176" y="85"/>
                </a:lnTo>
                <a:lnTo>
                  <a:pt x="176" y="88"/>
                </a:lnTo>
                <a:lnTo>
                  <a:pt x="176" y="117"/>
                </a:lnTo>
                <a:lnTo>
                  <a:pt x="254" y="117"/>
                </a:lnTo>
                <a:lnTo>
                  <a:pt x="261" y="118"/>
                </a:lnTo>
                <a:lnTo>
                  <a:pt x="266" y="122"/>
                </a:lnTo>
                <a:lnTo>
                  <a:pt x="270" y="125"/>
                </a:lnTo>
                <a:lnTo>
                  <a:pt x="273" y="131"/>
                </a:lnTo>
                <a:lnTo>
                  <a:pt x="275" y="138"/>
                </a:lnTo>
                <a:lnTo>
                  <a:pt x="273" y="145"/>
                </a:lnTo>
                <a:lnTo>
                  <a:pt x="270" y="150"/>
                </a:lnTo>
                <a:lnTo>
                  <a:pt x="266" y="155"/>
                </a:lnTo>
                <a:lnTo>
                  <a:pt x="261" y="157"/>
                </a:lnTo>
                <a:lnTo>
                  <a:pt x="254" y="159"/>
                </a:lnTo>
                <a:lnTo>
                  <a:pt x="176" y="159"/>
                </a:lnTo>
                <a:lnTo>
                  <a:pt x="176" y="203"/>
                </a:lnTo>
                <a:lnTo>
                  <a:pt x="277" y="203"/>
                </a:lnTo>
                <a:lnTo>
                  <a:pt x="282" y="205"/>
                </a:lnTo>
                <a:lnTo>
                  <a:pt x="287" y="207"/>
                </a:lnTo>
                <a:lnTo>
                  <a:pt x="291" y="210"/>
                </a:lnTo>
                <a:lnTo>
                  <a:pt x="294" y="216"/>
                </a:lnTo>
                <a:lnTo>
                  <a:pt x="339" y="300"/>
                </a:lnTo>
                <a:lnTo>
                  <a:pt x="363" y="290"/>
                </a:lnTo>
                <a:lnTo>
                  <a:pt x="369" y="288"/>
                </a:lnTo>
                <a:lnTo>
                  <a:pt x="376" y="288"/>
                </a:lnTo>
                <a:lnTo>
                  <a:pt x="381" y="290"/>
                </a:lnTo>
                <a:lnTo>
                  <a:pt x="386" y="293"/>
                </a:lnTo>
                <a:lnTo>
                  <a:pt x="390" y="299"/>
                </a:lnTo>
                <a:lnTo>
                  <a:pt x="393" y="306"/>
                </a:lnTo>
                <a:lnTo>
                  <a:pt x="392" y="311"/>
                </a:lnTo>
                <a:lnTo>
                  <a:pt x="390" y="318"/>
                </a:lnTo>
                <a:lnTo>
                  <a:pt x="386" y="323"/>
                </a:lnTo>
                <a:lnTo>
                  <a:pt x="381" y="327"/>
                </a:lnTo>
                <a:lnTo>
                  <a:pt x="339" y="346"/>
                </a:lnTo>
                <a:lnTo>
                  <a:pt x="335" y="348"/>
                </a:lnTo>
                <a:lnTo>
                  <a:pt x="330" y="350"/>
                </a:lnTo>
                <a:lnTo>
                  <a:pt x="324" y="348"/>
                </a:lnTo>
                <a:lnTo>
                  <a:pt x="319" y="346"/>
                </a:lnTo>
                <a:lnTo>
                  <a:pt x="316" y="343"/>
                </a:lnTo>
                <a:lnTo>
                  <a:pt x="312" y="337"/>
                </a:lnTo>
                <a:lnTo>
                  <a:pt x="305" y="323"/>
                </a:lnTo>
                <a:lnTo>
                  <a:pt x="287" y="360"/>
                </a:lnTo>
                <a:lnTo>
                  <a:pt x="264" y="390"/>
                </a:lnTo>
                <a:lnTo>
                  <a:pt x="233" y="413"/>
                </a:lnTo>
                <a:lnTo>
                  <a:pt x="196" y="429"/>
                </a:lnTo>
                <a:lnTo>
                  <a:pt x="155" y="435"/>
                </a:lnTo>
                <a:lnTo>
                  <a:pt x="120" y="429"/>
                </a:lnTo>
                <a:lnTo>
                  <a:pt x="88" y="419"/>
                </a:lnTo>
                <a:lnTo>
                  <a:pt x="58" y="399"/>
                </a:lnTo>
                <a:lnTo>
                  <a:pt x="35" y="376"/>
                </a:lnTo>
                <a:lnTo>
                  <a:pt x="15" y="346"/>
                </a:lnTo>
                <a:lnTo>
                  <a:pt x="5" y="314"/>
                </a:lnTo>
                <a:lnTo>
                  <a:pt x="0" y="277"/>
                </a:lnTo>
                <a:lnTo>
                  <a:pt x="5" y="240"/>
                </a:lnTo>
                <a:lnTo>
                  <a:pt x="17" y="205"/>
                </a:lnTo>
                <a:lnTo>
                  <a:pt x="38" y="175"/>
                </a:lnTo>
                <a:lnTo>
                  <a:pt x="67" y="150"/>
                </a:lnTo>
                <a:lnTo>
                  <a:pt x="98" y="134"/>
                </a:lnTo>
                <a:lnTo>
                  <a:pt x="135" y="124"/>
                </a:lnTo>
                <a:lnTo>
                  <a:pt x="135" y="88"/>
                </a:lnTo>
                <a:lnTo>
                  <a:pt x="135" y="85"/>
                </a:lnTo>
                <a:lnTo>
                  <a:pt x="123" y="74"/>
                </a:lnTo>
                <a:lnTo>
                  <a:pt x="114" y="60"/>
                </a:lnTo>
                <a:lnTo>
                  <a:pt x="111" y="44"/>
                </a:lnTo>
                <a:lnTo>
                  <a:pt x="114" y="27"/>
                </a:lnTo>
                <a:lnTo>
                  <a:pt x="123" y="12"/>
                </a:lnTo>
                <a:lnTo>
                  <a:pt x="137" y="4"/>
                </a:lnTo>
                <a:lnTo>
                  <a:pt x="1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7"/>
          <p:cNvSpPr>
            <a:spLocks noEditPoints="1"/>
          </p:cNvSpPr>
          <p:nvPr/>
        </p:nvSpPr>
        <p:spPr bwMode="auto">
          <a:xfrm>
            <a:off x="3511870" y="3434814"/>
            <a:ext cx="702730" cy="588758"/>
          </a:xfrm>
          <a:custGeom>
            <a:avLst/>
            <a:gdLst>
              <a:gd name="T0" fmla="*/ 1040 w 1227"/>
              <a:gd name="T1" fmla="*/ 673 h 1028"/>
              <a:gd name="T2" fmla="*/ 1053 w 1227"/>
              <a:gd name="T3" fmla="*/ 740 h 1028"/>
              <a:gd name="T4" fmla="*/ 990 w 1227"/>
              <a:gd name="T5" fmla="*/ 776 h 1028"/>
              <a:gd name="T6" fmla="*/ 930 w 1227"/>
              <a:gd name="T7" fmla="*/ 738 h 1028"/>
              <a:gd name="T8" fmla="*/ 946 w 1227"/>
              <a:gd name="T9" fmla="*/ 672 h 1028"/>
              <a:gd name="T10" fmla="*/ 428 w 1227"/>
              <a:gd name="T11" fmla="*/ 644 h 1028"/>
              <a:gd name="T12" fmla="*/ 489 w 1227"/>
              <a:gd name="T13" fmla="*/ 683 h 1028"/>
              <a:gd name="T14" fmla="*/ 474 w 1227"/>
              <a:gd name="T15" fmla="*/ 749 h 1028"/>
              <a:gd name="T16" fmla="*/ 400 w 1227"/>
              <a:gd name="T17" fmla="*/ 762 h 1028"/>
              <a:gd name="T18" fmla="*/ 360 w 1227"/>
              <a:gd name="T19" fmla="*/ 705 h 1028"/>
              <a:gd name="T20" fmla="*/ 402 w 1227"/>
              <a:gd name="T21" fmla="*/ 648 h 1028"/>
              <a:gd name="T22" fmla="*/ 757 w 1227"/>
              <a:gd name="T23" fmla="*/ 574 h 1028"/>
              <a:gd name="T24" fmla="*/ 847 w 1227"/>
              <a:gd name="T25" fmla="*/ 640 h 1028"/>
              <a:gd name="T26" fmla="*/ 862 w 1227"/>
              <a:gd name="T27" fmla="*/ 751 h 1028"/>
              <a:gd name="T28" fmla="*/ 788 w 1227"/>
              <a:gd name="T29" fmla="*/ 835 h 1028"/>
              <a:gd name="T30" fmla="*/ 670 w 1227"/>
              <a:gd name="T31" fmla="*/ 846 h 1028"/>
              <a:gd name="T32" fmla="*/ 579 w 1227"/>
              <a:gd name="T33" fmla="*/ 780 h 1028"/>
              <a:gd name="T34" fmla="*/ 566 w 1227"/>
              <a:gd name="T35" fmla="*/ 670 h 1028"/>
              <a:gd name="T36" fmla="*/ 637 w 1227"/>
              <a:gd name="T37" fmla="*/ 587 h 1028"/>
              <a:gd name="T38" fmla="*/ 426 w 1227"/>
              <a:gd name="T39" fmla="*/ 473 h 1028"/>
              <a:gd name="T40" fmla="*/ 395 w 1227"/>
              <a:gd name="T41" fmla="*/ 516 h 1028"/>
              <a:gd name="T42" fmla="*/ 353 w 1227"/>
              <a:gd name="T43" fmla="*/ 571 h 1028"/>
              <a:gd name="T44" fmla="*/ 314 w 1227"/>
              <a:gd name="T45" fmla="*/ 573 h 1028"/>
              <a:gd name="T46" fmla="*/ 310 w 1227"/>
              <a:gd name="T47" fmla="*/ 833 h 1028"/>
              <a:gd name="T48" fmla="*/ 349 w 1227"/>
              <a:gd name="T49" fmla="*/ 837 h 1028"/>
              <a:gd name="T50" fmla="*/ 388 w 1227"/>
              <a:gd name="T51" fmla="*/ 894 h 1028"/>
              <a:gd name="T52" fmla="*/ 419 w 1227"/>
              <a:gd name="T53" fmla="*/ 938 h 1028"/>
              <a:gd name="T54" fmla="*/ 1025 w 1227"/>
              <a:gd name="T55" fmla="*/ 910 h 1028"/>
              <a:gd name="T56" fmla="*/ 1045 w 1227"/>
              <a:gd name="T57" fmla="*/ 863 h 1028"/>
              <a:gd name="T58" fmla="*/ 1099 w 1227"/>
              <a:gd name="T59" fmla="*/ 846 h 1028"/>
              <a:gd name="T60" fmla="*/ 1143 w 1227"/>
              <a:gd name="T61" fmla="*/ 618 h 1028"/>
              <a:gd name="T62" fmla="*/ 1097 w 1227"/>
              <a:gd name="T63" fmla="*/ 589 h 1028"/>
              <a:gd name="T64" fmla="*/ 1036 w 1227"/>
              <a:gd name="T65" fmla="*/ 550 h 1028"/>
              <a:gd name="T66" fmla="*/ 1034 w 1227"/>
              <a:gd name="T67" fmla="*/ 516 h 1028"/>
              <a:gd name="T68" fmla="*/ 202 w 1227"/>
              <a:gd name="T69" fmla="*/ 394 h 1028"/>
              <a:gd name="T70" fmla="*/ 191 w 1227"/>
              <a:gd name="T71" fmla="*/ 1009 h 1028"/>
              <a:gd name="T72" fmla="*/ 612 w 1227"/>
              <a:gd name="T73" fmla="*/ 310 h 1028"/>
              <a:gd name="T74" fmla="*/ 700 w 1227"/>
              <a:gd name="T75" fmla="*/ 350 h 1028"/>
              <a:gd name="T76" fmla="*/ 544 w 1227"/>
              <a:gd name="T77" fmla="*/ 317 h 1028"/>
              <a:gd name="T78" fmla="*/ 874 w 1227"/>
              <a:gd name="T79" fmla="*/ 305 h 1028"/>
              <a:gd name="T80" fmla="*/ 915 w 1227"/>
              <a:gd name="T81" fmla="*/ 343 h 1028"/>
              <a:gd name="T82" fmla="*/ 788 w 1227"/>
              <a:gd name="T83" fmla="*/ 352 h 1028"/>
              <a:gd name="T84" fmla="*/ 832 w 1227"/>
              <a:gd name="T85" fmla="*/ 306 h 1028"/>
              <a:gd name="T86" fmla="*/ 1093 w 1227"/>
              <a:gd name="T87" fmla="*/ 358 h 1028"/>
              <a:gd name="T88" fmla="*/ 920 w 1227"/>
              <a:gd name="T89" fmla="*/ 205 h 1028"/>
              <a:gd name="T90" fmla="*/ 887 w 1227"/>
              <a:gd name="T91" fmla="*/ 215 h 1028"/>
              <a:gd name="T92" fmla="*/ 836 w 1227"/>
              <a:gd name="T93" fmla="*/ 191 h 1028"/>
              <a:gd name="T94" fmla="*/ 825 w 1227"/>
              <a:gd name="T95" fmla="*/ 161 h 1028"/>
              <a:gd name="T96" fmla="*/ 228 w 1227"/>
              <a:gd name="T97" fmla="*/ 343 h 1028"/>
              <a:gd name="T98" fmla="*/ 143 w 1227"/>
              <a:gd name="T99" fmla="*/ 494 h 1028"/>
              <a:gd name="T100" fmla="*/ 0 w 1227"/>
              <a:gd name="T101" fmla="*/ 32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27" h="1028">
                <a:moveTo>
                  <a:pt x="992" y="653"/>
                </a:moveTo>
                <a:lnTo>
                  <a:pt x="1020" y="659"/>
                </a:lnTo>
                <a:lnTo>
                  <a:pt x="1040" y="673"/>
                </a:lnTo>
                <a:lnTo>
                  <a:pt x="1053" y="692"/>
                </a:lnTo>
                <a:lnTo>
                  <a:pt x="1058" y="716"/>
                </a:lnTo>
                <a:lnTo>
                  <a:pt x="1053" y="740"/>
                </a:lnTo>
                <a:lnTo>
                  <a:pt x="1038" y="760"/>
                </a:lnTo>
                <a:lnTo>
                  <a:pt x="1016" y="773"/>
                </a:lnTo>
                <a:lnTo>
                  <a:pt x="990" y="776"/>
                </a:lnTo>
                <a:lnTo>
                  <a:pt x="964" y="771"/>
                </a:lnTo>
                <a:lnTo>
                  <a:pt x="944" y="758"/>
                </a:lnTo>
                <a:lnTo>
                  <a:pt x="930" y="738"/>
                </a:lnTo>
                <a:lnTo>
                  <a:pt x="926" y="714"/>
                </a:lnTo>
                <a:lnTo>
                  <a:pt x="931" y="690"/>
                </a:lnTo>
                <a:lnTo>
                  <a:pt x="946" y="672"/>
                </a:lnTo>
                <a:lnTo>
                  <a:pt x="966" y="659"/>
                </a:lnTo>
                <a:lnTo>
                  <a:pt x="992" y="653"/>
                </a:lnTo>
                <a:close/>
                <a:moveTo>
                  <a:pt x="428" y="644"/>
                </a:moveTo>
                <a:lnTo>
                  <a:pt x="454" y="650"/>
                </a:lnTo>
                <a:lnTo>
                  <a:pt x="476" y="662"/>
                </a:lnTo>
                <a:lnTo>
                  <a:pt x="489" y="683"/>
                </a:lnTo>
                <a:lnTo>
                  <a:pt x="494" y="706"/>
                </a:lnTo>
                <a:lnTo>
                  <a:pt x="489" y="730"/>
                </a:lnTo>
                <a:lnTo>
                  <a:pt x="474" y="749"/>
                </a:lnTo>
                <a:lnTo>
                  <a:pt x="452" y="762"/>
                </a:lnTo>
                <a:lnTo>
                  <a:pt x="426" y="767"/>
                </a:lnTo>
                <a:lnTo>
                  <a:pt x="400" y="762"/>
                </a:lnTo>
                <a:lnTo>
                  <a:pt x="380" y="749"/>
                </a:lnTo>
                <a:lnTo>
                  <a:pt x="366" y="729"/>
                </a:lnTo>
                <a:lnTo>
                  <a:pt x="360" y="705"/>
                </a:lnTo>
                <a:lnTo>
                  <a:pt x="366" y="681"/>
                </a:lnTo>
                <a:lnTo>
                  <a:pt x="380" y="661"/>
                </a:lnTo>
                <a:lnTo>
                  <a:pt x="402" y="648"/>
                </a:lnTo>
                <a:lnTo>
                  <a:pt x="428" y="644"/>
                </a:lnTo>
                <a:close/>
                <a:moveTo>
                  <a:pt x="716" y="569"/>
                </a:moveTo>
                <a:lnTo>
                  <a:pt x="757" y="574"/>
                </a:lnTo>
                <a:lnTo>
                  <a:pt x="794" y="589"/>
                </a:lnTo>
                <a:lnTo>
                  <a:pt x="825" y="611"/>
                </a:lnTo>
                <a:lnTo>
                  <a:pt x="847" y="640"/>
                </a:lnTo>
                <a:lnTo>
                  <a:pt x="862" y="675"/>
                </a:lnTo>
                <a:lnTo>
                  <a:pt x="867" y="714"/>
                </a:lnTo>
                <a:lnTo>
                  <a:pt x="862" y="751"/>
                </a:lnTo>
                <a:lnTo>
                  <a:pt x="845" y="784"/>
                </a:lnTo>
                <a:lnTo>
                  <a:pt x="821" y="813"/>
                </a:lnTo>
                <a:lnTo>
                  <a:pt x="788" y="835"/>
                </a:lnTo>
                <a:lnTo>
                  <a:pt x="751" y="848"/>
                </a:lnTo>
                <a:lnTo>
                  <a:pt x="711" y="852"/>
                </a:lnTo>
                <a:lnTo>
                  <a:pt x="670" y="846"/>
                </a:lnTo>
                <a:lnTo>
                  <a:pt x="634" y="831"/>
                </a:lnTo>
                <a:lnTo>
                  <a:pt x="603" y="809"/>
                </a:lnTo>
                <a:lnTo>
                  <a:pt x="579" y="780"/>
                </a:lnTo>
                <a:lnTo>
                  <a:pt x="564" y="745"/>
                </a:lnTo>
                <a:lnTo>
                  <a:pt x="560" y="708"/>
                </a:lnTo>
                <a:lnTo>
                  <a:pt x="566" y="670"/>
                </a:lnTo>
                <a:lnTo>
                  <a:pt x="582" y="637"/>
                </a:lnTo>
                <a:lnTo>
                  <a:pt x="606" y="607"/>
                </a:lnTo>
                <a:lnTo>
                  <a:pt x="637" y="587"/>
                </a:lnTo>
                <a:lnTo>
                  <a:pt x="674" y="573"/>
                </a:lnTo>
                <a:lnTo>
                  <a:pt x="716" y="569"/>
                </a:lnTo>
                <a:close/>
                <a:moveTo>
                  <a:pt x="426" y="473"/>
                </a:moveTo>
                <a:lnTo>
                  <a:pt x="391" y="505"/>
                </a:lnTo>
                <a:lnTo>
                  <a:pt x="393" y="510"/>
                </a:lnTo>
                <a:lnTo>
                  <a:pt x="395" y="516"/>
                </a:lnTo>
                <a:lnTo>
                  <a:pt x="389" y="539"/>
                </a:lnTo>
                <a:lnTo>
                  <a:pt x="375" y="558"/>
                </a:lnTo>
                <a:lnTo>
                  <a:pt x="353" y="571"/>
                </a:lnTo>
                <a:lnTo>
                  <a:pt x="327" y="576"/>
                </a:lnTo>
                <a:lnTo>
                  <a:pt x="320" y="574"/>
                </a:lnTo>
                <a:lnTo>
                  <a:pt x="314" y="573"/>
                </a:lnTo>
                <a:lnTo>
                  <a:pt x="281" y="604"/>
                </a:lnTo>
                <a:lnTo>
                  <a:pt x="277" y="802"/>
                </a:lnTo>
                <a:lnTo>
                  <a:pt x="310" y="833"/>
                </a:lnTo>
                <a:lnTo>
                  <a:pt x="316" y="833"/>
                </a:lnTo>
                <a:lnTo>
                  <a:pt x="323" y="831"/>
                </a:lnTo>
                <a:lnTo>
                  <a:pt x="349" y="837"/>
                </a:lnTo>
                <a:lnTo>
                  <a:pt x="369" y="850"/>
                </a:lnTo>
                <a:lnTo>
                  <a:pt x="384" y="870"/>
                </a:lnTo>
                <a:lnTo>
                  <a:pt x="388" y="894"/>
                </a:lnTo>
                <a:lnTo>
                  <a:pt x="388" y="899"/>
                </a:lnTo>
                <a:lnTo>
                  <a:pt x="386" y="907"/>
                </a:lnTo>
                <a:lnTo>
                  <a:pt x="419" y="938"/>
                </a:lnTo>
                <a:lnTo>
                  <a:pt x="992" y="947"/>
                </a:lnTo>
                <a:lnTo>
                  <a:pt x="1027" y="918"/>
                </a:lnTo>
                <a:lnTo>
                  <a:pt x="1025" y="910"/>
                </a:lnTo>
                <a:lnTo>
                  <a:pt x="1025" y="905"/>
                </a:lnTo>
                <a:lnTo>
                  <a:pt x="1031" y="881"/>
                </a:lnTo>
                <a:lnTo>
                  <a:pt x="1045" y="863"/>
                </a:lnTo>
                <a:lnTo>
                  <a:pt x="1065" y="850"/>
                </a:lnTo>
                <a:lnTo>
                  <a:pt x="1093" y="844"/>
                </a:lnTo>
                <a:lnTo>
                  <a:pt x="1099" y="846"/>
                </a:lnTo>
                <a:lnTo>
                  <a:pt x="1104" y="848"/>
                </a:lnTo>
                <a:lnTo>
                  <a:pt x="1139" y="817"/>
                </a:lnTo>
                <a:lnTo>
                  <a:pt x="1143" y="618"/>
                </a:lnTo>
                <a:lnTo>
                  <a:pt x="1110" y="587"/>
                </a:lnTo>
                <a:lnTo>
                  <a:pt x="1102" y="589"/>
                </a:lnTo>
                <a:lnTo>
                  <a:pt x="1097" y="589"/>
                </a:lnTo>
                <a:lnTo>
                  <a:pt x="1071" y="584"/>
                </a:lnTo>
                <a:lnTo>
                  <a:pt x="1049" y="571"/>
                </a:lnTo>
                <a:lnTo>
                  <a:pt x="1036" y="550"/>
                </a:lnTo>
                <a:lnTo>
                  <a:pt x="1031" y="527"/>
                </a:lnTo>
                <a:lnTo>
                  <a:pt x="1032" y="521"/>
                </a:lnTo>
                <a:lnTo>
                  <a:pt x="1034" y="516"/>
                </a:lnTo>
                <a:lnTo>
                  <a:pt x="1001" y="483"/>
                </a:lnTo>
                <a:lnTo>
                  <a:pt x="426" y="473"/>
                </a:lnTo>
                <a:close/>
                <a:moveTo>
                  <a:pt x="202" y="394"/>
                </a:moveTo>
                <a:lnTo>
                  <a:pt x="1227" y="411"/>
                </a:lnTo>
                <a:lnTo>
                  <a:pt x="1218" y="1028"/>
                </a:lnTo>
                <a:lnTo>
                  <a:pt x="191" y="1009"/>
                </a:lnTo>
                <a:lnTo>
                  <a:pt x="202" y="394"/>
                </a:lnTo>
                <a:close/>
                <a:moveTo>
                  <a:pt x="579" y="310"/>
                </a:moveTo>
                <a:lnTo>
                  <a:pt x="612" y="310"/>
                </a:lnTo>
                <a:lnTo>
                  <a:pt x="645" y="317"/>
                </a:lnTo>
                <a:lnTo>
                  <a:pt x="674" y="332"/>
                </a:lnTo>
                <a:lnTo>
                  <a:pt x="700" y="350"/>
                </a:lnTo>
                <a:lnTo>
                  <a:pt x="489" y="347"/>
                </a:lnTo>
                <a:lnTo>
                  <a:pt x="514" y="330"/>
                </a:lnTo>
                <a:lnTo>
                  <a:pt x="544" y="317"/>
                </a:lnTo>
                <a:lnTo>
                  <a:pt x="579" y="310"/>
                </a:lnTo>
                <a:close/>
                <a:moveTo>
                  <a:pt x="854" y="303"/>
                </a:moveTo>
                <a:lnTo>
                  <a:pt x="874" y="305"/>
                </a:lnTo>
                <a:lnTo>
                  <a:pt x="891" y="314"/>
                </a:lnTo>
                <a:lnTo>
                  <a:pt x="906" y="327"/>
                </a:lnTo>
                <a:lnTo>
                  <a:pt x="915" y="343"/>
                </a:lnTo>
                <a:lnTo>
                  <a:pt x="917" y="349"/>
                </a:lnTo>
                <a:lnTo>
                  <a:pt x="917" y="354"/>
                </a:lnTo>
                <a:lnTo>
                  <a:pt x="788" y="352"/>
                </a:lnTo>
                <a:lnTo>
                  <a:pt x="797" y="334"/>
                </a:lnTo>
                <a:lnTo>
                  <a:pt x="812" y="317"/>
                </a:lnTo>
                <a:lnTo>
                  <a:pt x="832" y="306"/>
                </a:lnTo>
                <a:lnTo>
                  <a:pt x="854" y="303"/>
                </a:lnTo>
                <a:close/>
                <a:moveTo>
                  <a:pt x="974" y="0"/>
                </a:moveTo>
                <a:lnTo>
                  <a:pt x="1093" y="358"/>
                </a:lnTo>
                <a:lnTo>
                  <a:pt x="1007" y="356"/>
                </a:lnTo>
                <a:lnTo>
                  <a:pt x="963" y="224"/>
                </a:lnTo>
                <a:lnTo>
                  <a:pt x="920" y="205"/>
                </a:lnTo>
                <a:lnTo>
                  <a:pt x="915" y="207"/>
                </a:lnTo>
                <a:lnTo>
                  <a:pt x="909" y="211"/>
                </a:lnTo>
                <a:lnTo>
                  <a:pt x="887" y="215"/>
                </a:lnTo>
                <a:lnTo>
                  <a:pt x="869" y="213"/>
                </a:lnTo>
                <a:lnTo>
                  <a:pt x="851" y="204"/>
                </a:lnTo>
                <a:lnTo>
                  <a:pt x="836" y="191"/>
                </a:lnTo>
                <a:lnTo>
                  <a:pt x="827" y="174"/>
                </a:lnTo>
                <a:lnTo>
                  <a:pt x="825" y="167"/>
                </a:lnTo>
                <a:lnTo>
                  <a:pt x="825" y="161"/>
                </a:lnTo>
                <a:lnTo>
                  <a:pt x="784" y="143"/>
                </a:lnTo>
                <a:lnTo>
                  <a:pt x="239" y="323"/>
                </a:lnTo>
                <a:lnTo>
                  <a:pt x="228" y="343"/>
                </a:lnTo>
                <a:lnTo>
                  <a:pt x="151" y="341"/>
                </a:lnTo>
                <a:lnTo>
                  <a:pt x="149" y="484"/>
                </a:lnTo>
                <a:lnTo>
                  <a:pt x="143" y="494"/>
                </a:lnTo>
                <a:lnTo>
                  <a:pt x="149" y="510"/>
                </a:lnTo>
                <a:lnTo>
                  <a:pt x="143" y="756"/>
                </a:lnTo>
                <a:lnTo>
                  <a:pt x="0" y="323"/>
                </a:lnTo>
                <a:lnTo>
                  <a:pt x="974" y="0"/>
                </a:lnTo>
                <a:close/>
              </a:path>
            </a:pathLst>
          </a:custGeom>
          <a:solidFill>
            <a:schemeClr val="bg1"/>
          </a:solid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dirty="0"/>
          </a:p>
        </p:txBody>
      </p:sp>
      <p:sp>
        <p:nvSpPr>
          <p:cNvPr id="131" name="Hexagon 130"/>
          <p:cNvSpPr/>
          <p:nvPr/>
        </p:nvSpPr>
        <p:spPr>
          <a:xfrm rot="5400000">
            <a:off x="3189855" y="4950161"/>
            <a:ext cx="1214635" cy="1084140"/>
          </a:xfrm>
          <a:prstGeom prst="hexagon">
            <a:avLst>
              <a:gd name="adj" fmla="val 25000"/>
              <a:gd name="vf" fmla="val 115470"/>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33" name="Group 132"/>
          <p:cNvGrpSpPr/>
          <p:nvPr/>
        </p:nvGrpSpPr>
        <p:grpSpPr>
          <a:xfrm>
            <a:off x="4896954" y="4023572"/>
            <a:ext cx="1084140" cy="1214635"/>
            <a:chOff x="2213146" y="3503175"/>
            <a:chExt cx="897506" cy="1031617"/>
          </a:xfrm>
          <a:solidFill>
            <a:schemeClr val="bg1"/>
          </a:solidFill>
        </p:grpSpPr>
        <p:sp>
          <p:nvSpPr>
            <p:cNvPr id="134" name="Hexagon 133"/>
            <p:cNvSpPr/>
            <p:nvPr/>
          </p:nvSpPr>
          <p:spPr>
            <a:xfrm rot="5400000">
              <a:off x="2146090" y="3570231"/>
              <a:ext cx="1031617" cy="897506"/>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5" name="Hexagon 4"/>
            <p:cNvSpPr txBox="1"/>
            <p:nvPr/>
          </p:nvSpPr>
          <p:spPr>
            <a:xfrm>
              <a:off x="2353006" y="3663936"/>
              <a:ext cx="617784" cy="7100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p:txBody>
        </p:sp>
      </p:grpSp>
      <p:pic>
        <p:nvPicPr>
          <p:cNvPr id="51" name="Picture 50"/>
          <p:cNvPicPr>
            <a:picLocks noChangeAspect="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flipH="1">
            <a:off x="4168588" y="2540117"/>
            <a:ext cx="464376" cy="586050"/>
          </a:xfrm>
          <a:prstGeom prst="rect">
            <a:avLst/>
          </a:prstGeom>
        </p:spPr>
      </p:pic>
      <p:grpSp>
        <p:nvGrpSpPr>
          <p:cNvPr id="52" name="Group 51"/>
          <p:cNvGrpSpPr/>
          <p:nvPr/>
        </p:nvGrpSpPr>
        <p:grpSpPr>
          <a:xfrm>
            <a:off x="4339243" y="4957298"/>
            <a:ext cx="1084140" cy="1214635"/>
            <a:chOff x="2213146" y="3503175"/>
            <a:chExt cx="897506" cy="1031617"/>
          </a:xfrm>
          <a:solidFill>
            <a:schemeClr val="bg1"/>
          </a:solidFill>
        </p:grpSpPr>
        <p:sp>
          <p:nvSpPr>
            <p:cNvPr id="53" name="Hexagon 52"/>
            <p:cNvSpPr/>
            <p:nvPr/>
          </p:nvSpPr>
          <p:spPr>
            <a:xfrm rot="5400000">
              <a:off x="2146090" y="3570231"/>
              <a:ext cx="1031617" cy="897506"/>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Hexagon 4"/>
            <p:cNvSpPr txBox="1"/>
            <p:nvPr/>
          </p:nvSpPr>
          <p:spPr>
            <a:xfrm>
              <a:off x="2353006" y="3663936"/>
              <a:ext cx="617784" cy="7100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p:txBody>
        </p:sp>
      </p:grpSp>
      <p:sp>
        <p:nvSpPr>
          <p:cNvPr id="59" name="Hexagon 58"/>
          <p:cNvSpPr/>
          <p:nvPr/>
        </p:nvSpPr>
        <p:spPr>
          <a:xfrm rot="5400000">
            <a:off x="4847069" y="4165069"/>
            <a:ext cx="1031617" cy="897506"/>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4" name="Group 43"/>
          <p:cNvGrpSpPr/>
          <p:nvPr/>
        </p:nvGrpSpPr>
        <p:grpSpPr>
          <a:xfrm>
            <a:off x="5065898" y="4314625"/>
            <a:ext cx="574857" cy="574506"/>
            <a:chOff x="-7300913" y="-149225"/>
            <a:chExt cx="5207003" cy="5203825"/>
          </a:xfrm>
          <a:solidFill>
            <a:schemeClr val="bg1"/>
          </a:solidFill>
        </p:grpSpPr>
        <p:sp>
          <p:nvSpPr>
            <p:cNvPr id="45" name="Freeform 11"/>
            <p:cNvSpPr>
              <a:spLocks/>
            </p:cNvSpPr>
            <p:nvPr/>
          </p:nvSpPr>
          <p:spPr bwMode="auto">
            <a:xfrm>
              <a:off x="-3133725" y="227013"/>
              <a:ext cx="488950" cy="490538"/>
            </a:xfrm>
            <a:custGeom>
              <a:avLst/>
              <a:gdLst>
                <a:gd name="T0" fmla="*/ 115 w 616"/>
                <a:gd name="T1" fmla="*/ 0 h 618"/>
                <a:gd name="T2" fmla="*/ 145 w 616"/>
                <a:gd name="T3" fmla="*/ 6 h 618"/>
                <a:gd name="T4" fmla="*/ 223 w 616"/>
                <a:gd name="T5" fmla="*/ 40 h 618"/>
                <a:gd name="T6" fmla="*/ 299 w 616"/>
                <a:gd name="T7" fmla="*/ 82 h 618"/>
                <a:gd name="T8" fmla="*/ 367 w 616"/>
                <a:gd name="T9" fmla="*/ 132 h 618"/>
                <a:gd name="T10" fmla="*/ 430 w 616"/>
                <a:gd name="T11" fmla="*/ 188 h 618"/>
                <a:gd name="T12" fmla="*/ 486 w 616"/>
                <a:gd name="T13" fmla="*/ 250 h 618"/>
                <a:gd name="T14" fmla="*/ 536 w 616"/>
                <a:gd name="T15" fmla="*/ 319 h 618"/>
                <a:gd name="T16" fmla="*/ 576 w 616"/>
                <a:gd name="T17" fmla="*/ 393 h 618"/>
                <a:gd name="T18" fmla="*/ 610 w 616"/>
                <a:gd name="T19" fmla="*/ 473 h 618"/>
                <a:gd name="T20" fmla="*/ 616 w 616"/>
                <a:gd name="T21" fmla="*/ 501 h 618"/>
                <a:gd name="T22" fmla="*/ 614 w 616"/>
                <a:gd name="T23" fmla="*/ 531 h 618"/>
                <a:gd name="T24" fmla="*/ 606 w 616"/>
                <a:gd name="T25" fmla="*/ 557 h 618"/>
                <a:gd name="T26" fmla="*/ 590 w 616"/>
                <a:gd name="T27" fmla="*/ 580 h 618"/>
                <a:gd name="T28" fmla="*/ 570 w 616"/>
                <a:gd name="T29" fmla="*/ 598 h 618"/>
                <a:gd name="T30" fmla="*/ 544 w 616"/>
                <a:gd name="T31" fmla="*/ 612 h 618"/>
                <a:gd name="T32" fmla="*/ 506 w 616"/>
                <a:gd name="T33" fmla="*/ 618 h 618"/>
                <a:gd name="T34" fmla="*/ 480 w 616"/>
                <a:gd name="T35" fmla="*/ 616 h 618"/>
                <a:gd name="T36" fmla="*/ 456 w 616"/>
                <a:gd name="T37" fmla="*/ 606 h 618"/>
                <a:gd name="T38" fmla="*/ 434 w 616"/>
                <a:gd name="T39" fmla="*/ 590 h 618"/>
                <a:gd name="T40" fmla="*/ 416 w 616"/>
                <a:gd name="T41" fmla="*/ 570 h 618"/>
                <a:gd name="T42" fmla="*/ 404 w 616"/>
                <a:gd name="T43" fmla="*/ 547 h 618"/>
                <a:gd name="T44" fmla="*/ 377 w 616"/>
                <a:gd name="T45" fmla="*/ 483 h 618"/>
                <a:gd name="T46" fmla="*/ 341 w 616"/>
                <a:gd name="T47" fmla="*/ 423 h 618"/>
                <a:gd name="T48" fmla="*/ 299 w 616"/>
                <a:gd name="T49" fmla="*/ 367 h 618"/>
                <a:gd name="T50" fmla="*/ 249 w 616"/>
                <a:gd name="T51" fmla="*/ 319 h 618"/>
                <a:gd name="T52" fmla="*/ 195 w 616"/>
                <a:gd name="T53" fmla="*/ 275 h 618"/>
                <a:gd name="T54" fmla="*/ 135 w 616"/>
                <a:gd name="T55" fmla="*/ 242 h 618"/>
                <a:gd name="T56" fmla="*/ 71 w 616"/>
                <a:gd name="T57" fmla="*/ 214 h 618"/>
                <a:gd name="T58" fmla="*/ 45 w 616"/>
                <a:gd name="T59" fmla="*/ 200 h 618"/>
                <a:gd name="T60" fmla="*/ 24 w 616"/>
                <a:gd name="T61" fmla="*/ 180 h 618"/>
                <a:gd name="T62" fmla="*/ 10 w 616"/>
                <a:gd name="T63" fmla="*/ 158 h 618"/>
                <a:gd name="T64" fmla="*/ 0 w 616"/>
                <a:gd name="T65" fmla="*/ 130 h 618"/>
                <a:gd name="T66" fmla="*/ 0 w 616"/>
                <a:gd name="T67" fmla="*/ 102 h 618"/>
                <a:gd name="T68" fmla="*/ 6 w 616"/>
                <a:gd name="T69" fmla="*/ 74 h 618"/>
                <a:gd name="T70" fmla="*/ 18 w 616"/>
                <a:gd name="T71" fmla="*/ 48 h 618"/>
                <a:gd name="T72" fmla="*/ 38 w 616"/>
                <a:gd name="T73" fmla="*/ 26 h 618"/>
                <a:gd name="T74" fmla="*/ 61 w 616"/>
                <a:gd name="T75" fmla="*/ 12 h 618"/>
                <a:gd name="T76" fmla="*/ 87 w 616"/>
                <a:gd name="T77" fmla="*/ 2 h 618"/>
                <a:gd name="T78" fmla="*/ 115 w 616"/>
                <a:gd name="T7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6" h="618">
                  <a:moveTo>
                    <a:pt x="115" y="0"/>
                  </a:moveTo>
                  <a:lnTo>
                    <a:pt x="145" y="6"/>
                  </a:lnTo>
                  <a:lnTo>
                    <a:pt x="223" y="40"/>
                  </a:lnTo>
                  <a:lnTo>
                    <a:pt x="299" y="82"/>
                  </a:lnTo>
                  <a:lnTo>
                    <a:pt x="367" y="132"/>
                  </a:lnTo>
                  <a:lnTo>
                    <a:pt x="430" y="188"/>
                  </a:lnTo>
                  <a:lnTo>
                    <a:pt x="486" y="250"/>
                  </a:lnTo>
                  <a:lnTo>
                    <a:pt x="536" y="319"/>
                  </a:lnTo>
                  <a:lnTo>
                    <a:pt x="576" y="393"/>
                  </a:lnTo>
                  <a:lnTo>
                    <a:pt x="610" y="473"/>
                  </a:lnTo>
                  <a:lnTo>
                    <a:pt x="616" y="501"/>
                  </a:lnTo>
                  <a:lnTo>
                    <a:pt x="614" y="531"/>
                  </a:lnTo>
                  <a:lnTo>
                    <a:pt x="606" y="557"/>
                  </a:lnTo>
                  <a:lnTo>
                    <a:pt x="590" y="580"/>
                  </a:lnTo>
                  <a:lnTo>
                    <a:pt x="570" y="598"/>
                  </a:lnTo>
                  <a:lnTo>
                    <a:pt x="544" y="612"/>
                  </a:lnTo>
                  <a:lnTo>
                    <a:pt x="506" y="618"/>
                  </a:lnTo>
                  <a:lnTo>
                    <a:pt x="480" y="616"/>
                  </a:lnTo>
                  <a:lnTo>
                    <a:pt x="456" y="606"/>
                  </a:lnTo>
                  <a:lnTo>
                    <a:pt x="434" y="590"/>
                  </a:lnTo>
                  <a:lnTo>
                    <a:pt x="416" y="570"/>
                  </a:lnTo>
                  <a:lnTo>
                    <a:pt x="404" y="547"/>
                  </a:lnTo>
                  <a:lnTo>
                    <a:pt x="377" y="483"/>
                  </a:lnTo>
                  <a:lnTo>
                    <a:pt x="341" y="423"/>
                  </a:lnTo>
                  <a:lnTo>
                    <a:pt x="299" y="367"/>
                  </a:lnTo>
                  <a:lnTo>
                    <a:pt x="249" y="319"/>
                  </a:lnTo>
                  <a:lnTo>
                    <a:pt x="195" y="275"/>
                  </a:lnTo>
                  <a:lnTo>
                    <a:pt x="135" y="242"/>
                  </a:lnTo>
                  <a:lnTo>
                    <a:pt x="71" y="214"/>
                  </a:lnTo>
                  <a:lnTo>
                    <a:pt x="45" y="200"/>
                  </a:lnTo>
                  <a:lnTo>
                    <a:pt x="24" y="180"/>
                  </a:lnTo>
                  <a:lnTo>
                    <a:pt x="10" y="158"/>
                  </a:lnTo>
                  <a:lnTo>
                    <a:pt x="0" y="130"/>
                  </a:lnTo>
                  <a:lnTo>
                    <a:pt x="0" y="102"/>
                  </a:lnTo>
                  <a:lnTo>
                    <a:pt x="6" y="74"/>
                  </a:lnTo>
                  <a:lnTo>
                    <a:pt x="18" y="48"/>
                  </a:lnTo>
                  <a:lnTo>
                    <a:pt x="38" y="26"/>
                  </a:lnTo>
                  <a:lnTo>
                    <a:pt x="61" y="12"/>
                  </a:lnTo>
                  <a:lnTo>
                    <a:pt x="87" y="2"/>
                  </a:lnTo>
                  <a:lnTo>
                    <a:pt x="115"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9" name="Freeform 15"/>
            <p:cNvSpPr>
              <a:spLocks/>
            </p:cNvSpPr>
            <p:nvPr/>
          </p:nvSpPr>
          <p:spPr bwMode="auto">
            <a:xfrm>
              <a:off x="-6259515" y="3321051"/>
              <a:ext cx="4165605" cy="1558921"/>
            </a:xfrm>
            <a:custGeom>
              <a:avLst/>
              <a:gdLst>
                <a:gd name="T0" fmla="*/ 4989 w 5248"/>
                <a:gd name="T1" fmla="*/ 38 h 1966"/>
                <a:gd name="T2" fmla="*/ 5188 w 5248"/>
                <a:gd name="T3" fmla="*/ 218 h 1966"/>
                <a:gd name="T4" fmla="*/ 5246 w 5248"/>
                <a:gd name="T5" fmla="*/ 483 h 1966"/>
                <a:gd name="T6" fmla="*/ 5136 w 5248"/>
                <a:gd name="T7" fmla="*/ 730 h 1966"/>
                <a:gd name="T8" fmla="*/ 3551 w 5248"/>
                <a:gd name="T9" fmla="*/ 1735 h 1966"/>
                <a:gd name="T10" fmla="*/ 3443 w 5248"/>
                <a:gd name="T11" fmla="*/ 1788 h 1966"/>
                <a:gd name="T12" fmla="*/ 3198 w 5248"/>
                <a:gd name="T13" fmla="*/ 1874 h 1966"/>
                <a:gd name="T14" fmla="*/ 2803 w 5248"/>
                <a:gd name="T15" fmla="*/ 1946 h 1966"/>
                <a:gd name="T16" fmla="*/ 2318 w 5248"/>
                <a:gd name="T17" fmla="*/ 1964 h 1966"/>
                <a:gd name="T18" fmla="*/ 1955 w 5248"/>
                <a:gd name="T19" fmla="*/ 1906 h 1966"/>
                <a:gd name="T20" fmla="*/ 1582 w 5248"/>
                <a:gd name="T21" fmla="*/ 1794 h 1966"/>
                <a:gd name="T22" fmla="*/ 1239 w 5248"/>
                <a:gd name="T23" fmla="*/ 1661 h 1966"/>
                <a:gd name="T24" fmla="*/ 956 w 5248"/>
                <a:gd name="T25" fmla="*/ 1531 h 1966"/>
                <a:gd name="T26" fmla="*/ 768 w 5248"/>
                <a:gd name="T27" fmla="*/ 1438 h 1966"/>
                <a:gd name="T28" fmla="*/ 706 w 5248"/>
                <a:gd name="T29" fmla="*/ 1404 h 1966"/>
                <a:gd name="T30" fmla="*/ 587 w 5248"/>
                <a:gd name="T31" fmla="*/ 1366 h 1966"/>
                <a:gd name="T32" fmla="*/ 308 w 5248"/>
                <a:gd name="T33" fmla="*/ 1320 h 1966"/>
                <a:gd name="T34" fmla="*/ 44 w 5248"/>
                <a:gd name="T35" fmla="*/ 1290 h 1966"/>
                <a:gd name="T36" fmla="*/ 6 w 5248"/>
                <a:gd name="T37" fmla="*/ 1166 h 1966"/>
                <a:gd name="T38" fmla="*/ 110 w 5248"/>
                <a:gd name="T39" fmla="*/ 1093 h 1966"/>
                <a:gd name="T40" fmla="*/ 493 w 5248"/>
                <a:gd name="T41" fmla="*/ 1123 h 1966"/>
                <a:gd name="T42" fmla="*/ 728 w 5248"/>
                <a:gd name="T43" fmla="*/ 1180 h 1966"/>
                <a:gd name="T44" fmla="*/ 814 w 5248"/>
                <a:gd name="T45" fmla="*/ 1212 h 1966"/>
                <a:gd name="T46" fmla="*/ 894 w 5248"/>
                <a:gd name="T47" fmla="*/ 1256 h 1966"/>
                <a:gd name="T48" fmla="*/ 1095 w 5248"/>
                <a:gd name="T49" fmla="*/ 1356 h 1966"/>
                <a:gd name="T50" fmla="*/ 1383 w 5248"/>
                <a:gd name="T51" fmla="*/ 1483 h 1966"/>
                <a:gd name="T52" fmla="*/ 1720 w 5248"/>
                <a:gd name="T53" fmla="*/ 1611 h 1966"/>
                <a:gd name="T54" fmla="*/ 2073 w 5248"/>
                <a:gd name="T55" fmla="*/ 1709 h 1966"/>
                <a:gd name="T56" fmla="*/ 2406 w 5248"/>
                <a:gd name="T57" fmla="*/ 1749 h 1966"/>
                <a:gd name="T58" fmla="*/ 2892 w 5248"/>
                <a:gd name="T59" fmla="*/ 1713 h 1966"/>
                <a:gd name="T60" fmla="*/ 3222 w 5248"/>
                <a:gd name="T61" fmla="*/ 1639 h 1966"/>
                <a:gd name="T62" fmla="*/ 3399 w 5248"/>
                <a:gd name="T63" fmla="*/ 1569 h 1966"/>
                <a:gd name="T64" fmla="*/ 4917 w 5248"/>
                <a:gd name="T65" fmla="*/ 628 h 1966"/>
                <a:gd name="T66" fmla="*/ 5021 w 5248"/>
                <a:gd name="T67" fmla="*/ 493 h 1966"/>
                <a:gd name="T68" fmla="*/ 4999 w 5248"/>
                <a:gd name="T69" fmla="*/ 327 h 1966"/>
                <a:gd name="T70" fmla="*/ 4867 w 5248"/>
                <a:gd name="T71" fmla="*/ 226 h 1966"/>
                <a:gd name="T72" fmla="*/ 4702 w 5248"/>
                <a:gd name="T73" fmla="*/ 248 h 1966"/>
                <a:gd name="T74" fmla="*/ 3218 w 5248"/>
                <a:gd name="T75" fmla="*/ 941 h 1966"/>
                <a:gd name="T76" fmla="*/ 2869 w 5248"/>
                <a:gd name="T77" fmla="*/ 979 h 1966"/>
                <a:gd name="T78" fmla="*/ 2434 w 5248"/>
                <a:gd name="T79" fmla="*/ 981 h 1966"/>
                <a:gd name="T80" fmla="*/ 2093 w 5248"/>
                <a:gd name="T81" fmla="*/ 961 h 1966"/>
                <a:gd name="T82" fmla="*/ 1766 w 5248"/>
                <a:gd name="T83" fmla="*/ 925 h 1966"/>
                <a:gd name="T84" fmla="*/ 1514 w 5248"/>
                <a:gd name="T85" fmla="*/ 889 h 1966"/>
                <a:gd name="T86" fmla="*/ 1403 w 5248"/>
                <a:gd name="T87" fmla="*/ 871 h 1966"/>
                <a:gd name="T88" fmla="*/ 1313 w 5248"/>
                <a:gd name="T89" fmla="*/ 782 h 1966"/>
                <a:gd name="T90" fmla="*/ 1373 w 5248"/>
                <a:gd name="T91" fmla="*/ 666 h 1966"/>
                <a:gd name="T92" fmla="*/ 1466 w 5248"/>
                <a:gd name="T93" fmla="*/ 662 h 1966"/>
                <a:gd name="T94" fmla="*/ 1648 w 5248"/>
                <a:gd name="T95" fmla="*/ 688 h 1966"/>
                <a:gd name="T96" fmla="*/ 1939 w 5248"/>
                <a:gd name="T97" fmla="*/ 726 h 1966"/>
                <a:gd name="T98" fmla="*/ 2274 w 5248"/>
                <a:gd name="T99" fmla="*/ 756 h 1966"/>
                <a:gd name="T100" fmla="*/ 2637 w 5248"/>
                <a:gd name="T101" fmla="*/ 764 h 1966"/>
                <a:gd name="T102" fmla="*/ 3016 w 5248"/>
                <a:gd name="T103" fmla="*/ 752 h 1966"/>
                <a:gd name="T104" fmla="*/ 3281 w 5248"/>
                <a:gd name="T105" fmla="*/ 694 h 1966"/>
                <a:gd name="T106" fmla="*/ 4721 w 5248"/>
                <a:gd name="T107" fmla="*/ 8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48" h="1966">
                  <a:moveTo>
                    <a:pt x="4787" y="0"/>
                  </a:moveTo>
                  <a:lnTo>
                    <a:pt x="4855" y="2"/>
                  </a:lnTo>
                  <a:lnTo>
                    <a:pt x="4923" y="14"/>
                  </a:lnTo>
                  <a:lnTo>
                    <a:pt x="4989" y="38"/>
                  </a:lnTo>
                  <a:lnTo>
                    <a:pt x="5049" y="70"/>
                  </a:lnTo>
                  <a:lnTo>
                    <a:pt x="5102" y="112"/>
                  </a:lnTo>
                  <a:lnTo>
                    <a:pt x="5150" y="162"/>
                  </a:lnTo>
                  <a:lnTo>
                    <a:pt x="5188" y="218"/>
                  </a:lnTo>
                  <a:lnTo>
                    <a:pt x="5218" y="281"/>
                  </a:lnTo>
                  <a:lnTo>
                    <a:pt x="5238" y="345"/>
                  </a:lnTo>
                  <a:lnTo>
                    <a:pt x="5248" y="413"/>
                  </a:lnTo>
                  <a:lnTo>
                    <a:pt x="5246" y="483"/>
                  </a:lnTo>
                  <a:lnTo>
                    <a:pt x="5232" y="551"/>
                  </a:lnTo>
                  <a:lnTo>
                    <a:pt x="5210" y="614"/>
                  </a:lnTo>
                  <a:lnTo>
                    <a:pt x="5176" y="676"/>
                  </a:lnTo>
                  <a:lnTo>
                    <a:pt x="5136" y="730"/>
                  </a:lnTo>
                  <a:lnTo>
                    <a:pt x="5086" y="776"/>
                  </a:lnTo>
                  <a:lnTo>
                    <a:pt x="5029" y="816"/>
                  </a:lnTo>
                  <a:lnTo>
                    <a:pt x="3557" y="1731"/>
                  </a:lnTo>
                  <a:lnTo>
                    <a:pt x="3551" y="1735"/>
                  </a:lnTo>
                  <a:lnTo>
                    <a:pt x="3535" y="1745"/>
                  </a:lnTo>
                  <a:lnTo>
                    <a:pt x="3513" y="1756"/>
                  </a:lnTo>
                  <a:lnTo>
                    <a:pt x="3483" y="1770"/>
                  </a:lnTo>
                  <a:lnTo>
                    <a:pt x="3443" y="1788"/>
                  </a:lnTo>
                  <a:lnTo>
                    <a:pt x="3395" y="1808"/>
                  </a:lnTo>
                  <a:lnTo>
                    <a:pt x="3337" y="1830"/>
                  </a:lnTo>
                  <a:lnTo>
                    <a:pt x="3271" y="1852"/>
                  </a:lnTo>
                  <a:lnTo>
                    <a:pt x="3198" y="1874"/>
                  </a:lnTo>
                  <a:lnTo>
                    <a:pt x="3114" y="1894"/>
                  </a:lnTo>
                  <a:lnTo>
                    <a:pt x="3020" y="1914"/>
                  </a:lnTo>
                  <a:lnTo>
                    <a:pt x="2916" y="1930"/>
                  </a:lnTo>
                  <a:lnTo>
                    <a:pt x="2803" y="1946"/>
                  </a:lnTo>
                  <a:lnTo>
                    <a:pt x="2681" y="1956"/>
                  </a:lnTo>
                  <a:lnTo>
                    <a:pt x="2547" y="1964"/>
                  </a:lnTo>
                  <a:lnTo>
                    <a:pt x="2406" y="1966"/>
                  </a:lnTo>
                  <a:lnTo>
                    <a:pt x="2318" y="1964"/>
                  </a:lnTo>
                  <a:lnTo>
                    <a:pt x="2230" y="1956"/>
                  </a:lnTo>
                  <a:lnTo>
                    <a:pt x="2141" y="1944"/>
                  </a:lnTo>
                  <a:lnTo>
                    <a:pt x="2047" y="1926"/>
                  </a:lnTo>
                  <a:lnTo>
                    <a:pt x="1955" y="1906"/>
                  </a:lnTo>
                  <a:lnTo>
                    <a:pt x="1861" y="1882"/>
                  </a:lnTo>
                  <a:lnTo>
                    <a:pt x="1768" y="1856"/>
                  </a:lnTo>
                  <a:lnTo>
                    <a:pt x="1674" y="1826"/>
                  </a:lnTo>
                  <a:lnTo>
                    <a:pt x="1582" y="1794"/>
                  </a:lnTo>
                  <a:lnTo>
                    <a:pt x="1492" y="1762"/>
                  </a:lnTo>
                  <a:lnTo>
                    <a:pt x="1405" y="1729"/>
                  </a:lnTo>
                  <a:lnTo>
                    <a:pt x="1321" y="1695"/>
                  </a:lnTo>
                  <a:lnTo>
                    <a:pt x="1239" y="1661"/>
                  </a:lnTo>
                  <a:lnTo>
                    <a:pt x="1161" y="1627"/>
                  </a:lnTo>
                  <a:lnTo>
                    <a:pt x="1087" y="1593"/>
                  </a:lnTo>
                  <a:lnTo>
                    <a:pt x="1020" y="1561"/>
                  </a:lnTo>
                  <a:lnTo>
                    <a:pt x="956" y="1531"/>
                  </a:lnTo>
                  <a:lnTo>
                    <a:pt x="898" y="1503"/>
                  </a:lnTo>
                  <a:lnTo>
                    <a:pt x="848" y="1477"/>
                  </a:lnTo>
                  <a:lnTo>
                    <a:pt x="804" y="1455"/>
                  </a:lnTo>
                  <a:lnTo>
                    <a:pt x="768" y="1438"/>
                  </a:lnTo>
                  <a:lnTo>
                    <a:pt x="740" y="1422"/>
                  </a:lnTo>
                  <a:lnTo>
                    <a:pt x="722" y="1412"/>
                  </a:lnTo>
                  <a:lnTo>
                    <a:pt x="712" y="1406"/>
                  </a:lnTo>
                  <a:lnTo>
                    <a:pt x="706" y="1404"/>
                  </a:lnTo>
                  <a:lnTo>
                    <a:pt x="693" y="1398"/>
                  </a:lnTo>
                  <a:lnTo>
                    <a:pt x="667" y="1390"/>
                  </a:lnTo>
                  <a:lnTo>
                    <a:pt x="631" y="1378"/>
                  </a:lnTo>
                  <a:lnTo>
                    <a:pt x="587" y="1366"/>
                  </a:lnTo>
                  <a:lnTo>
                    <a:pt x="531" y="1352"/>
                  </a:lnTo>
                  <a:lnTo>
                    <a:pt x="465" y="1340"/>
                  </a:lnTo>
                  <a:lnTo>
                    <a:pt x="391" y="1328"/>
                  </a:lnTo>
                  <a:lnTo>
                    <a:pt x="308" y="1320"/>
                  </a:lnTo>
                  <a:lnTo>
                    <a:pt x="214" y="1314"/>
                  </a:lnTo>
                  <a:lnTo>
                    <a:pt x="110" y="1310"/>
                  </a:lnTo>
                  <a:lnTo>
                    <a:pt x="74" y="1306"/>
                  </a:lnTo>
                  <a:lnTo>
                    <a:pt x="44" y="1290"/>
                  </a:lnTo>
                  <a:lnTo>
                    <a:pt x="20" y="1266"/>
                  </a:lnTo>
                  <a:lnTo>
                    <a:pt x="6" y="1236"/>
                  </a:lnTo>
                  <a:lnTo>
                    <a:pt x="0" y="1202"/>
                  </a:lnTo>
                  <a:lnTo>
                    <a:pt x="6" y="1166"/>
                  </a:lnTo>
                  <a:lnTo>
                    <a:pt x="20" y="1137"/>
                  </a:lnTo>
                  <a:lnTo>
                    <a:pt x="44" y="1113"/>
                  </a:lnTo>
                  <a:lnTo>
                    <a:pt x="74" y="1099"/>
                  </a:lnTo>
                  <a:lnTo>
                    <a:pt x="110" y="1093"/>
                  </a:lnTo>
                  <a:lnTo>
                    <a:pt x="220" y="1095"/>
                  </a:lnTo>
                  <a:lnTo>
                    <a:pt x="320" y="1101"/>
                  </a:lnTo>
                  <a:lnTo>
                    <a:pt x="411" y="1111"/>
                  </a:lnTo>
                  <a:lnTo>
                    <a:pt x="493" y="1123"/>
                  </a:lnTo>
                  <a:lnTo>
                    <a:pt x="567" y="1137"/>
                  </a:lnTo>
                  <a:lnTo>
                    <a:pt x="629" y="1151"/>
                  </a:lnTo>
                  <a:lnTo>
                    <a:pt x="685" y="1166"/>
                  </a:lnTo>
                  <a:lnTo>
                    <a:pt x="728" y="1180"/>
                  </a:lnTo>
                  <a:lnTo>
                    <a:pt x="764" y="1192"/>
                  </a:lnTo>
                  <a:lnTo>
                    <a:pt x="790" y="1202"/>
                  </a:lnTo>
                  <a:lnTo>
                    <a:pt x="806" y="1210"/>
                  </a:lnTo>
                  <a:lnTo>
                    <a:pt x="814" y="1212"/>
                  </a:lnTo>
                  <a:lnTo>
                    <a:pt x="820" y="1216"/>
                  </a:lnTo>
                  <a:lnTo>
                    <a:pt x="836" y="1224"/>
                  </a:lnTo>
                  <a:lnTo>
                    <a:pt x="860" y="1238"/>
                  </a:lnTo>
                  <a:lnTo>
                    <a:pt x="894" y="1256"/>
                  </a:lnTo>
                  <a:lnTo>
                    <a:pt x="934" y="1276"/>
                  </a:lnTo>
                  <a:lnTo>
                    <a:pt x="982" y="1300"/>
                  </a:lnTo>
                  <a:lnTo>
                    <a:pt x="1036" y="1326"/>
                  </a:lnTo>
                  <a:lnTo>
                    <a:pt x="1095" y="1356"/>
                  </a:lnTo>
                  <a:lnTo>
                    <a:pt x="1159" y="1386"/>
                  </a:lnTo>
                  <a:lnTo>
                    <a:pt x="1231" y="1418"/>
                  </a:lnTo>
                  <a:lnTo>
                    <a:pt x="1305" y="1450"/>
                  </a:lnTo>
                  <a:lnTo>
                    <a:pt x="1383" y="1483"/>
                  </a:lnTo>
                  <a:lnTo>
                    <a:pt x="1464" y="1517"/>
                  </a:lnTo>
                  <a:lnTo>
                    <a:pt x="1548" y="1549"/>
                  </a:lnTo>
                  <a:lnTo>
                    <a:pt x="1634" y="1581"/>
                  </a:lnTo>
                  <a:lnTo>
                    <a:pt x="1720" y="1611"/>
                  </a:lnTo>
                  <a:lnTo>
                    <a:pt x="1807" y="1639"/>
                  </a:lnTo>
                  <a:lnTo>
                    <a:pt x="1897" y="1665"/>
                  </a:lnTo>
                  <a:lnTo>
                    <a:pt x="1985" y="1689"/>
                  </a:lnTo>
                  <a:lnTo>
                    <a:pt x="2073" y="1709"/>
                  </a:lnTo>
                  <a:lnTo>
                    <a:pt x="2158" y="1725"/>
                  </a:lnTo>
                  <a:lnTo>
                    <a:pt x="2244" y="1737"/>
                  </a:lnTo>
                  <a:lnTo>
                    <a:pt x="2326" y="1745"/>
                  </a:lnTo>
                  <a:lnTo>
                    <a:pt x="2406" y="1749"/>
                  </a:lnTo>
                  <a:lnTo>
                    <a:pt x="2543" y="1745"/>
                  </a:lnTo>
                  <a:lnTo>
                    <a:pt x="2669" y="1739"/>
                  </a:lnTo>
                  <a:lnTo>
                    <a:pt x="2787" y="1727"/>
                  </a:lnTo>
                  <a:lnTo>
                    <a:pt x="2892" y="1713"/>
                  </a:lnTo>
                  <a:lnTo>
                    <a:pt x="2990" y="1697"/>
                  </a:lnTo>
                  <a:lnTo>
                    <a:pt x="3076" y="1679"/>
                  </a:lnTo>
                  <a:lnTo>
                    <a:pt x="3154" y="1659"/>
                  </a:lnTo>
                  <a:lnTo>
                    <a:pt x="3222" y="1639"/>
                  </a:lnTo>
                  <a:lnTo>
                    <a:pt x="3279" y="1619"/>
                  </a:lnTo>
                  <a:lnTo>
                    <a:pt x="3327" y="1601"/>
                  </a:lnTo>
                  <a:lnTo>
                    <a:pt x="3367" y="1583"/>
                  </a:lnTo>
                  <a:lnTo>
                    <a:pt x="3399" y="1569"/>
                  </a:lnTo>
                  <a:lnTo>
                    <a:pt x="3421" y="1557"/>
                  </a:lnTo>
                  <a:lnTo>
                    <a:pt x="3433" y="1551"/>
                  </a:lnTo>
                  <a:lnTo>
                    <a:pt x="3439" y="1547"/>
                  </a:lnTo>
                  <a:lnTo>
                    <a:pt x="4917" y="628"/>
                  </a:lnTo>
                  <a:lnTo>
                    <a:pt x="4953" y="602"/>
                  </a:lnTo>
                  <a:lnTo>
                    <a:pt x="4983" y="570"/>
                  </a:lnTo>
                  <a:lnTo>
                    <a:pt x="5007" y="535"/>
                  </a:lnTo>
                  <a:lnTo>
                    <a:pt x="5021" y="493"/>
                  </a:lnTo>
                  <a:lnTo>
                    <a:pt x="5029" y="451"/>
                  </a:lnTo>
                  <a:lnTo>
                    <a:pt x="5027" y="409"/>
                  </a:lnTo>
                  <a:lnTo>
                    <a:pt x="5017" y="367"/>
                  </a:lnTo>
                  <a:lnTo>
                    <a:pt x="4999" y="327"/>
                  </a:lnTo>
                  <a:lnTo>
                    <a:pt x="4973" y="291"/>
                  </a:lnTo>
                  <a:lnTo>
                    <a:pt x="4943" y="261"/>
                  </a:lnTo>
                  <a:lnTo>
                    <a:pt x="4907" y="240"/>
                  </a:lnTo>
                  <a:lnTo>
                    <a:pt x="4867" y="226"/>
                  </a:lnTo>
                  <a:lnTo>
                    <a:pt x="4825" y="220"/>
                  </a:lnTo>
                  <a:lnTo>
                    <a:pt x="4783" y="220"/>
                  </a:lnTo>
                  <a:lnTo>
                    <a:pt x="4741" y="230"/>
                  </a:lnTo>
                  <a:lnTo>
                    <a:pt x="4702" y="248"/>
                  </a:lnTo>
                  <a:lnTo>
                    <a:pt x="3437" y="863"/>
                  </a:lnTo>
                  <a:lnTo>
                    <a:pt x="3365" y="895"/>
                  </a:lnTo>
                  <a:lnTo>
                    <a:pt x="3291" y="921"/>
                  </a:lnTo>
                  <a:lnTo>
                    <a:pt x="3218" y="941"/>
                  </a:lnTo>
                  <a:lnTo>
                    <a:pt x="3140" y="957"/>
                  </a:lnTo>
                  <a:lnTo>
                    <a:pt x="3056" y="967"/>
                  </a:lnTo>
                  <a:lnTo>
                    <a:pt x="2966" y="975"/>
                  </a:lnTo>
                  <a:lnTo>
                    <a:pt x="2869" y="979"/>
                  </a:lnTo>
                  <a:lnTo>
                    <a:pt x="2761" y="983"/>
                  </a:lnTo>
                  <a:lnTo>
                    <a:pt x="2643" y="983"/>
                  </a:lnTo>
                  <a:lnTo>
                    <a:pt x="2514" y="983"/>
                  </a:lnTo>
                  <a:lnTo>
                    <a:pt x="2434" y="981"/>
                  </a:lnTo>
                  <a:lnTo>
                    <a:pt x="2352" y="979"/>
                  </a:lnTo>
                  <a:lnTo>
                    <a:pt x="2266" y="975"/>
                  </a:lnTo>
                  <a:lnTo>
                    <a:pt x="2180" y="969"/>
                  </a:lnTo>
                  <a:lnTo>
                    <a:pt x="2093" y="961"/>
                  </a:lnTo>
                  <a:lnTo>
                    <a:pt x="2007" y="953"/>
                  </a:lnTo>
                  <a:lnTo>
                    <a:pt x="1923" y="943"/>
                  </a:lnTo>
                  <a:lnTo>
                    <a:pt x="1843" y="933"/>
                  </a:lnTo>
                  <a:lnTo>
                    <a:pt x="1766" y="925"/>
                  </a:lnTo>
                  <a:lnTo>
                    <a:pt x="1694" y="915"/>
                  </a:lnTo>
                  <a:lnTo>
                    <a:pt x="1626" y="905"/>
                  </a:lnTo>
                  <a:lnTo>
                    <a:pt x="1566" y="897"/>
                  </a:lnTo>
                  <a:lnTo>
                    <a:pt x="1514" y="889"/>
                  </a:lnTo>
                  <a:lnTo>
                    <a:pt x="1470" y="883"/>
                  </a:lnTo>
                  <a:lnTo>
                    <a:pt x="1436" y="877"/>
                  </a:lnTo>
                  <a:lnTo>
                    <a:pt x="1415" y="873"/>
                  </a:lnTo>
                  <a:lnTo>
                    <a:pt x="1403" y="871"/>
                  </a:lnTo>
                  <a:lnTo>
                    <a:pt x="1371" y="861"/>
                  </a:lnTo>
                  <a:lnTo>
                    <a:pt x="1343" y="842"/>
                  </a:lnTo>
                  <a:lnTo>
                    <a:pt x="1323" y="814"/>
                  </a:lnTo>
                  <a:lnTo>
                    <a:pt x="1313" y="782"/>
                  </a:lnTo>
                  <a:lnTo>
                    <a:pt x="1313" y="746"/>
                  </a:lnTo>
                  <a:lnTo>
                    <a:pt x="1325" y="714"/>
                  </a:lnTo>
                  <a:lnTo>
                    <a:pt x="1345" y="686"/>
                  </a:lnTo>
                  <a:lnTo>
                    <a:pt x="1373" y="666"/>
                  </a:lnTo>
                  <a:lnTo>
                    <a:pt x="1405" y="656"/>
                  </a:lnTo>
                  <a:lnTo>
                    <a:pt x="1438" y="656"/>
                  </a:lnTo>
                  <a:lnTo>
                    <a:pt x="1446" y="658"/>
                  </a:lnTo>
                  <a:lnTo>
                    <a:pt x="1466" y="662"/>
                  </a:lnTo>
                  <a:lnTo>
                    <a:pt x="1498" y="666"/>
                  </a:lnTo>
                  <a:lnTo>
                    <a:pt x="1538" y="672"/>
                  </a:lnTo>
                  <a:lnTo>
                    <a:pt x="1588" y="680"/>
                  </a:lnTo>
                  <a:lnTo>
                    <a:pt x="1648" y="688"/>
                  </a:lnTo>
                  <a:lnTo>
                    <a:pt x="1712" y="696"/>
                  </a:lnTo>
                  <a:lnTo>
                    <a:pt x="1784" y="706"/>
                  </a:lnTo>
                  <a:lnTo>
                    <a:pt x="1859" y="716"/>
                  </a:lnTo>
                  <a:lnTo>
                    <a:pt x="1939" y="726"/>
                  </a:lnTo>
                  <a:lnTo>
                    <a:pt x="2021" y="734"/>
                  </a:lnTo>
                  <a:lnTo>
                    <a:pt x="2105" y="742"/>
                  </a:lnTo>
                  <a:lnTo>
                    <a:pt x="2190" y="750"/>
                  </a:lnTo>
                  <a:lnTo>
                    <a:pt x="2274" y="756"/>
                  </a:lnTo>
                  <a:lnTo>
                    <a:pt x="2358" y="760"/>
                  </a:lnTo>
                  <a:lnTo>
                    <a:pt x="2438" y="764"/>
                  </a:lnTo>
                  <a:lnTo>
                    <a:pt x="2514" y="764"/>
                  </a:lnTo>
                  <a:lnTo>
                    <a:pt x="2637" y="764"/>
                  </a:lnTo>
                  <a:lnTo>
                    <a:pt x="2747" y="764"/>
                  </a:lnTo>
                  <a:lnTo>
                    <a:pt x="2847" y="762"/>
                  </a:lnTo>
                  <a:lnTo>
                    <a:pt x="2936" y="758"/>
                  </a:lnTo>
                  <a:lnTo>
                    <a:pt x="3016" y="752"/>
                  </a:lnTo>
                  <a:lnTo>
                    <a:pt x="3090" y="744"/>
                  </a:lnTo>
                  <a:lnTo>
                    <a:pt x="3158" y="732"/>
                  </a:lnTo>
                  <a:lnTo>
                    <a:pt x="3222" y="714"/>
                  </a:lnTo>
                  <a:lnTo>
                    <a:pt x="3281" y="694"/>
                  </a:lnTo>
                  <a:lnTo>
                    <a:pt x="3339" y="666"/>
                  </a:lnTo>
                  <a:lnTo>
                    <a:pt x="4598" y="54"/>
                  </a:lnTo>
                  <a:lnTo>
                    <a:pt x="4658" y="26"/>
                  </a:lnTo>
                  <a:lnTo>
                    <a:pt x="4721" y="8"/>
                  </a:lnTo>
                  <a:lnTo>
                    <a:pt x="478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50" name="Freeform 16"/>
            <p:cNvSpPr>
              <a:spLocks/>
            </p:cNvSpPr>
            <p:nvPr/>
          </p:nvSpPr>
          <p:spPr bwMode="auto">
            <a:xfrm>
              <a:off x="-7300913" y="2625725"/>
              <a:ext cx="868363" cy="2428875"/>
            </a:xfrm>
            <a:custGeom>
              <a:avLst/>
              <a:gdLst>
                <a:gd name="T0" fmla="*/ 110 w 1093"/>
                <a:gd name="T1" fmla="*/ 0 h 3060"/>
                <a:gd name="T2" fmla="*/ 766 w 1093"/>
                <a:gd name="T3" fmla="*/ 0 h 3060"/>
                <a:gd name="T4" fmla="*/ 824 w 1093"/>
                <a:gd name="T5" fmla="*/ 6 h 3060"/>
                <a:gd name="T6" fmla="*/ 880 w 1093"/>
                <a:gd name="T7" fmla="*/ 20 h 3060"/>
                <a:gd name="T8" fmla="*/ 931 w 1093"/>
                <a:gd name="T9" fmla="*/ 46 h 3060"/>
                <a:gd name="T10" fmla="*/ 977 w 1093"/>
                <a:gd name="T11" fmla="*/ 78 h 3060"/>
                <a:gd name="T12" fmla="*/ 1015 w 1093"/>
                <a:gd name="T13" fmla="*/ 118 h 3060"/>
                <a:gd name="T14" fmla="*/ 1049 w 1093"/>
                <a:gd name="T15" fmla="*/ 164 h 3060"/>
                <a:gd name="T16" fmla="*/ 1073 w 1093"/>
                <a:gd name="T17" fmla="*/ 214 h 3060"/>
                <a:gd name="T18" fmla="*/ 1087 w 1093"/>
                <a:gd name="T19" fmla="*/ 269 h 3060"/>
                <a:gd name="T20" fmla="*/ 1093 w 1093"/>
                <a:gd name="T21" fmla="*/ 329 h 3060"/>
                <a:gd name="T22" fmla="*/ 1093 w 1093"/>
                <a:gd name="T23" fmla="*/ 2731 h 3060"/>
                <a:gd name="T24" fmla="*/ 1087 w 1093"/>
                <a:gd name="T25" fmla="*/ 2791 h 3060"/>
                <a:gd name="T26" fmla="*/ 1073 w 1093"/>
                <a:gd name="T27" fmla="*/ 2847 h 3060"/>
                <a:gd name="T28" fmla="*/ 1049 w 1093"/>
                <a:gd name="T29" fmla="*/ 2897 h 3060"/>
                <a:gd name="T30" fmla="*/ 1015 w 1093"/>
                <a:gd name="T31" fmla="*/ 2942 h 3060"/>
                <a:gd name="T32" fmla="*/ 977 w 1093"/>
                <a:gd name="T33" fmla="*/ 2982 h 3060"/>
                <a:gd name="T34" fmla="*/ 931 w 1093"/>
                <a:gd name="T35" fmla="*/ 3014 h 3060"/>
                <a:gd name="T36" fmla="*/ 880 w 1093"/>
                <a:gd name="T37" fmla="*/ 3040 h 3060"/>
                <a:gd name="T38" fmla="*/ 824 w 1093"/>
                <a:gd name="T39" fmla="*/ 3054 h 3060"/>
                <a:gd name="T40" fmla="*/ 766 w 1093"/>
                <a:gd name="T41" fmla="*/ 3060 h 3060"/>
                <a:gd name="T42" fmla="*/ 110 w 1093"/>
                <a:gd name="T43" fmla="*/ 3060 h 3060"/>
                <a:gd name="T44" fmla="*/ 74 w 1093"/>
                <a:gd name="T45" fmla="*/ 3054 h 3060"/>
                <a:gd name="T46" fmla="*/ 44 w 1093"/>
                <a:gd name="T47" fmla="*/ 3038 h 3060"/>
                <a:gd name="T48" fmla="*/ 22 w 1093"/>
                <a:gd name="T49" fmla="*/ 3014 h 3060"/>
                <a:gd name="T50" fmla="*/ 6 w 1093"/>
                <a:gd name="T51" fmla="*/ 2984 h 3060"/>
                <a:gd name="T52" fmla="*/ 0 w 1093"/>
                <a:gd name="T53" fmla="*/ 2950 h 3060"/>
                <a:gd name="T54" fmla="*/ 6 w 1093"/>
                <a:gd name="T55" fmla="*/ 2917 h 3060"/>
                <a:gd name="T56" fmla="*/ 22 w 1093"/>
                <a:gd name="T57" fmla="*/ 2887 h 3060"/>
                <a:gd name="T58" fmla="*/ 44 w 1093"/>
                <a:gd name="T59" fmla="*/ 2863 h 3060"/>
                <a:gd name="T60" fmla="*/ 74 w 1093"/>
                <a:gd name="T61" fmla="*/ 2847 h 3060"/>
                <a:gd name="T62" fmla="*/ 110 w 1093"/>
                <a:gd name="T63" fmla="*/ 2841 h 3060"/>
                <a:gd name="T64" fmla="*/ 766 w 1093"/>
                <a:gd name="T65" fmla="*/ 2841 h 3060"/>
                <a:gd name="T66" fmla="*/ 800 w 1093"/>
                <a:gd name="T67" fmla="*/ 2835 h 3060"/>
                <a:gd name="T68" fmla="*/ 830 w 1093"/>
                <a:gd name="T69" fmla="*/ 2821 h 3060"/>
                <a:gd name="T70" fmla="*/ 854 w 1093"/>
                <a:gd name="T71" fmla="*/ 2797 h 3060"/>
                <a:gd name="T72" fmla="*/ 870 w 1093"/>
                <a:gd name="T73" fmla="*/ 2767 h 3060"/>
                <a:gd name="T74" fmla="*/ 876 w 1093"/>
                <a:gd name="T75" fmla="*/ 2733 h 3060"/>
                <a:gd name="T76" fmla="*/ 876 w 1093"/>
                <a:gd name="T77" fmla="*/ 329 h 3060"/>
                <a:gd name="T78" fmla="*/ 870 w 1093"/>
                <a:gd name="T79" fmla="*/ 293 h 3060"/>
                <a:gd name="T80" fmla="*/ 854 w 1093"/>
                <a:gd name="T81" fmla="*/ 263 h 3060"/>
                <a:gd name="T82" fmla="*/ 830 w 1093"/>
                <a:gd name="T83" fmla="*/ 239 h 3060"/>
                <a:gd name="T84" fmla="*/ 800 w 1093"/>
                <a:gd name="T85" fmla="*/ 226 h 3060"/>
                <a:gd name="T86" fmla="*/ 766 w 1093"/>
                <a:gd name="T87" fmla="*/ 220 h 3060"/>
                <a:gd name="T88" fmla="*/ 110 w 1093"/>
                <a:gd name="T89" fmla="*/ 220 h 3060"/>
                <a:gd name="T90" fmla="*/ 74 w 1093"/>
                <a:gd name="T91" fmla="*/ 214 h 3060"/>
                <a:gd name="T92" fmla="*/ 44 w 1093"/>
                <a:gd name="T93" fmla="*/ 198 h 3060"/>
                <a:gd name="T94" fmla="*/ 22 w 1093"/>
                <a:gd name="T95" fmla="*/ 174 h 3060"/>
                <a:gd name="T96" fmla="*/ 6 w 1093"/>
                <a:gd name="T97" fmla="*/ 144 h 3060"/>
                <a:gd name="T98" fmla="*/ 0 w 1093"/>
                <a:gd name="T99" fmla="*/ 110 h 3060"/>
                <a:gd name="T100" fmla="*/ 6 w 1093"/>
                <a:gd name="T101" fmla="*/ 76 h 3060"/>
                <a:gd name="T102" fmla="*/ 22 w 1093"/>
                <a:gd name="T103" fmla="*/ 46 h 3060"/>
                <a:gd name="T104" fmla="*/ 44 w 1093"/>
                <a:gd name="T105" fmla="*/ 22 h 3060"/>
                <a:gd name="T106" fmla="*/ 74 w 1093"/>
                <a:gd name="T107" fmla="*/ 6 h 3060"/>
                <a:gd name="T108" fmla="*/ 110 w 1093"/>
                <a:gd name="T109" fmla="*/ 0 h 3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93" h="3060">
                  <a:moveTo>
                    <a:pt x="110" y="0"/>
                  </a:moveTo>
                  <a:lnTo>
                    <a:pt x="766" y="0"/>
                  </a:lnTo>
                  <a:lnTo>
                    <a:pt x="824" y="6"/>
                  </a:lnTo>
                  <a:lnTo>
                    <a:pt x="880" y="20"/>
                  </a:lnTo>
                  <a:lnTo>
                    <a:pt x="931" y="46"/>
                  </a:lnTo>
                  <a:lnTo>
                    <a:pt x="977" y="78"/>
                  </a:lnTo>
                  <a:lnTo>
                    <a:pt x="1015" y="118"/>
                  </a:lnTo>
                  <a:lnTo>
                    <a:pt x="1049" y="164"/>
                  </a:lnTo>
                  <a:lnTo>
                    <a:pt x="1073" y="214"/>
                  </a:lnTo>
                  <a:lnTo>
                    <a:pt x="1087" y="269"/>
                  </a:lnTo>
                  <a:lnTo>
                    <a:pt x="1093" y="329"/>
                  </a:lnTo>
                  <a:lnTo>
                    <a:pt x="1093" y="2731"/>
                  </a:lnTo>
                  <a:lnTo>
                    <a:pt x="1087" y="2791"/>
                  </a:lnTo>
                  <a:lnTo>
                    <a:pt x="1073" y="2847"/>
                  </a:lnTo>
                  <a:lnTo>
                    <a:pt x="1049" y="2897"/>
                  </a:lnTo>
                  <a:lnTo>
                    <a:pt x="1015" y="2942"/>
                  </a:lnTo>
                  <a:lnTo>
                    <a:pt x="977" y="2982"/>
                  </a:lnTo>
                  <a:lnTo>
                    <a:pt x="931" y="3014"/>
                  </a:lnTo>
                  <a:lnTo>
                    <a:pt x="880" y="3040"/>
                  </a:lnTo>
                  <a:lnTo>
                    <a:pt x="824" y="3054"/>
                  </a:lnTo>
                  <a:lnTo>
                    <a:pt x="766" y="3060"/>
                  </a:lnTo>
                  <a:lnTo>
                    <a:pt x="110" y="3060"/>
                  </a:lnTo>
                  <a:lnTo>
                    <a:pt x="74" y="3054"/>
                  </a:lnTo>
                  <a:lnTo>
                    <a:pt x="44" y="3038"/>
                  </a:lnTo>
                  <a:lnTo>
                    <a:pt x="22" y="3014"/>
                  </a:lnTo>
                  <a:lnTo>
                    <a:pt x="6" y="2984"/>
                  </a:lnTo>
                  <a:lnTo>
                    <a:pt x="0" y="2950"/>
                  </a:lnTo>
                  <a:lnTo>
                    <a:pt x="6" y="2917"/>
                  </a:lnTo>
                  <a:lnTo>
                    <a:pt x="22" y="2887"/>
                  </a:lnTo>
                  <a:lnTo>
                    <a:pt x="44" y="2863"/>
                  </a:lnTo>
                  <a:lnTo>
                    <a:pt x="74" y="2847"/>
                  </a:lnTo>
                  <a:lnTo>
                    <a:pt x="110" y="2841"/>
                  </a:lnTo>
                  <a:lnTo>
                    <a:pt x="766" y="2841"/>
                  </a:lnTo>
                  <a:lnTo>
                    <a:pt x="800" y="2835"/>
                  </a:lnTo>
                  <a:lnTo>
                    <a:pt x="830" y="2821"/>
                  </a:lnTo>
                  <a:lnTo>
                    <a:pt x="854" y="2797"/>
                  </a:lnTo>
                  <a:lnTo>
                    <a:pt x="870" y="2767"/>
                  </a:lnTo>
                  <a:lnTo>
                    <a:pt x="876" y="2733"/>
                  </a:lnTo>
                  <a:lnTo>
                    <a:pt x="876" y="329"/>
                  </a:lnTo>
                  <a:lnTo>
                    <a:pt x="870" y="293"/>
                  </a:lnTo>
                  <a:lnTo>
                    <a:pt x="854" y="263"/>
                  </a:lnTo>
                  <a:lnTo>
                    <a:pt x="830" y="239"/>
                  </a:lnTo>
                  <a:lnTo>
                    <a:pt x="800" y="226"/>
                  </a:lnTo>
                  <a:lnTo>
                    <a:pt x="766" y="220"/>
                  </a:lnTo>
                  <a:lnTo>
                    <a:pt x="110" y="220"/>
                  </a:lnTo>
                  <a:lnTo>
                    <a:pt x="74" y="214"/>
                  </a:lnTo>
                  <a:lnTo>
                    <a:pt x="44" y="198"/>
                  </a:lnTo>
                  <a:lnTo>
                    <a:pt x="22" y="174"/>
                  </a:lnTo>
                  <a:lnTo>
                    <a:pt x="6" y="144"/>
                  </a:lnTo>
                  <a:lnTo>
                    <a:pt x="0" y="110"/>
                  </a:lnTo>
                  <a:lnTo>
                    <a:pt x="6" y="76"/>
                  </a:lnTo>
                  <a:lnTo>
                    <a:pt x="22" y="46"/>
                  </a:lnTo>
                  <a:lnTo>
                    <a:pt x="44" y="22"/>
                  </a:lnTo>
                  <a:lnTo>
                    <a:pt x="74" y="6"/>
                  </a:lnTo>
                  <a:lnTo>
                    <a:pt x="11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6" name="Freeform 12"/>
            <p:cNvSpPr>
              <a:spLocks/>
            </p:cNvSpPr>
            <p:nvPr/>
          </p:nvSpPr>
          <p:spPr bwMode="auto">
            <a:xfrm>
              <a:off x="-5391150" y="-149225"/>
              <a:ext cx="3122613" cy="2949575"/>
            </a:xfrm>
            <a:custGeom>
              <a:avLst/>
              <a:gdLst>
                <a:gd name="T0" fmla="*/ 1496 w 3936"/>
                <a:gd name="T1" fmla="*/ 36 h 3716"/>
                <a:gd name="T2" fmla="*/ 1730 w 3936"/>
                <a:gd name="T3" fmla="*/ 136 h 3716"/>
                <a:gd name="T4" fmla="*/ 1742 w 3936"/>
                <a:gd name="T5" fmla="*/ 245 h 3716"/>
                <a:gd name="T6" fmla="*/ 1654 w 3936"/>
                <a:gd name="T7" fmla="*/ 309 h 3716"/>
                <a:gd name="T8" fmla="*/ 1405 w 3936"/>
                <a:gd name="T9" fmla="*/ 239 h 3716"/>
                <a:gd name="T10" fmla="*/ 992 w 3936"/>
                <a:gd name="T11" fmla="*/ 241 h 3716"/>
                <a:gd name="T12" fmla="*/ 623 w 3936"/>
                <a:gd name="T13" fmla="*/ 409 h 3716"/>
                <a:gd name="T14" fmla="*/ 353 w 3936"/>
                <a:gd name="T15" fmla="*/ 706 h 3716"/>
                <a:gd name="T16" fmla="*/ 224 w 3936"/>
                <a:gd name="T17" fmla="*/ 1094 h 3716"/>
                <a:gd name="T18" fmla="*/ 262 w 3936"/>
                <a:gd name="T19" fmla="*/ 1513 h 3716"/>
                <a:gd name="T20" fmla="*/ 449 w 3936"/>
                <a:gd name="T21" fmla="*/ 1981 h 3716"/>
                <a:gd name="T22" fmla="*/ 776 w 3936"/>
                <a:gd name="T23" fmla="*/ 2474 h 3716"/>
                <a:gd name="T24" fmla="*/ 1233 w 3936"/>
                <a:gd name="T25" fmla="*/ 2954 h 3716"/>
                <a:gd name="T26" fmla="*/ 1807 w 3936"/>
                <a:gd name="T27" fmla="*/ 3385 h 3716"/>
                <a:gd name="T28" fmla="*/ 2430 w 3936"/>
                <a:gd name="T29" fmla="*/ 3177 h 3716"/>
                <a:gd name="T30" fmla="*/ 2946 w 3936"/>
                <a:gd name="T31" fmla="*/ 2719 h 3716"/>
                <a:gd name="T32" fmla="*/ 3339 w 3936"/>
                <a:gd name="T33" fmla="*/ 2227 h 3716"/>
                <a:gd name="T34" fmla="*/ 3599 w 3936"/>
                <a:gd name="T35" fmla="*/ 1742 h 3716"/>
                <a:gd name="T36" fmla="*/ 3712 w 3936"/>
                <a:gd name="T37" fmla="*/ 1302 h 3716"/>
                <a:gd name="T38" fmla="*/ 3666 w 3936"/>
                <a:gd name="T39" fmla="*/ 891 h 3716"/>
                <a:gd name="T40" fmla="*/ 3463 w 3936"/>
                <a:gd name="T41" fmla="*/ 544 h 3716"/>
                <a:gd name="T42" fmla="*/ 3140 w 3936"/>
                <a:gd name="T43" fmla="*/ 307 h 3716"/>
                <a:gd name="T44" fmla="*/ 2733 w 3936"/>
                <a:gd name="T45" fmla="*/ 219 h 3716"/>
                <a:gd name="T46" fmla="*/ 2338 w 3936"/>
                <a:gd name="T47" fmla="*/ 303 h 3716"/>
                <a:gd name="T48" fmla="*/ 2011 w 3936"/>
                <a:gd name="T49" fmla="*/ 534 h 3716"/>
                <a:gd name="T50" fmla="*/ 1825 w 3936"/>
                <a:gd name="T51" fmla="*/ 811 h 3716"/>
                <a:gd name="T52" fmla="*/ 1724 w 3936"/>
                <a:gd name="T53" fmla="*/ 849 h 3716"/>
                <a:gd name="T54" fmla="*/ 1640 w 3936"/>
                <a:gd name="T55" fmla="*/ 779 h 3716"/>
                <a:gd name="T56" fmla="*/ 1696 w 3936"/>
                <a:gd name="T57" fmla="*/ 592 h 3716"/>
                <a:gd name="T58" fmla="*/ 1995 w 3936"/>
                <a:gd name="T59" fmla="*/ 255 h 3716"/>
                <a:gd name="T60" fmla="*/ 2394 w 3936"/>
                <a:gd name="T61" fmla="*/ 50 h 3716"/>
                <a:gd name="T62" fmla="*/ 2857 w 3936"/>
                <a:gd name="T63" fmla="*/ 6 h 3716"/>
                <a:gd name="T64" fmla="*/ 3305 w 3936"/>
                <a:gd name="T65" fmla="*/ 145 h 3716"/>
                <a:gd name="T66" fmla="*/ 3660 w 3936"/>
                <a:gd name="T67" fmla="*/ 439 h 3716"/>
                <a:gd name="T68" fmla="*/ 3882 w 3936"/>
                <a:gd name="T69" fmla="*/ 845 h 3716"/>
                <a:gd name="T70" fmla="*/ 3932 w 3936"/>
                <a:gd name="T71" fmla="*/ 1306 h 3716"/>
                <a:gd name="T72" fmla="*/ 3824 w 3936"/>
                <a:gd name="T73" fmla="*/ 1764 h 3716"/>
                <a:gd name="T74" fmla="*/ 3575 w 3936"/>
                <a:gd name="T75" fmla="*/ 2268 h 3716"/>
                <a:gd name="T76" fmla="*/ 3188 w 3936"/>
                <a:gd name="T77" fmla="*/ 2783 h 3716"/>
                <a:gd name="T78" fmla="*/ 2669 w 3936"/>
                <a:gd name="T79" fmla="*/ 3273 h 3716"/>
                <a:gd name="T80" fmla="*/ 2021 w 3936"/>
                <a:gd name="T81" fmla="*/ 3702 h 3716"/>
                <a:gd name="T82" fmla="*/ 1915 w 3936"/>
                <a:gd name="T83" fmla="*/ 3702 h 3716"/>
                <a:gd name="T84" fmla="*/ 1267 w 3936"/>
                <a:gd name="T85" fmla="*/ 3273 h 3716"/>
                <a:gd name="T86" fmla="*/ 748 w 3936"/>
                <a:gd name="T87" fmla="*/ 2783 h 3716"/>
                <a:gd name="T88" fmla="*/ 361 w 3936"/>
                <a:gd name="T89" fmla="*/ 2268 h 3716"/>
                <a:gd name="T90" fmla="*/ 112 w 3936"/>
                <a:gd name="T91" fmla="*/ 1764 h 3716"/>
                <a:gd name="T92" fmla="*/ 4 w 3936"/>
                <a:gd name="T93" fmla="*/ 1306 h 3716"/>
                <a:gd name="T94" fmla="*/ 54 w 3936"/>
                <a:gd name="T95" fmla="*/ 845 h 3716"/>
                <a:gd name="T96" fmla="*/ 276 w 3936"/>
                <a:gd name="T97" fmla="*/ 439 h 3716"/>
                <a:gd name="T98" fmla="*/ 631 w 3936"/>
                <a:gd name="T99" fmla="*/ 145 h 3716"/>
                <a:gd name="T100" fmla="*/ 1079 w 3936"/>
                <a:gd name="T101" fmla="*/ 6 h 3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36" h="3716">
                  <a:moveTo>
                    <a:pt x="1203" y="0"/>
                  </a:moveTo>
                  <a:lnTo>
                    <a:pt x="1303" y="4"/>
                  </a:lnTo>
                  <a:lnTo>
                    <a:pt x="1401" y="16"/>
                  </a:lnTo>
                  <a:lnTo>
                    <a:pt x="1496" y="36"/>
                  </a:lnTo>
                  <a:lnTo>
                    <a:pt x="1592" y="64"/>
                  </a:lnTo>
                  <a:lnTo>
                    <a:pt x="1684" y="100"/>
                  </a:lnTo>
                  <a:lnTo>
                    <a:pt x="1710" y="116"/>
                  </a:lnTo>
                  <a:lnTo>
                    <a:pt x="1730" y="136"/>
                  </a:lnTo>
                  <a:lnTo>
                    <a:pt x="1742" y="161"/>
                  </a:lnTo>
                  <a:lnTo>
                    <a:pt x="1750" y="187"/>
                  </a:lnTo>
                  <a:lnTo>
                    <a:pt x="1750" y="217"/>
                  </a:lnTo>
                  <a:lnTo>
                    <a:pt x="1742" y="245"/>
                  </a:lnTo>
                  <a:lnTo>
                    <a:pt x="1726" y="269"/>
                  </a:lnTo>
                  <a:lnTo>
                    <a:pt x="1706" y="289"/>
                  </a:lnTo>
                  <a:lnTo>
                    <a:pt x="1680" y="303"/>
                  </a:lnTo>
                  <a:lnTo>
                    <a:pt x="1654" y="309"/>
                  </a:lnTo>
                  <a:lnTo>
                    <a:pt x="1626" y="309"/>
                  </a:lnTo>
                  <a:lnTo>
                    <a:pt x="1596" y="301"/>
                  </a:lnTo>
                  <a:lnTo>
                    <a:pt x="1502" y="265"/>
                  </a:lnTo>
                  <a:lnTo>
                    <a:pt x="1405" y="239"/>
                  </a:lnTo>
                  <a:lnTo>
                    <a:pt x="1305" y="223"/>
                  </a:lnTo>
                  <a:lnTo>
                    <a:pt x="1203" y="219"/>
                  </a:lnTo>
                  <a:lnTo>
                    <a:pt x="1095" y="225"/>
                  </a:lnTo>
                  <a:lnTo>
                    <a:pt x="992" y="241"/>
                  </a:lnTo>
                  <a:lnTo>
                    <a:pt x="892" y="269"/>
                  </a:lnTo>
                  <a:lnTo>
                    <a:pt x="796" y="307"/>
                  </a:lnTo>
                  <a:lnTo>
                    <a:pt x="706" y="353"/>
                  </a:lnTo>
                  <a:lnTo>
                    <a:pt x="623" y="409"/>
                  </a:lnTo>
                  <a:lnTo>
                    <a:pt x="543" y="472"/>
                  </a:lnTo>
                  <a:lnTo>
                    <a:pt x="473" y="544"/>
                  </a:lnTo>
                  <a:lnTo>
                    <a:pt x="409" y="622"/>
                  </a:lnTo>
                  <a:lnTo>
                    <a:pt x="353" y="706"/>
                  </a:lnTo>
                  <a:lnTo>
                    <a:pt x="306" y="797"/>
                  </a:lnTo>
                  <a:lnTo>
                    <a:pt x="270" y="891"/>
                  </a:lnTo>
                  <a:lnTo>
                    <a:pt x="242" y="991"/>
                  </a:lnTo>
                  <a:lnTo>
                    <a:pt x="224" y="1094"/>
                  </a:lnTo>
                  <a:lnTo>
                    <a:pt x="220" y="1202"/>
                  </a:lnTo>
                  <a:lnTo>
                    <a:pt x="224" y="1302"/>
                  </a:lnTo>
                  <a:lnTo>
                    <a:pt x="238" y="1405"/>
                  </a:lnTo>
                  <a:lnTo>
                    <a:pt x="262" y="1513"/>
                  </a:lnTo>
                  <a:lnTo>
                    <a:pt x="296" y="1627"/>
                  </a:lnTo>
                  <a:lnTo>
                    <a:pt x="337" y="1742"/>
                  </a:lnTo>
                  <a:lnTo>
                    <a:pt x="389" y="1860"/>
                  </a:lnTo>
                  <a:lnTo>
                    <a:pt x="449" y="1981"/>
                  </a:lnTo>
                  <a:lnTo>
                    <a:pt x="519" y="2103"/>
                  </a:lnTo>
                  <a:lnTo>
                    <a:pt x="597" y="2227"/>
                  </a:lnTo>
                  <a:lnTo>
                    <a:pt x="683" y="2350"/>
                  </a:lnTo>
                  <a:lnTo>
                    <a:pt x="776" y="2474"/>
                  </a:lnTo>
                  <a:lnTo>
                    <a:pt x="878" y="2597"/>
                  </a:lnTo>
                  <a:lnTo>
                    <a:pt x="990" y="2719"/>
                  </a:lnTo>
                  <a:lnTo>
                    <a:pt x="1107" y="2836"/>
                  </a:lnTo>
                  <a:lnTo>
                    <a:pt x="1233" y="2954"/>
                  </a:lnTo>
                  <a:lnTo>
                    <a:pt x="1365" y="3068"/>
                  </a:lnTo>
                  <a:lnTo>
                    <a:pt x="1506" y="3177"/>
                  </a:lnTo>
                  <a:lnTo>
                    <a:pt x="1652" y="3285"/>
                  </a:lnTo>
                  <a:lnTo>
                    <a:pt x="1807" y="3385"/>
                  </a:lnTo>
                  <a:lnTo>
                    <a:pt x="1969" y="3480"/>
                  </a:lnTo>
                  <a:lnTo>
                    <a:pt x="2129" y="3385"/>
                  </a:lnTo>
                  <a:lnTo>
                    <a:pt x="2284" y="3285"/>
                  </a:lnTo>
                  <a:lnTo>
                    <a:pt x="2430" y="3177"/>
                  </a:lnTo>
                  <a:lnTo>
                    <a:pt x="2571" y="3068"/>
                  </a:lnTo>
                  <a:lnTo>
                    <a:pt x="2703" y="2954"/>
                  </a:lnTo>
                  <a:lnTo>
                    <a:pt x="2829" y="2836"/>
                  </a:lnTo>
                  <a:lnTo>
                    <a:pt x="2946" y="2719"/>
                  </a:lnTo>
                  <a:lnTo>
                    <a:pt x="3058" y="2597"/>
                  </a:lnTo>
                  <a:lnTo>
                    <a:pt x="3160" y="2474"/>
                  </a:lnTo>
                  <a:lnTo>
                    <a:pt x="3253" y="2350"/>
                  </a:lnTo>
                  <a:lnTo>
                    <a:pt x="3339" y="2227"/>
                  </a:lnTo>
                  <a:lnTo>
                    <a:pt x="3417" y="2103"/>
                  </a:lnTo>
                  <a:lnTo>
                    <a:pt x="3487" y="1981"/>
                  </a:lnTo>
                  <a:lnTo>
                    <a:pt x="3547" y="1860"/>
                  </a:lnTo>
                  <a:lnTo>
                    <a:pt x="3599" y="1742"/>
                  </a:lnTo>
                  <a:lnTo>
                    <a:pt x="3640" y="1627"/>
                  </a:lnTo>
                  <a:lnTo>
                    <a:pt x="3674" y="1513"/>
                  </a:lnTo>
                  <a:lnTo>
                    <a:pt x="3698" y="1405"/>
                  </a:lnTo>
                  <a:lnTo>
                    <a:pt x="3712" y="1302"/>
                  </a:lnTo>
                  <a:lnTo>
                    <a:pt x="3718" y="1202"/>
                  </a:lnTo>
                  <a:lnTo>
                    <a:pt x="3712" y="1094"/>
                  </a:lnTo>
                  <a:lnTo>
                    <a:pt x="3694" y="991"/>
                  </a:lnTo>
                  <a:lnTo>
                    <a:pt x="3666" y="891"/>
                  </a:lnTo>
                  <a:lnTo>
                    <a:pt x="3630" y="797"/>
                  </a:lnTo>
                  <a:lnTo>
                    <a:pt x="3583" y="706"/>
                  </a:lnTo>
                  <a:lnTo>
                    <a:pt x="3527" y="622"/>
                  </a:lnTo>
                  <a:lnTo>
                    <a:pt x="3463" y="544"/>
                  </a:lnTo>
                  <a:lnTo>
                    <a:pt x="3393" y="472"/>
                  </a:lnTo>
                  <a:lnTo>
                    <a:pt x="3313" y="409"/>
                  </a:lnTo>
                  <a:lnTo>
                    <a:pt x="3230" y="353"/>
                  </a:lnTo>
                  <a:lnTo>
                    <a:pt x="3140" y="307"/>
                  </a:lnTo>
                  <a:lnTo>
                    <a:pt x="3044" y="269"/>
                  </a:lnTo>
                  <a:lnTo>
                    <a:pt x="2944" y="241"/>
                  </a:lnTo>
                  <a:lnTo>
                    <a:pt x="2841" y="225"/>
                  </a:lnTo>
                  <a:lnTo>
                    <a:pt x="2733" y="219"/>
                  </a:lnTo>
                  <a:lnTo>
                    <a:pt x="2631" y="225"/>
                  </a:lnTo>
                  <a:lnTo>
                    <a:pt x="2529" y="241"/>
                  </a:lnTo>
                  <a:lnTo>
                    <a:pt x="2432" y="267"/>
                  </a:lnTo>
                  <a:lnTo>
                    <a:pt x="2338" y="303"/>
                  </a:lnTo>
                  <a:lnTo>
                    <a:pt x="2248" y="347"/>
                  </a:lnTo>
                  <a:lnTo>
                    <a:pt x="2162" y="401"/>
                  </a:lnTo>
                  <a:lnTo>
                    <a:pt x="2085" y="464"/>
                  </a:lnTo>
                  <a:lnTo>
                    <a:pt x="2011" y="534"/>
                  </a:lnTo>
                  <a:lnTo>
                    <a:pt x="1947" y="612"/>
                  </a:lnTo>
                  <a:lnTo>
                    <a:pt x="1889" y="696"/>
                  </a:lnTo>
                  <a:lnTo>
                    <a:pt x="1841" y="787"/>
                  </a:lnTo>
                  <a:lnTo>
                    <a:pt x="1825" y="811"/>
                  </a:lnTo>
                  <a:lnTo>
                    <a:pt x="1803" y="831"/>
                  </a:lnTo>
                  <a:lnTo>
                    <a:pt x="1780" y="843"/>
                  </a:lnTo>
                  <a:lnTo>
                    <a:pt x="1752" y="849"/>
                  </a:lnTo>
                  <a:lnTo>
                    <a:pt x="1724" y="849"/>
                  </a:lnTo>
                  <a:lnTo>
                    <a:pt x="1696" y="841"/>
                  </a:lnTo>
                  <a:lnTo>
                    <a:pt x="1672" y="825"/>
                  </a:lnTo>
                  <a:lnTo>
                    <a:pt x="1652" y="803"/>
                  </a:lnTo>
                  <a:lnTo>
                    <a:pt x="1640" y="779"/>
                  </a:lnTo>
                  <a:lnTo>
                    <a:pt x="1634" y="751"/>
                  </a:lnTo>
                  <a:lnTo>
                    <a:pt x="1634" y="724"/>
                  </a:lnTo>
                  <a:lnTo>
                    <a:pt x="1642" y="696"/>
                  </a:lnTo>
                  <a:lnTo>
                    <a:pt x="1696" y="592"/>
                  </a:lnTo>
                  <a:lnTo>
                    <a:pt x="1760" y="496"/>
                  </a:lnTo>
                  <a:lnTo>
                    <a:pt x="1831" y="409"/>
                  </a:lnTo>
                  <a:lnTo>
                    <a:pt x="1909" y="327"/>
                  </a:lnTo>
                  <a:lnTo>
                    <a:pt x="1995" y="255"/>
                  </a:lnTo>
                  <a:lnTo>
                    <a:pt x="2087" y="189"/>
                  </a:lnTo>
                  <a:lnTo>
                    <a:pt x="2184" y="134"/>
                  </a:lnTo>
                  <a:lnTo>
                    <a:pt x="2288" y="86"/>
                  </a:lnTo>
                  <a:lnTo>
                    <a:pt x="2394" y="50"/>
                  </a:lnTo>
                  <a:lnTo>
                    <a:pt x="2504" y="22"/>
                  </a:lnTo>
                  <a:lnTo>
                    <a:pt x="2617" y="6"/>
                  </a:lnTo>
                  <a:lnTo>
                    <a:pt x="2733" y="0"/>
                  </a:lnTo>
                  <a:lnTo>
                    <a:pt x="2857" y="6"/>
                  </a:lnTo>
                  <a:lnTo>
                    <a:pt x="2976" y="24"/>
                  </a:lnTo>
                  <a:lnTo>
                    <a:pt x="3090" y="54"/>
                  </a:lnTo>
                  <a:lnTo>
                    <a:pt x="3202" y="96"/>
                  </a:lnTo>
                  <a:lnTo>
                    <a:pt x="3305" y="145"/>
                  </a:lnTo>
                  <a:lnTo>
                    <a:pt x="3405" y="205"/>
                  </a:lnTo>
                  <a:lnTo>
                    <a:pt x="3499" y="275"/>
                  </a:lnTo>
                  <a:lnTo>
                    <a:pt x="3583" y="353"/>
                  </a:lnTo>
                  <a:lnTo>
                    <a:pt x="3660" y="439"/>
                  </a:lnTo>
                  <a:lnTo>
                    <a:pt x="3730" y="530"/>
                  </a:lnTo>
                  <a:lnTo>
                    <a:pt x="3790" y="630"/>
                  </a:lnTo>
                  <a:lnTo>
                    <a:pt x="3842" y="736"/>
                  </a:lnTo>
                  <a:lnTo>
                    <a:pt x="3882" y="845"/>
                  </a:lnTo>
                  <a:lnTo>
                    <a:pt x="3912" y="961"/>
                  </a:lnTo>
                  <a:lnTo>
                    <a:pt x="3930" y="1080"/>
                  </a:lnTo>
                  <a:lnTo>
                    <a:pt x="3936" y="1202"/>
                  </a:lnTo>
                  <a:lnTo>
                    <a:pt x="3932" y="1306"/>
                  </a:lnTo>
                  <a:lnTo>
                    <a:pt x="3918" y="1413"/>
                  </a:lnTo>
                  <a:lnTo>
                    <a:pt x="3896" y="1527"/>
                  </a:lnTo>
                  <a:lnTo>
                    <a:pt x="3864" y="1644"/>
                  </a:lnTo>
                  <a:lnTo>
                    <a:pt x="3824" y="1764"/>
                  </a:lnTo>
                  <a:lnTo>
                    <a:pt x="3774" y="1888"/>
                  </a:lnTo>
                  <a:lnTo>
                    <a:pt x="3716" y="2013"/>
                  </a:lnTo>
                  <a:lnTo>
                    <a:pt x="3648" y="2141"/>
                  </a:lnTo>
                  <a:lnTo>
                    <a:pt x="3575" y="2268"/>
                  </a:lnTo>
                  <a:lnTo>
                    <a:pt x="3491" y="2398"/>
                  </a:lnTo>
                  <a:lnTo>
                    <a:pt x="3397" y="2528"/>
                  </a:lnTo>
                  <a:lnTo>
                    <a:pt x="3297" y="2655"/>
                  </a:lnTo>
                  <a:lnTo>
                    <a:pt x="3188" y="2783"/>
                  </a:lnTo>
                  <a:lnTo>
                    <a:pt x="3070" y="2908"/>
                  </a:lnTo>
                  <a:lnTo>
                    <a:pt x="2944" y="3034"/>
                  </a:lnTo>
                  <a:lnTo>
                    <a:pt x="2811" y="3153"/>
                  </a:lnTo>
                  <a:lnTo>
                    <a:pt x="2669" y="3273"/>
                  </a:lnTo>
                  <a:lnTo>
                    <a:pt x="2518" y="3387"/>
                  </a:lnTo>
                  <a:lnTo>
                    <a:pt x="2360" y="3496"/>
                  </a:lnTo>
                  <a:lnTo>
                    <a:pt x="2194" y="3602"/>
                  </a:lnTo>
                  <a:lnTo>
                    <a:pt x="2021" y="3702"/>
                  </a:lnTo>
                  <a:lnTo>
                    <a:pt x="1995" y="3712"/>
                  </a:lnTo>
                  <a:lnTo>
                    <a:pt x="1969" y="3716"/>
                  </a:lnTo>
                  <a:lnTo>
                    <a:pt x="1941" y="3712"/>
                  </a:lnTo>
                  <a:lnTo>
                    <a:pt x="1915" y="3702"/>
                  </a:lnTo>
                  <a:lnTo>
                    <a:pt x="1742" y="3602"/>
                  </a:lnTo>
                  <a:lnTo>
                    <a:pt x="1576" y="3496"/>
                  </a:lnTo>
                  <a:lnTo>
                    <a:pt x="1419" y="3387"/>
                  </a:lnTo>
                  <a:lnTo>
                    <a:pt x="1267" y="3273"/>
                  </a:lnTo>
                  <a:lnTo>
                    <a:pt x="1125" y="3153"/>
                  </a:lnTo>
                  <a:lnTo>
                    <a:pt x="992" y="3034"/>
                  </a:lnTo>
                  <a:lnTo>
                    <a:pt x="866" y="2908"/>
                  </a:lnTo>
                  <a:lnTo>
                    <a:pt x="748" y="2783"/>
                  </a:lnTo>
                  <a:lnTo>
                    <a:pt x="639" y="2655"/>
                  </a:lnTo>
                  <a:lnTo>
                    <a:pt x="539" y="2528"/>
                  </a:lnTo>
                  <a:lnTo>
                    <a:pt x="447" y="2398"/>
                  </a:lnTo>
                  <a:lnTo>
                    <a:pt x="361" y="2268"/>
                  </a:lnTo>
                  <a:lnTo>
                    <a:pt x="288" y="2141"/>
                  </a:lnTo>
                  <a:lnTo>
                    <a:pt x="220" y="2013"/>
                  </a:lnTo>
                  <a:lnTo>
                    <a:pt x="162" y="1888"/>
                  </a:lnTo>
                  <a:lnTo>
                    <a:pt x="112" y="1764"/>
                  </a:lnTo>
                  <a:lnTo>
                    <a:pt x="72" y="1644"/>
                  </a:lnTo>
                  <a:lnTo>
                    <a:pt x="40" y="1527"/>
                  </a:lnTo>
                  <a:lnTo>
                    <a:pt x="18" y="1413"/>
                  </a:lnTo>
                  <a:lnTo>
                    <a:pt x="4" y="1306"/>
                  </a:lnTo>
                  <a:lnTo>
                    <a:pt x="0" y="1202"/>
                  </a:lnTo>
                  <a:lnTo>
                    <a:pt x="6" y="1080"/>
                  </a:lnTo>
                  <a:lnTo>
                    <a:pt x="24" y="961"/>
                  </a:lnTo>
                  <a:lnTo>
                    <a:pt x="54" y="845"/>
                  </a:lnTo>
                  <a:lnTo>
                    <a:pt x="94" y="736"/>
                  </a:lnTo>
                  <a:lnTo>
                    <a:pt x="146" y="630"/>
                  </a:lnTo>
                  <a:lnTo>
                    <a:pt x="206" y="530"/>
                  </a:lnTo>
                  <a:lnTo>
                    <a:pt x="276" y="439"/>
                  </a:lnTo>
                  <a:lnTo>
                    <a:pt x="353" y="353"/>
                  </a:lnTo>
                  <a:lnTo>
                    <a:pt x="439" y="275"/>
                  </a:lnTo>
                  <a:lnTo>
                    <a:pt x="531" y="205"/>
                  </a:lnTo>
                  <a:lnTo>
                    <a:pt x="631" y="145"/>
                  </a:lnTo>
                  <a:lnTo>
                    <a:pt x="734" y="96"/>
                  </a:lnTo>
                  <a:lnTo>
                    <a:pt x="846" y="54"/>
                  </a:lnTo>
                  <a:lnTo>
                    <a:pt x="960" y="24"/>
                  </a:lnTo>
                  <a:lnTo>
                    <a:pt x="1079" y="6"/>
                  </a:lnTo>
                  <a:lnTo>
                    <a:pt x="1203"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7" name="Freeform 13"/>
            <p:cNvSpPr>
              <a:spLocks/>
            </p:cNvSpPr>
            <p:nvPr/>
          </p:nvSpPr>
          <p:spPr bwMode="auto">
            <a:xfrm>
              <a:off x="-6259513" y="2971800"/>
              <a:ext cx="2603500" cy="782638"/>
            </a:xfrm>
            <a:custGeom>
              <a:avLst/>
              <a:gdLst>
                <a:gd name="T0" fmla="*/ 984 w 3279"/>
                <a:gd name="T1" fmla="*/ 0 h 985"/>
                <a:gd name="T2" fmla="*/ 1121 w 3279"/>
                <a:gd name="T3" fmla="*/ 24 h 985"/>
                <a:gd name="T4" fmla="*/ 1265 w 3279"/>
                <a:gd name="T5" fmla="*/ 88 h 985"/>
                <a:gd name="T6" fmla="*/ 1417 w 3279"/>
                <a:gd name="T7" fmla="*/ 179 h 985"/>
                <a:gd name="T8" fmla="*/ 1572 w 3279"/>
                <a:gd name="T9" fmla="*/ 291 h 985"/>
                <a:gd name="T10" fmla="*/ 1710 w 3279"/>
                <a:gd name="T11" fmla="*/ 395 h 985"/>
                <a:gd name="T12" fmla="*/ 1827 w 3279"/>
                <a:gd name="T13" fmla="*/ 480 h 985"/>
                <a:gd name="T14" fmla="*/ 1943 w 3279"/>
                <a:gd name="T15" fmla="*/ 558 h 985"/>
                <a:gd name="T16" fmla="*/ 2051 w 3279"/>
                <a:gd name="T17" fmla="*/ 618 h 985"/>
                <a:gd name="T18" fmla="*/ 2147 w 3279"/>
                <a:gd name="T19" fmla="*/ 652 h 985"/>
                <a:gd name="T20" fmla="*/ 2843 w 3279"/>
                <a:gd name="T21" fmla="*/ 656 h 985"/>
                <a:gd name="T22" fmla="*/ 2982 w 3279"/>
                <a:gd name="T23" fmla="*/ 670 h 985"/>
                <a:gd name="T24" fmla="*/ 3092 w 3279"/>
                <a:gd name="T25" fmla="*/ 701 h 985"/>
                <a:gd name="T26" fmla="*/ 3172 w 3279"/>
                <a:gd name="T27" fmla="*/ 741 h 985"/>
                <a:gd name="T28" fmla="*/ 3224 w 3279"/>
                <a:gd name="T29" fmla="*/ 777 h 985"/>
                <a:gd name="T30" fmla="*/ 3248 w 3279"/>
                <a:gd name="T31" fmla="*/ 797 h 985"/>
                <a:gd name="T32" fmla="*/ 3275 w 3279"/>
                <a:gd name="T33" fmla="*/ 847 h 985"/>
                <a:gd name="T34" fmla="*/ 3275 w 3279"/>
                <a:gd name="T35" fmla="*/ 903 h 985"/>
                <a:gd name="T36" fmla="*/ 3248 w 3279"/>
                <a:gd name="T37" fmla="*/ 953 h 985"/>
                <a:gd name="T38" fmla="*/ 3198 w 3279"/>
                <a:gd name="T39" fmla="*/ 981 h 985"/>
                <a:gd name="T40" fmla="*/ 3142 w 3279"/>
                <a:gd name="T41" fmla="*/ 981 h 985"/>
                <a:gd name="T42" fmla="*/ 3094 w 3279"/>
                <a:gd name="T43" fmla="*/ 953 h 985"/>
                <a:gd name="T44" fmla="*/ 3076 w 3279"/>
                <a:gd name="T45" fmla="*/ 939 h 985"/>
                <a:gd name="T46" fmla="*/ 3030 w 3279"/>
                <a:gd name="T47" fmla="*/ 913 h 985"/>
                <a:gd name="T48" fmla="*/ 2950 w 3279"/>
                <a:gd name="T49" fmla="*/ 887 h 985"/>
                <a:gd name="T50" fmla="*/ 2843 w 3279"/>
                <a:gd name="T51" fmla="*/ 875 h 985"/>
                <a:gd name="T52" fmla="*/ 2119 w 3279"/>
                <a:gd name="T53" fmla="*/ 869 h 985"/>
                <a:gd name="T54" fmla="*/ 1977 w 3279"/>
                <a:gd name="T55" fmla="*/ 825 h 985"/>
                <a:gd name="T56" fmla="*/ 1829 w 3279"/>
                <a:gd name="T57" fmla="*/ 745 h 985"/>
                <a:gd name="T58" fmla="*/ 1678 w 3279"/>
                <a:gd name="T59" fmla="*/ 642 h 985"/>
                <a:gd name="T60" fmla="*/ 1520 w 3279"/>
                <a:gd name="T61" fmla="*/ 526 h 985"/>
                <a:gd name="T62" fmla="*/ 1403 w 3279"/>
                <a:gd name="T63" fmla="*/ 438 h 985"/>
                <a:gd name="T64" fmla="*/ 1285 w 3279"/>
                <a:gd name="T65" fmla="*/ 355 h 985"/>
                <a:gd name="T66" fmla="*/ 1173 w 3279"/>
                <a:gd name="T67" fmla="*/ 285 h 985"/>
                <a:gd name="T68" fmla="*/ 1069 w 3279"/>
                <a:gd name="T69" fmla="*/ 237 h 985"/>
                <a:gd name="T70" fmla="*/ 984 w 3279"/>
                <a:gd name="T71" fmla="*/ 219 h 985"/>
                <a:gd name="T72" fmla="*/ 74 w 3279"/>
                <a:gd name="T73" fmla="*/ 213 h 985"/>
                <a:gd name="T74" fmla="*/ 20 w 3279"/>
                <a:gd name="T75" fmla="*/ 175 h 985"/>
                <a:gd name="T76" fmla="*/ 0 w 3279"/>
                <a:gd name="T77" fmla="*/ 109 h 985"/>
                <a:gd name="T78" fmla="*/ 20 w 3279"/>
                <a:gd name="T79" fmla="*/ 46 h 985"/>
                <a:gd name="T80" fmla="*/ 74 w 3279"/>
                <a:gd name="T81" fmla="*/ 6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79" h="985">
                  <a:moveTo>
                    <a:pt x="110" y="0"/>
                  </a:moveTo>
                  <a:lnTo>
                    <a:pt x="984" y="0"/>
                  </a:lnTo>
                  <a:lnTo>
                    <a:pt x="1052" y="6"/>
                  </a:lnTo>
                  <a:lnTo>
                    <a:pt x="1121" y="24"/>
                  </a:lnTo>
                  <a:lnTo>
                    <a:pt x="1193" y="52"/>
                  </a:lnTo>
                  <a:lnTo>
                    <a:pt x="1265" y="88"/>
                  </a:lnTo>
                  <a:lnTo>
                    <a:pt x="1341" y="131"/>
                  </a:lnTo>
                  <a:lnTo>
                    <a:pt x="1417" y="179"/>
                  </a:lnTo>
                  <a:lnTo>
                    <a:pt x="1492" y="233"/>
                  </a:lnTo>
                  <a:lnTo>
                    <a:pt x="1572" y="291"/>
                  </a:lnTo>
                  <a:lnTo>
                    <a:pt x="1650" y="351"/>
                  </a:lnTo>
                  <a:lnTo>
                    <a:pt x="1710" y="395"/>
                  </a:lnTo>
                  <a:lnTo>
                    <a:pt x="1768" y="436"/>
                  </a:lnTo>
                  <a:lnTo>
                    <a:pt x="1827" y="480"/>
                  </a:lnTo>
                  <a:lnTo>
                    <a:pt x="1885" y="520"/>
                  </a:lnTo>
                  <a:lnTo>
                    <a:pt x="1943" y="558"/>
                  </a:lnTo>
                  <a:lnTo>
                    <a:pt x="1997" y="590"/>
                  </a:lnTo>
                  <a:lnTo>
                    <a:pt x="2051" y="618"/>
                  </a:lnTo>
                  <a:lnTo>
                    <a:pt x="2101" y="638"/>
                  </a:lnTo>
                  <a:lnTo>
                    <a:pt x="2147" y="652"/>
                  </a:lnTo>
                  <a:lnTo>
                    <a:pt x="2186" y="656"/>
                  </a:lnTo>
                  <a:lnTo>
                    <a:pt x="2843" y="656"/>
                  </a:lnTo>
                  <a:lnTo>
                    <a:pt x="2916" y="660"/>
                  </a:lnTo>
                  <a:lnTo>
                    <a:pt x="2982" y="670"/>
                  </a:lnTo>
                  <a:lnTo>
                    <a:pt x="3040" y="684"/>
                  </a:lnTo>
                  <a:lnTo>
                    <a:pt x="3092" y="701"/>
                  </a:lnTo>
                  <a:lnTo>
                    <a:pt x="3136" y="721"/>
                  </a:lnTo>
                  <a:lnTo>
                    <a:pt x="3172" y="741"/>
                  </a:lnTo>
                  <a:lnTo>
                    <a:pt x="3202" y="761"/>
                  </a:lnTo>
                  <a:lnTo>
                    <a:pt x="3224" y="777"/>
                  </a:lnTo>
                  <a:lnTo>
                    <a:pt x="3240" y="789"/>
                  </a:lnTo>
                  <a:lnTo>
                    <a:pt x="3248" y="797"/>
                  </a:lnTo>
                  <a:lnTo>
                    <a:pt x="3265" y="821"/>
                  </a:lnTo>
                  <a:lnTo>
                    <a:pt x="3275" y="847"/>
                  </a:lnTo>
                  <a:lnTo>
                    <a:pt x="3279" y="875"/>
                  </a:lnTo>
                  <a:lnTo>
                    <a:pt x="3275" y="903"/>
                  </a:lnTo>
                  <a:lnTo>
                    <a:pt x="3265" y="929"/>
                  </a:lnTo>
                  <a:lnTo>
                    <a:pt x="3248" y="953"/>
                  </a:lnTo>
                  <a:lnTo>
                    <a:pt x="3224" y="971"/>
                  </a:lnTo>
                  <a:lnTo>
                    <a:pt x="3198" y="981"/>
                  </a:lnTo>
                  <a:lnTo>
                    <a:pt x="3170" y="985"/>
                  </a:lnTo>
                  <a:lnTo>
                    <a:pt x="3142" y="981"/>
                  </a:lnTo>
                  <a:lnTo>
                    <a:pt x="3116" y="971"/>
                  </a:lnTo>
                  <a:lnTo>
                    <a:pt x="3094" y="953"/>
                  </a:lnTo>
                  <a:lnTo>
                    <a:pt x="3088" y="949"/>
                  </a:lnTo>
                  <a:lnTo>
                    <a:pt x="3076" y="939"/>
                  </a:lnTo>
                  <a:lnTo>
                    <a:pt x="3056" y="927"/>
                  </a:lnTo>
                  <a:lnTo>
                    <a:pt x="3030" y="913"/>
                  </a:lnTo>
                  <a:lnTo>
                    <a:pt x="2994" y="899"/>
                  </a:lnTo>
                  <a:lnTo>
                    <a:pt x="2950" y="887"/>
                  </a:lnTo>
                  <a:lnTo>
                    <a:pt x="2900" y="879"/>
                  </a:lnTo>
                  <a:lnTo>
                    <a:pt x="2843" y="875"/>
                  </a:lnTo>
                  <a:lnTo>
                    <a:pt x="2186" y="875"/>
                  </a:lnTo>
                  <a:lnTo>
                    <a:pt x="2119" y="869"/>
                  </a:lnTo>
                  <a:lnTo>
                    <a:pt x="2049" y="851"/>
                  </a:lnTo>
                  <a:lnTo>
                    <a:pt x="1977" y="825"/>
                  </a:lnTo>
                  <a:lnTo>
                    <a:pt x="1905" y="787"/>
                  </a:lnTo>
                  <a:lnTo>
                    <a:pt x="1829" y="745"/>
                  </a:lnTo>
                  <a:lnTo>
                    <a:pt x="1754" y="696"/>
                  </a:lnTo>
                  <a:lnTo>
                    <a:pt x="1678" y="642"/>
                  </a:lnTo>
                  <a:lnTo>
                    <a:pt x="1598" y="584"/>
                  </a:lnTo>
                  <a:lnTo>
                    <a:pt x="1520" y="526"/>
                  </a:lnTo>
                  <a:lnTo>
                    <a:pt x="1462" y="482"/>
                  </a:lnTo>
                  <a:lnTo>
                    <a:pt x="1403" y="438"/>
                  </a:lnTo>
                  <a:lnTo>
                    <a:pt x="1343" y="397"/>
                  </a:lnTo>
                  <a:lnTo>
                    <a:pt x="1285" y="355"/>
                  </a:lnTo>
                  <a:lnTo>
                    <a:pt x="1227" y="319"/>
                  </a:lnTo>
                  <a:lnTo>
                    <a:pt x="1173" y="285"/>
                  </a:lnTo>
                  <a:lnTo>
                    <a:pt x="1119" y="259"/>
                  </a:lnTo>
                  <a:lnTo>
                    <a:pt x="1069" y="237"/>
                  </a:lnTo>
                  <a:lnTo>
                    <a:pt x="1026" y="223"/>
                  </a:lnTo>
                  <a:lnTo>
                    <a:pt x="984" y="219"/>
                  </a:lnTo>
                  <a:lnTo>
                    <a:pt x="110" y="219"/>
                  </a:lnTo>
                  <a:lnTo>
                    <a:pt x="74" y="213"/>
                  </a:lnTo>
                  <a:lnTo>
                    <a:pt x="44" y="197"/>
                  </a:lnTo>
                  <a:lnTo>
                    <a:pt x="20" y="175"/>
                  </a:lnTo>
                  <a:lnTo>
                    <a:pt x="6" y="145"/>
                  </a:lnTo>
                  <a:lnTo>
                    <a:pt x="0" y="109"/>
                  </a:lnTo>
                  <a:lnTo>
                    <a:pt x="6" y="76"/>
                  </a:lnTo>
                  <a:lnTo>
                    <a:pt x="20" y="46"/>
                  </a:lnTo>
                  <a:lnTo>
                    <a:pt x="44" y="22"/>
                  </a:lnTo>
                  <a:lnTo>
                    <a:pt x="74" y="6"/>
                  </a:lnTo>
                  <a:lnTo>
                    <a:pt x="110"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48" name="Freeform 14"/>
            <p:cNvSpPr>
              <a:spLocks/>
            </p:cNvSpPr>
            <p:nvPr/>
          </p:nvSpPr>
          <p:spPr bwMode="auto">
            <a:xfrm>
              <a:off x="-7126288" y="4359275"/>
              <a:ext cx="258763" cy="261938"/>
            </a:xfrm>
            <a:custGeom>
              <a:avLst/>
              <a:gdLst>
                <a:gd name="T0" fmla="*/ 164 w 328"/>
                <a:gd name="T1" fmla="*/ 0 h 329"/>
                <a:gd name="T2" fmla="*/ 208 w 328"/>
                <a:gd name="T3" fmla="*/ 6 h 329"/>
                <a:gd name="T4" fmla="*/ 246 w 328"/>
                <a:gd name="T5" fmla="*/ 24 h 329"/>
                <a:gd name="T6" fmla="*/ 280 w 328"/>
                <a:gd name="T7" fmla="*/ 50 h 329"/>
                <a:gd name="T8" fmla="*/ 306 w 328"/>
                <a:gd name="T9" fmla="*/ 82 h 329"/>
                <a:gd name="T10" fmla="*/ 322 w 328"/>
                <a:gd name="T11" fmla="*/ 122 h 329"/>
                <a:gd name="T12" fmla="*/ 328 w 328"/>
                <a:gd name="T13" fmla="*/ 165 h 329"/>
                <a:gd name="T14" fmla="*/ 322 w 328"/>
                <a:gd name="T15" fmla="*/ 207 h 329"/>
                <a:gd name="T16" fmla="*/ 306 w 328"/>
                <a:gd name="T17" fmla="*/ 247 h 329"/>
                <a:gd name="T18" fmla="*/ 280 w 328"/>
                <a:gd name="T19" fmla="*/ 281 h 329"/>
                <a:gd name="T20" fmla="*/ 246 w 328"/>
                <a:gd name="T21" fmla="*/ 307 h 329"/>
                <a:gd name="T22" fmla="*/ 208 w 328"/>
                <a:gd name="T23" fmla="*/ 323 h 329"/>
                <a:gd name="T24" fmla="*/ 164 w 328"/>
                <a:gd name="T25" fmla="*/ 329 h 329"/>
                <a:gd name="T26" fmla="*/ 120 w 328"/>
                <a:gd name="T27" fmla="*/ 323 h 329"/>
                <a:gd name="T28" fmla="*/ 80 w 328"/>
                <a:gd name="T29" fmla="*/ 307 h 329"/>
                <a:gd name="T30" fmla="*/ 48 w 328"/>
                <a:gd name="T31" fmla="*/ 281 h 329"/>
                <a:gd name="T32" fmla="*/ 22 w 328"/>
                <a:gd name="T33" fmla="*/ 247 h 329"/>
                <a:gd name="T34" fmla="*/ 6 w 328"/>
                <a:gd name="T35" fmla="*/ 207 h 329"/>
                <a:gd name="T36" fmla="*/ 0 w 328"/>
                <a:gd name="T37" fmla="*/ 165 h 329"/>
                <a:gd name="T38" fmla="*/ 6 w 328"/>
                <a:gd name="T39" fmla="*/ 122 h 329"/>
                <a:gd name="T40" fmla="*/ 22 w 328"/>
                <a:gd name="T41" fmla="*/ 82 h 329"/>
                <a:gd name="T42" fmla="*/ 48 w 328"/>
                <a:gd name="T43" fmla="*/ 50 h 329"/>
                <a:gd name="T44" fmla="*/ 80 w 328"/>
                <a:gd name="T45" fmla="*/ 24 h 329"/>
                <a:gd name="T46" fmla="*/ 120 w 328"/>
                <a:gd name="T47" fmla="*/ 6 h 329"/>
                <a:gd name="T48" fmla="*/ 164 w 328"/>
                <a:gd name="T4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 h="329">
                  <a:moveTo>
                    <a:pt x="164" y="0"/>
                  </a:moveTo>
                  <a:lnTo>
                    <a:pt x="208" y="6"/>
                  </a:lnTo>
                  <a:lnTo>
                    <a:pt x="246" y="24"/>
                  </a:lnTo>
                  <a:lnTo>
                    <a:pt x="280" y="50"/>
                  </a:lnTo>
                  <a:lnTo>
                    <a:pt x="306" y="82"/>
                  </a:lnTo>
                  <a:lnTo>
                    <a:pt x="322" y="122"/>
                  </a:lnTo>
                  <a:lnTo>
                    <a:pt x="328" y="165"/>
                  </a:lnTo>
                  <a:lnTo>
                    <a:pt x="322" y="207"/>
                  </a:lnTo>
                  <a:lnTo>
                    <a:pt x="306" y="247"/>
                  </a:lnTo>
                  <a:lnTo>
                    <a:pt x="280" y="281"/>
                  </a:lnTo>
                  <a:lnTo>
                    <a:pt x="246" y="307"/>
                  </a:lnTo>
                  <a:lnTo>
                    <a:pt x="208" y="323"/>
                  </a:lnTo>
                  <a:lnTo>
                    <a:pt x="164" y="329"/>
                  </a:lnTo>
                  <a:lnTo>
                    <a:pt x="120" y="323"/>
                  </a:lnTo>
                  <a:lnTo>
                    <a:pt x="80" y="307"/>
                  </a:lnTo>
                  <a:lnTo>
                    <a:pt x="48" y="281"/>
                  </a:lnTo>
                  <a:lnTo>
                    <a:pt x="22" y="247"/>
                  </a:lnTo>
                  <a:lnTo>
                    <a:pt x="6" y="207"/>
                  </a:lnTo>
                  <a:lnTo>
                    <a:pt x="0" y="165"/>
                  </a:lnTo>
                  <a:lnTo>
                    <a:pt x="6" y="122"/>
                  </a:lnTo>
                  <a:lnTo>
                    <a:pt x="22" y="82"/>
                  </a:lnTo>
                  <a:lnTo>
                    <a:pt x="48" y="50"/>
                  </a:lnTo>
                  <a:lnTo>
                    <a:pt x="80" y="24"/>
                  </a:lnTo>
                  <a:lnTo>
                    <a:pt x="120" y="6"/>
                  </a:lnTo>
                  <a:lnTo>
                    <a:pt x="16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Tree>
    <p:extLst>
      <p:ext uri="{BB962C8B-B14F-4D97-AF65-F5344CB8AC3E}">
        <p14:creationId xmlns:p14="http://schemas.microsoft.com/office/powerpoint/2010/main" val="1764142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b="1" dirty="0"/>
              <a:t>Your Dental Plan</a:t>
            </a:r>
          </a:p>
        </p:txBody>
      </p:sp>
    </p:spTree>
    <p:extLst>
      <p:ext uri="{BB962C8B-B14F-4D97-AF65-F5344CB8AC3E}">
        <p14:creationId xmlns:p14="http://schemas.microsoft.com/office/powerpoint/2010/main" val="210729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0727"/>
            <a:ext cx="6279776" cy="822960"/>
          </a:xfrm>
        </p:spPr>
        <p:txBody>
          <a:bodyPr>
            <a:normAutofit/>
          </a:bodyPr>
          <a:lstStyle/>
          <a:p>
            <a:r>
              <a:rPr lang="en-US" dirty="0"/>
              <a:t>Voluntary Dental Plan Highlights</a:t>
            </a:r>
            <a:endParaRPr lang="en-US" sz="1100" b="1" dirty="0">
              <a:solidFill>
                <a:srgbClr val="FF0000"/>
              </a:solidFill>
            </a:endParaRPr>
          </a:p>
        </p:txBody>
      </p:sp>
      <p:sp>
        <p:nvSpPr>
          <p:cNvPr id="5" name="Text Placeholder 4"/>
          <p:cNvSpPr>
            <a:spLocks noGrp="1"/>
          </p:cNvSpPr>
          <p:nvPr>
            <p:ph type="body" sz="quarter" idx="13"/>
          </p:nvPr>
        </p:nvSpPr>
        <p:spPr>
          <a:xfrm>
            <a:off x="228600" y="788169"/>
            <a:ext cx="7772400" cy="411480"/>
          </a:xfrm>
        </p:spPr>
        <p:txBody>
          <a:bodyPr/>
          <a:lstStyle/>
          <a:p>
            <a:r>
              <a:rPr lang="en-US" dirty="0"/>
              <a:t>Guardian</a:t>
            </a:r>
          </a:p>
          <a:p>
            <a:endParaRPr lang="en-US" dirty="0"/>
          </a:p>
        </p:txBody>
      </p:sp>
      <p:sp>
        <p:nvSpPr>
          <p:cNvPr id="6" name="TextBox 5"/>
          <p:cNvSpPr txBox="1"/>
          <p:nvPr/>
        </p:nvSpPr>
        <p:spPr>
          <a:xfrm>
            <a:off x="228600" y="1199649"/>
            <a:ext cx="8657218" cy="615553"/>
          </a:xfrm>
          <a:prstGeom prst="rect">
            <a:avLst/>
          </a:prstGeom>
          <a:solidFill>
            <a:schemeClr val="accent6"/>
          </a:solidFill>
          <a:ln w="76200">
            <a:noFill/>
          </a:ln>
        </p:spPr>
        <p:txBody>
          <a:bodyPr wrap="square" rtlCol="0">
            <a:spAutoFit/>
          </a:bodyPr>
          <a:lstStyle/>
          <a:p>
            <a:pPr algn="ctr"/>
            <a:r>
              <a:rPr lang="en-US" sz="1700" dirty="0">
                <a:solidFill>
                  <a:schemeClr val="bg1"/>
                </a:solidFill>
                <a:cs typeface="Arial" pitchFamily="34" charset="0"/>
              </a:rPr>
              <a:t>Note that you may enroll yourself and your dependents when first eligible for benefits, with a qualifying event or at annual enrollment to be considered a timely entrant.</a:t>
            </a:r>
          </a:p>
        </p:txBody>
      </p:sp>
      <p:graphicFrame>
        <p:nvGraphicFramePr>
          <p:cNvPr id="7" name="Group 1030"/>
          <p:cNvGraphicFramePr>
            <a:graphicFrameLocks noGrp="1"/>
          </p:cNvGraphicFramePr>
          <p:nvPr>
            <p:extLst>
              <p:ext uri="{D42A27DB-BD31-4B8C-83A1-F6EECF244321}">
                <p14:modId xmlns:p14="http://schemas.microsoft.com/office/powerpoint/2010/main" val="1185638955"/>
              </p:ext>
            </p:extLst>
          </p:nvPr>
        </p:nvGraphicFramePr>
        <p:xfrm>
          <a:off x="228600" y="1967091"/>
          <a:ext cx="8657218" cy="3077008"/>
        </p:xfrm>
        <a:graphic>
          <a:graphicData uri="http://schemas.openxmlformats.org/drawingml/2006/table">
            <a:tbl>
              <a:tblPr>
                <a:effectLst/>
              </a:tblPr>
              <a:tblGrid>
                <a:gridCol w="4125052">
                  <a:extLst>
                    <a:ext uri="{9D8B030D-6E8A-4147-A177-3AD203B41FA5}">
                      <a16:colId xmlns:a16="http://schemas.microsoft.com/office/drawing/2014/main" val="20000"/>
                    </a:ext>
                  </a:extLst>
                </a:gridCol>
                <a:gridCol w="2143410">
                  <a:extLst>
                    <a:ext uri="{9D8B030D-6E8A-4147-A177-3AD203B41FA5}">
                      <a16:colId xmlns:a16="http://schemas.microsoft.com/office/drawing/2014/main" val="20001"/>
                    </a:ext>
                  </a:extLst>
                </a:gridCol>
                <a:gridCol w="124022">
                  <a:extLst>
                    <a:ext uri="{9D8B030D-6E8A-4147-A177-3AD203B41FA5}">
                      <a16:colId xmlns:a16="http://schemas.microsoft.com/office/drawing/2014/main" val="20002"/>
                    </a:ext>
                  </a:extLst>
                </a:gridCol>
                <a:gridCol w="2264734">
                  <a:extLst>
                    <a:ext uri="{9D8B030D-6E8A-4147-A177-3AD203B41FA5}">
                      <a16:colId xmlns:a16="http://schemas.microsoft.com/office/drawing/2014/main" val="20003"/>
                    </a:ext>
                  </a:extLst>
                </a:gridCol>
              </a:tblGrid>
              <a:tr h="280899">
                <a:tc>
                  <a:txBody>
                    <a:bodyPr/>
                    <a:lstStyle/>
                    <a:p>
                      <a:pPr marL="0" marR="0" lvl="0" indent="0" algn="l" defTabSz="914400" rtl="0" eaLnBrk="1" fontAlgn="base" latinLnBrk="0" hangingPunct="1">
                        <a:lnSpc>
                          <a:spcPts val="1600"/>
                        </a:lnSpc>
                        <a:spcBef>
                          <a:spcPts val="0"/>
                        </a:spcBef>
                        <a:spcAft>
                          <a:spcPct val="0"/>
                        </a:spcAft>
                        <a:buClrTx/>
                        <a:buSzTx/>
                        <a:buFont typeface="Arial" pitchFamily="34" charset="0"/>
                        <a:buNone/>
                        <a:tabLst/>
                      </a:pPr>
                      <a:r>
                        <a:rPr kumimoji="0" lang="en-US" sz="1600" b="1" i="0" u="none" strike="noStrike" cap="none" normalizeH="0" baseline="0" dirty="0">
                          <a:ln>
                            <a:noFill/>
                          </a:ln>
                          <a:solidFill>
                            <a:schemeClr val="bg1"/>
                          </a:solidFill>
                          <a:effectLst/>
                          <a:latin typeface="+mj-lt"/>
                        </a:rPr>
                        <a:t>Calendar Year Benefit Period</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ts val="1600"/>
                        </a:lnSpc>
                        <a:spcBef>
                          <a:spcPts val="0"/>
                        </a:spcBef>
                        <a:spcAft>
                          <a:spcPct val="0"/>
                        </a:spcAft>
                        <a:buClrTx/>
                        <a:buSzTx/>
                        <a:buFont typeface="Arial" pitchFamily="34" charset="0"/>
                        <a:buNone/>
                        <a:tabLst/>
                        <a:defRPr/>
                      </a:pPr>
                      <a:r>
                        <a:rPr kumimoji="0" lang="en-US" sz="1800" b="1" i="0" u="none" strike="noStrike" kern="1200" cap="none" normalizeH="0" baseline="0" dirty="0">
                          <a:ln>
                            <a:noFill/>
                          </a:ln>
                          <a:solidFill>
                            <a:schemeClr val="bg1"/>
                          </a:solidFill>
                          <a:effectLst/>
                          <a:latin typeface="+mn-lt"/>
                          <a:ea typeface="+mn-ea"/>
                          <a:cs typeface="+mn-cs"/>
                        </a:rPr>
                        <a:t>In-Network</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p>
                      <a:pPr marL="0" marR="0" lvl="0" indent="0" algn="ctr" defTabSz="914400" rtl="0" eaLnBrk="1" fontAlgn="base" latinLnBrk="0" hangingPunct="1">
                        <a:lnSpc>
                          <a:spcPts val="1600"/>
                        </a:lnSpc>
                        <a:spcBef>
                          <a:spcPts val="0"/>
                        </a:spcBef>
                        <a:spcAft>
                          <a:spcPct val="0"/>
                        </a:spcAft>
                        <a:buClrTx/>
                        <a:buSzTx/>
                        <a:buFont typeface="Arial" pitchFamily="34" charset="0"/>
                        <a:buNone/>
                        <a:tabLst/>
                        <a:defRPr/>
                      </a:pPr>
                      <a:r>
                        <a:rPr kumimoji="0" lang="en-US" sz="1800" b="1" i="0" u="none" strike="noStrike" kern="1200" cap="none" normalizeH="0" baseline="0" dirty="0">
                          <a:ln>
                            <a:noFill/>
                          </a:ln>
                          <a:solidFill>
                            <a:schemeClr val="bg1"/>
                          </a:solidFill>
                          <a:effectLst/>
                          <a:latin typeface="+mn-lt"/>
                          <a:ea typeface="+mn-ea"/>
                          <a:cs typeface="+mn-cs"/>
                        </a:rPr>
                        <a:t>Out-of-Network</a:t>
                      </a:r>
                      <a:endParaRPr kumimoji="0" lang="en-US" sz="1800" b="1" i="0" u="none" strike="noStrike" cap="none" normalizeH="0" baseline="0" dirty="0">
                        <a:ln>
                          <a:noFill/>
                        </a:ln>
                        <a:solidFill>
                          <a:schemeClr val="bg1"/>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10000"/>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Preventive Care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bg2">
                              <a:lumMod val="50000"/>
                            </a:schemeClr>
                          </a:solidFill>
                          <a:effectLst/>
                          <a:latin typeface="+mn-lt"/>
                          <a:ea typeface="+mn-ea"/>
                          <a:cs typeface="+mn-cs"/>
                        </a:rPr>
                        <a:t>100%</a:t>
                      </a:r>
                      <a:r>
                        <a:rPr kumimoji="0" lang="en-US" sz="1200" b="1" i="0" u="none" strike="noStrike" kern="1200" cap="none" normalizeH="0" baseline="30000" dirty="0">
                          <a:ln>
                            <a:noFill/>
                          </a:ln>
                          <a:solidFill>
                            <a:schemeClr val="bg2">
                              <a:lumMod val="75000"/>
                            </a:schemeClr>
                          </a:solidFill>
                          <a:effectLst/>
                          <a:latin typeface="+mn-lt"/>
                          <a:ea typeface="+mn-ea"/>
                          <a:cs typeface="+mn-cs"/>
                        </a:rPr>
                        <a:t>1</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sz="1600" b="0"/>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1"/>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Basic Care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bg2">
                              <a:lumMod val="50000"/>
                            </a:schemeClr>
                          </a:solidFill>
                          <a:effectLst/>
                          <a:latin typeface="+mn-lt"/>
                          <a:ea typeface="+mn-ea"/>
                          <a:cs typeface="+mn-cs"/>
                        </a:rPr>
                        <a:t>80% after deductible</a:t>
                      </a:r>
                      <a:endParaRPr kumimoji="0" lang="en-US" sz="1200" b="0" i="0" u="none" strike="noStrike" cap="none" normalizeH="0" baseline="0" dirty="0">
                        <a:ln>
                          <a:noFill/>
                        </a:ln>
                        <a:solidFill>
                          <a:schemeClr val="bg2">
                            <a:lumMod val="50000"/>
                          </a:schemeClr>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sz="1600" b="0"/>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2"/>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Major Care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bg2">
                              <a:lumMod val="50000"/>
                            </a:schemeClr>
                          </a:solidFill>
                          <a:effectLst/>
                          <a:latin typeface="+mn-lt"/>
                          <a:ea typeface="+mn-ea"/>
                          <a:cs typeface="+mn-cs"/>
                        </a:rPr>
                        <a:t>50% after deductible</a:t>
                      </a:r>
                      <a:endParaRPr kumimoji="0" lang="en-US" sz="1200" b="0" i="0" u="none" strike="noStrike" cap="none" normalizeH="0" baseline="0" dirty="0">
                        <a:ln>
                          <a:noFill/>
                        </a:ln>
                        <a:solidFill>
                          <a:schemeClr val="bg2">
                            <a:lumMod val="50000"/>
                          </a:schemeClr>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sz="1600" b="0"/>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3"/>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Orthodontia</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bg2">
                              <a:lumMod val="50000"/>
                            </a:schemeClr>
                          </a:solidFill>
                          <a:effectLst/>
                          <a:latin typeface="+mn-lt"/>
                          <a:ea typeface="+mn-ea"/>
                          <a:cs typeface="+mn-cs"/>
                        </a:rPr>
                        <a:t>50% (child only)</a:t>
                      </a:r>
                      <a:endParaRPr kumimoji="0" lang="en-US" sz="1200" b="0" i="0" u="none" strike="noStrike" cap="none" normalizeH="0" baseline="0" dirty="0">
                        <a:ln>
                          <a:noFill/>
                        </a:ln>
                        <a:solidFill>
                          <a:schemeClr val="bg2">
                            <a:lumMod val="50000"/>
                          </a:schemeClr>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sz="1600" b="0"/>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4"/>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Calendar Year Deductible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bg2">
                              <a:lumMod val="50000"/>
                            </a:schemeClr>
                          </a:solidFill>
                          <a:effectLst/>
                          <a:latin typeface="+mn-lt"/>
                          <a:ea typeface="+mn-ea"/>
                          <a:cs typeface="+mn-cs"/>
                        </a:rPr>
                        <a:t>$50 Single/$150 Family</a:t>
                      </a:r>
                      <a:endParaRPr kumimoji="0" lang="en-US" sz="1200" b="0" i="0" u="none" strike="noStrike" cap="none" normalizeH="0" baseline="0" dirty="0">
                        <a:ln>
                          <a:noFill/>
                        </a:ln>
                        <a:solidFill>
                          <a:schemeClr val="bg2">
                            <a:lumMod val="50000"/>
                          </a:schemeClr>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sz="1600" b="0"/>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5"/>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Calendar Year Benefit Maximum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bg2">
                              <a:lumMod val="50000"/>
                            </a:schemeClr>
                          </a:solidFill>
                          <a:effectLst/>
                          <a:latin typeface="+mn-lt"/>
                          <a:ea typeface="+mn-ea"/>
                          <a:cs typeface="+mn-cs"/>
                        </a:rPr>
                        <a:t>$1,000</a:t>
                      </a:r>
                      <a:r>
                        <a:rPr kumimoji="0" lang="en-US" sz="1200" b="1" i="0" u="none" strike="noStrike" kern="1200" cap="none" normalizeH="0" baseline="30000" dirty="0">
                          <a:ln>
                            <a:noFill/>
                          </a:ln>
                          <a:solidFill>
                            <a:schemeClr val="bg2">
                              <a:lumMod val="75000"/>
                            </a:schemeClr>
                          </a:solidFill>
                          <a:effectLst/>
                          <a:latin typeface="+mn-lt"/>
                          <a:ea typeface="+mn-ea"/>
                          <a:cs typeface="+mn-cs"/>
                        </a:rPr>
                        <a:t>1 </a:t>
                      </a:r>
                      <a:r>
                        <a:rPr kumimoji="0" lang="en-US" sz="1200" b="0" i="0" u="none" strike="noStrike" kern="1200" cap="none" normalizeH="0" baseline="0" dirty="0">
                          <a:ln>
                            <a:noFill/>
                          </a:ln>
                          <a:solidFill>
                            <a:schemeClr val="bg2">
                              <a:lumMod val="50000"/>
                            </a:schemeClr>
                          </a:solidFill>
                          <a:effectLst/>
                          <a:latin typeface="+mn-lt"/>
                          <a:ea typeface="+mn-ea"/>
                          <a:cs typeface="+mn-cs"/>
                        </a:rPr>
                        <a:t> + Maximum Rollover</a:t>
                      </a:r>
                      <a:endParaRPr kumimoji="0" lang="en-US" sz="1200" b="1" i="0" u="none" strike="noStrike" kern="1200" cap="none" normalizeH="0" baseline="30000" dirty="0">
                        <a:ln>
                          <a:noFill/>
                        </a:ln>
                        <a:solidFill>
                          <a:schemeClr val="bg2">
                            <a:lumMod val="75000"/>
                          </a:schemeClr>
                        </a:solidFill>
                        <a:effectLst/>
                        <a:latin typeface="+mn-lt"/>
                        <a:ea typeface="+mn-ea"/>
                        <a:cs typeface="+mn-cs"/>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sz="1600" b="0"/>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6"/>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Annual Maximum Rollover</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bg2">
                              <a:lumMod val="50000"/>
                            </a:schemeClr>
                          </a:solidFill>
                          <a:effectLst/>
                          <a:latin typeface="+mn-lt"/>
                          <a:ea typeface="+mn-ea"/>
                          <a:cs typeface="+mn-cs"/>
                        </a:rPr>
                        <a:t>$250 up to $1,000</a:t>
                      </a:r>
                      <a:endParaRPr kumimoji="0" lang="en-US" sz="1200" b="0" i="0" u="none" strike="noStrike" cap="none" normalizeH="0" baseline="0" dirty="0">
                        <a:ln>
                          <a:noFill/>
                        </a:ln>
                        <a:solidFill>
                          <a:schemeClr val="bg2">
                            <a:lumMod val="50000"/>
                          </a:schemeClr>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sz="1600" b="0"/>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7"/>
                  </a:ext>
                </a:extLst>
              </a:tr>
              <a:tr h="309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Lifetime Orthodontia Maximum</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bg2">
                              <a:lumMod val="50000"/>
                            </a:schemeClr>
                          </a:solidFill>
                          <a:effectLst/>
                          <a:latin typeface="+mn-lt"/>
                          <a:ea typeface="+mn-ea"/>
                          <a:cs typeface="+mn-cs"/>
                        </a:rPr>
                        <a:t>$1,000</a:t>
                      </a:r>
                      <a:endParaRPr kumimoji="0" lang="en-US" sz="1200" b="0" i="0" u="none" strike="noStrike" cap="none" normalizeH="0" baseline="0" dirty="0">
                        <a:ln>
                          <a:noFill/>
                        </a:ln>
                        <a:solidFill>
                          <a:schemeClr val="bg2">
                            <a:lumMod val="50000"/>
                          </a:schemeClr>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sz="1600" b="0"/>
                    </a:p>
                  </a:txBody>
                  <a:tcPr anchor="ctr" horzOverflow="overflow"/>
                </a:tc>
                <a:tc hMerge="1">
                  <a:txBody>
                    <a:bodyPr/>
                    <a:lstStyle/>
                    <a:p>
                      <a:endParaRPr lang="en-US"/>
                    </a:p>
                  </a:txBody>
                  <a:tcPr/>
                </a:tc>
                <a:extLst>
                  <a:ext uri="{0D108BD9-81ED-4DB2-BD59-A6C34878D82A}">
                    <a16:rowId xmlns:a16="http://schemas.microsoft.com/office/drawing/2014/main" val="2580943050"/>
                  </a:ext>
                </a:extLst>
              </a:tr>
              <a:tr h="21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j-lt"/>
                        </a:rPr>
                        <a:t>UCR Level</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cap="none" normalizeH="0" baseline="0" dirty="0">
                          <a:ln>
                            <a:noFill/>
                          </a:ln>
                          <a:solidFill>
                            <a:schemeClr val="bg2">
                              <a:lumMod val="50000"/>
                            </a:schemeClr>
                          </a:solidFill>
                          <a:effectLst/>
                          <a:latin typeface="+mj-lt"/>
                        </a:rPr>
                        <a:t>Negotiated Fee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cap="none" normalizeH="0" baseline="0" dirty="0">
                          <a:ln>
                            <a:noFill/>
                          </a:ln>
                          <a:solidFill>
                            <a:schemeClr val="bg2">
                              <a:lumMod val="50000"/>
                            </a:schemeClr>
                          </a:solidFill>
                          <a:effectLst/>
                          <a:latin typeface="+mj-lt"/>
                        </a:rPr>
                        <a:t>90</a:t>
                      </a:r>
                      <a:r>
                        <a:rPr kumimoji="0" lang="en-US" sz="1200" b="0" i="0" u="none" strike="noStrike" cap="none" normalizeH="0" baseline="30000" dirty="0">
                          <a:ln>
                            <a:noFill/>
                          </a:ln>
                          <a:solidFill>
                            <a:schemeClr val="bg2">
                              <a:lumMod val="50000"/>
                            </a:schemeClr>
                          </a:solidFill>
                          <a:effectLst/>
                          <a:latin typeface="+mj-lt"/>
                        </a:rPr>
                        <a:t>th</a:t>
                      </a:r>
                      <a:endParaRPr kumimoji="0" lang="en-US" sz="1200" b="0" i="0" u="none" strike="noStrike" cap="none" normalizeH="0" baseline="0" dirty="0">
                        <a:ln>
                          <a:noFill/>
                        </a:ln>
                        <a:solidFill>
                          <a:schemeClr val="bg2">
                            <a:lumMod val="50000"/>
                          </a:schemeClr>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bl>
          </a:graphicData>
        </a:graphic>
      </p:graphicFrame>
      <p:sp>
        <p:nvSpPr>
          <p:cNvPr id="2" name="TextBox 1"/>
          <p:cNvSpPr txBox="1"/>
          <p:nvPr/>
        </p:nvSpPr>
        <p:spPr>
          <a:xfrm>
            <a:off x="123403" y="5116337"/>
            <a:ext cx="9020597" cy="769441"/>
          </a:xfrm>
          <a:prstGeom prst="rect">
            <a:avLst/>
          </a:prstGeom>
          <a:noFill/>
        </p:spPr>
        <p:txBody>
          <a:bodyPr wrap="square" rtlCol="0">
            <a:spAutoFit/>
          </a:bodyPr>
          <a:lstStyle/>
          <a:p>
            <a:r>
              <a:rPr lang="en-US" sz="1100" baseline="30000" dirty="0">
                <a:solidFill>
                  <a:schemeClr val="bg2">
                    <a:lumMod val="50000"/>
                  </a:schemeClr>
                </a:solidFill>
              </a:rPr>
              <a:t>1</a:t>
            </a:r>
            <a:r>
              <a:rPr lang="en-US" sz="1100" dirty="0">
                <a:solidFill>
                  <a:schemeClr val="bg2">
                    <a:lumMod val="50000"/>
                  </a:schemeClr>
                </a:solidFill>
              </a:rPr>
              <a:t>Benefits paid for Preventive Care will not be applied to the Annual Maximum</a:t>
            </a:r>
          </a:p>
          <a:p>
            <a:br>
              <a:rPr lang="en-US" sz="1100" dirty="0">
                <a:solidFill>
                  <a:schemeClr val="bg2">
                    <a:lumMod val="50000"/>
                  </a:schemeClr>
                </a:solidFill>
              </a:rPr>
            </a:br>
            <a:r>
              <a:rPr lang="en-US" sz="1100" dirty="0">
                <a:solidFill>
                  <a:schemeClr val="bg2">
                    <a:lumMod val="50000"/>
                  </a:schemeClr>
                </a:solidFill>
              </a:rPr>
              <a:t> Note: The cleaning and exam benefit is allowed every 6 consecutive months. Ask your dentist to schedule your next appointment </a:t>
            </a:r>
            <a:br>
              <a:rPr lang="en-US" sz="1100" dirty="0">
                <a:solidFill>
                  <a:schemeClr val="bg2">
                    <a:lumMod val="50000"/>
                  </a:schemeClr>
                </a:solidFill>
              </a:rPr>
            </a:br>
            <a:r>
              <a:rPr lang="en-US" sz="1100" dirty="0">
                <a:solidFill>
                  <a:schemeClr val="bg2">
                    <a:lumMod val="50000"/>
                  </a:schemeClr>
                </a:solidFill>
              </a:rPr>
              <a:t>           a minimum of 6 months from your last cleaning and exam</a:t>
            </a:r>
            <a:endParaRPr lang="en-US" sz="1100" dirty="0"/>
          </a:p>
        </p:txBody>
      </p:sp>
    </p:spTree>
    <p:extLst>
      <p:ext uri="{BB962C8B-B14F-4D97-AF65-F5344CB8AC3E}">
        <p14:creationId xmlns:p14="http://schemas.microsoft.com/office/powerpoint/2010/main" val="275981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Dental Maximum Rollover</a:t>
            </a:r>
          </a:p>
        </p:txBody>
      </p:sp>
      <p:graphicFrame>
        <p:nvGraphicFramePr>
          <p:cNvPr id="4" name="Chart 3"/>
          <p:cNvGraphicFramePr/>
          <p:nvPr>
            <p:extLst>
              <p:ext uri="{D42A27DB-BD31-4B8C-83A1-F6EECF244321}">
                <p14:modId xmlns:p14="http://schemas.microsoft.com/office/powerpoint/2010/main" val="2394604793"/>
              </p:ext>
            </p:extLst>
          </p:nvPr>
        </p:nvGraphicFramePr>
        <p:xfrm>
          <a:off x="-50572" y="1645920"/>
          <a:ext cx="6222772" cy="330024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5612" y="5065253"/>
            <a:ext cx="1466194" cy="523220"/>
          </a:xfrm>
          <a:prstGeom prst="rect">
            <a:avLst/>
          </a:prstGeom>
          <a:noFill/>
        </p:spPr>
        <p:txBody>
          <a:bodyPr wrap="square" rtlCol="0">
            <a:spAutoFit/>
          </a:bodyPr>
          <a:lstStyle/>
          <a:p>
            <a:pPr algn="ctr"/>
            <a:r>
              <a:rPr lang="en-US" sz="1400" b="1" dirty="0">
                <a:solidFill>
                  <a:schemeClr val="tx2"/>
                </a:solidFill>
                <a:latin typeface="+mn-lt"/>
              </a:rPr>
              <a:t>PLAN ANNUAL MAXIMUM</a:t>
            </a:r>
          </a:p>
        </p:txBody>
      </p:sp>
      <p:sp>
        <p:nvSpPr>
          <p:cNvPr id="6" name="TextBox 5"/>
          <p:cNvSpPr txBox="1"/>
          <p:nvPr/>
        </p:nvSpPr>
        <p:spPr>
          <a:xfrm>
            <a:off x="1753101" y="5065253"/>
            <a:ext cx="1290146" cy="523220"/>
          </a:xfrm>
          <a:prstGeom prst="rect">
            <a:avLst/>
          </a:prstGeom>
          <a:noFill/>
        </p:spPr>
        <p:txBody>
          <a:bodyPr wrap="square" rtlCol="0">
            <a:spAutoFit/>
          </a:bodyPr>
          <a:lstStyle/>
          <a:p>
            <a:pPr algn="ctr"/>
            <a:r>
              <a:rPr lang="en-US" sz="1400" b="1" dirty="0">
                <a:solidFill>
                  <a:schemeClr val="tx2"/>
                </a:solidFill>
                <a:latin typeface="+mn-lt"/>
              </a:rPr>
              <a:t>PAID CLAIM MAXIMUM</a:t>
            </a:r>
          </a:p>
        </p:txBody>
      </p:sp>
      <p:sp>
        <p:nvSpPr>
          <p:cNvPr id="7" name="TextBox 6"/>
          <p:cNvSpPr txBox="1"/>
          <p:nvPr/>
        </p:nvSpPr>
        <p:spPr>
          <a:xfrm>
            <a:off x="3134542" y="5059714"/>
            <a:ext cx="1290146" cy="800219"/>
          </a:xfrm>
          <a:prstGeom prst="rect">
            <a:avLst/>
          </a:prstGeom>
          <a:noFill/>
        </p:spPr>
        <p:txBody>
          <a:bodyPr wrap="square" rtlCol="0">
            <a:spAutoFit/>
          </a:bodyPr>
          <a:lstStyle/>
          <a:p>
            <a:pPr algn="ctr"/>
            <a:r>
              <a:rPr lang="en-US" sz="1400" b="1" dirty="0">
                <a:solidFill>
                  <a:schemeClr val="tx2"/>
                </a:solidFill>
                <a:latin typeface="+mn-lt"/>
              </a:rPr>
              <a:t>MAXIMUM ROLLOVER AMOUNT</a:t>
            </a:r>
            <a:r>
              <a:rPr lang="en-US" b="1" dirty="0">
                <a:solidFill>
                  <a:schemeClr val="bg2"/>
                </a:solidFill>
                <a:latin typeface="+mn-lt"/>
              </a:rPr>
              <a:t>*</a:t>
            </a:r>
          </a:p>
        </p:txBody>
      </p:sp>
      <p:sp>
        <p:nvSpPr>
          <p:cNvPr id="8" name="TextBox 7"/>
          <p:cNvSpPr txBox="1"/>
          <p:nvPr/>
        </p:nvSpPr>
        <p:spPr>
          <a:xfrm>
            <a:off x="4515983" y="5059714"/>
            <a:ext cx="1626475" cy="738664"/>
          </a:xfrm>
          <a:prstGeom prst="rect">
            <a:avLst/>
          </a:prstGeom>
          <a:noFill/>
        </p:spPr>
        <p:txBody>
          <a:bodyPr wrap="square" rtlCol="0">
            <a:spAutoFit/>
          </a:bodyPr>
          <a:lstStyle/>
          <a:p>
            <a:pPr algn="ctr"/>
            <a:r>
              <a:rPr lang="en-US" sz="1400" b="1" dirty="0">
                <a:solidFill>
                  <a:schemeClr val="tx2"/>
                </a:solidFill>
                <a:latin typeface="+mn-lt"/>
              </a:rPr>
              <a:t>MAXIMUM ROLLOVER ACCOUNT LIMIT</a:t>
            </a:r>
          </a:p>
        </p:txBody>
      </p:sp>
      <p:sp>
        <p:nvSpPr>
          <p:cNvPr id="9" name="Text Box 1048"/>
          <p:cNvSpPr txBox="1">
            <a:spLocks noChangeArrowheads="1"/>
          </p:cNvSpPr>
          <p:nvPr/>
        </p:nvSpPr>
        <p:spPr bwMode="auto">
          <a:xfrm>
            <a:off x="6043881" y="1395839"/>
            <a:ext cx="2971800" cy="4431983"/>
          </a:xfrm>
          <a:prstGeom prst="rect">
            <a:avLst/>
          </a:prstGeom>
          <a:noFill/>
          <a:ln w="9525">
            <a:noFill/>
            <a:miter lim="800000"/>
            <a:headEnd/>
            <a:tailEnd/>
          </a:ln>
        </p:spPr>
        <p:txBody>
          <a:bodyPr wrap="square">
            <a:spAutoFit/>
          </a:bodyPr>
          <a:lstStyle/>
          <a:p>
            <a:pPr marL="231775" indent="-231775" algn="l">
              <a:spcAft>
                <a:spcPts val="600"/>
              </a:spcAft>
            </a:pPr>
            <a:r>
              <a:rPr lang="en-US" b="1" dirty="0">
                <a:solidFill>
                  <a:schemeClr val="tx2"/>
                </a:solidFill>
                <a:latin typeface="+mn-lt"/>
              </a:rPr>
              <a:t>EXAMPLE OF YEAR ONE</a:t>
            </a:r>
          </a:p>
          <a:p>
            <a:pPr marL="0" lvl="1" algn="l">
              <a:spcAft>
                <a:spcPts val="1200"/>
              </a:spcAft>
              <a:buClr>
                <a:srgbClr val="990033"/>
              </a:buClr>
              <a:tabLst>
                <a:tab pos="173038" algn="l"/>
              </a:tabLst>
            </a:pPr>
            <a:r>
              <a:rPr lang="en-US" sz="1600" b="1" dirty="0">
                <a:solidFill>
                  <a:schemeClr val="tx2"/>
                </a:solidFill>
                <a:latin typeface="+mn-lt"/>
              </a:rPr>
              <a:t>Two cleanings covered</a:t>
            </a:r>
            <a:r>
              <a:rPr lang="en-US" sz="1600" dirty="0">
                <a:solidFill>
                  <a:schemeClr val="tx2"/>
                </a:solidFill>
                <a:latin typeface="+mn-lt"/>
              </a:rPr>
              <a:t> at $200 each ($400 total)</a:t>
            </a:r>
          </a:p>
          <a:p>
            <a:pPr marL="0" lvl="1" algn="l">
              <a:spcAft>
                <a:spcPts val="1200"/>
              </a:spcAft>
              <a:buClr>
                <a:srgbClr val="990033"/>
              </a:buClr>
              <a:tabLst>
                <a:tab pos="173038" algn="l"/>
              </a:tabLst>
            </a:pPr>
            <a:r>
              <a:rPr lang="en-US" sz="1600" dirty="0">
                <a:solidFill>
                  <a:schemeClr val="tx2"/>
                </a:solidFill>
                <a:latin typeface="+mn-lt"/>
              </a:rPr>
              <a:t>Paid Claims are </a:t>
            </a:r>
            <a:r>
              <a:rPr lang="en-US" sz="1600" b="1" dirty="0">
                <a:solidFill>
                  <a:schemeClr val="tx2"/>
                </a:solidFill>
                <a:latin typeface="+mn-lt"/>
              </a:rPr>
              <a:t>less than </a:t>
            </a:r>
            <a:r>
              <a:rPr lang="en-US" sz="1600" dirty="0">
                <a:solidFill>
                  <a:schemeClr val="tx2"/>
                </a:solidFill>
                <a:latin typeface="+mn-lt"/>
              </a:rPr>
              <a:t>Paid Claim Maximum of </a:t>
            </a:r>
            <a:r>
              <a:rPr lang="en-US" sz="1600" b="1" dirty="0">
                <a:solidFill>
                  <a:schemeClr val="tx2"/>
                </a:solidFill>
                <a:latin typeface="+mn-lt"/>
              </a:rPr>
              <a:t>$500</a:t>
            </a:r>
          </a:p>
          <a:p>
            <a:pPr marL="0" lvl="1" algn="l">
              <a:spcAft>
                <a:spcPts val="1200"/>
              </a:spcAft>
              <a:buClr>
                <a:srgbClr val="990033"/>
              </a:buClr>
              <a:tabLst>
                <a:tab pos="173038" algn="l"/>
              </a:tabLst>
            </a:pPr>
            <a:r>
              <a:rPr lang="en-US" sz="1600" dirty="0">
                <a:solidFill>
                  <a:schemeClr val="tx2"/>
                </a:solidFill>
                <a:latin typeface="+mn-lt"/>
              </a:rPr>
              <a:t>You qualify for a </a:t>
            </a:r>
            <a:r>
              <a:rPr lang="en-US" sz="1600" b="1" dirty="0">
                <a:solidFill>
                  <a:schemeClr val="tx2"/>
                </a:solidFill>
                <a:latin typeface="+mn-lt"/>
              </a:rPr>
              <a:t>$250 </a:t>
            </a:r>
            <a:r>
              <a:rPr lang="en-US" sz="1600" dirty="0">
                <a:solidFill>
                  <a:schemeClr val="tx2"/>
                </a:solidFill>
                <a:latin typeface="+mn-lt"/>
              </a:rPr>
              <a:t>rollover</a:t>
            </a:r>
          </a:p>
          <a:p>
            <a:pPr marL="0" lvl="1">
              <a:spcAft>
                <a:spcPts val="600"/>
              </a:spcAft>
              <a:buClr>
                <a:srgbClr val="990033"/>
              </a:buClr>
              <a:tabLst>
                <a:tab pos="173038" algn="l"/>
              </a:tabLst>
            </a:pPr>
            <a:r>
              <a:rPr lang="en-US" sz="1600" dirty="0">
                <a:solidFill>
                  <a:schemeClr val="tx2"/>
                </a:solidFill>
              </a:rPr>
              <a:t>You must have a service within the year and keep your claims under $500 for the calendar year to be eligible for the rollover.</a:t>
            </a:r>
          </a:p>
          <a:p>
            <a:pPr marL="0" lvl="1">
              <a:spcAft>
                <a:spcPts val="600"/>
              </a:spcAft>
              <a:buClr>
                <a:srgbClr val="990033"/>
              </a:buClr>
              <a:tabLst>
                <a:tab pos="173038" algn="l"/>
              </a:tabLst>
            </a:pPr>
            <a:r>
              <a:rPr lang="en-US" sz="1600" dirty="0">
                <a:solidFill>
                  <a:schemeClr val="tx2"/>
                </a:solidFill>
              </a:rPr>
              <a:t>Individuals with 4th quarter effective dates will qualify for rollover the beginning of the next calendar year.</a:t>
            </a:r>
            <a:endParaRPr lang="en-US" sz="1600" dirty="0">
              <a:solidFill>
                <a:schemeClr val="tx2"/>
              </a:solidFill>
              <a:latin typeface="+mn-lt"/>
            </a:endParaRPr>
          </a:p>
        </p:txBody>
      </p:sp>
      <p:sp>
        <p:nvSpPr>
          <p:cNvPr id="10" name="TextBox 9"/>
          <p:cNvSpPr txBox="1"/>
          <p:nvPr/>
        </p:nvSpPr>
        <p:spPr>
          <a:xfrm>
            <a:off x="123403" y="5904420"/>
            <a:ext cx="9020597" cy="461665"/>
          </a:xfrm>
          <a:prstGeom prst="rect">
            <a:avLst/>
          </a:prstGeom>
          <a:noFill/>
        </p:spPr>
        <p:txBody>
          <a:bodyPr wrap="square" rtlCol="0">
            <a:spAutoFit/>
          </a:bodyPr>
          <a:lstStyle/>
          <a:p>
            <a:r>
              <a:rPr lang="en-US" sz="1200" dirty="0">
                <a:solidFill>
                  <a:schemeClr val="bg2">
                    <a:lumMod val="50000"/>
                  </a:schemeClr>
                </a:solidFill>
              </a:rPr>
              <a:t>*$250 is the rollover if using out-of-network providers. If using in-network providers then the rollover </a:t>
            </a:r>
            <a:br>
              <a:rPr lang="en-US" sz="1200" dirty="0">
                <a:solidFill>
                  <a:schemeClr val="bg2">
                    <a:lumMod val="50000"/>
                  </a:schemeClr>
                </a:solidFill>
              </a:rPr>
            </a:br>
            <a:r>
              <a:rPr lang="en-US" sz="1200" dirty="0">
                <a:solidFill>
                  <a:schemeClr val="bg2">
                    <a:lumMod val="50000"/>
                  </a:schemeClr>
                </a:solidFill>
              </a:rPr>
              <a:t>amount increases to $350</a:t>
            </a:r>
            <a:endParaRPr lang="en-US" sz="1200" dirty="0"/>
          </a:p>
        </p:txBody>
      </p:sp>
    </p:spTree>
    <p:extLst>
      <p:ext uri="{BB962C8B-B14F-4D97-AF65-F5344CB8AC3E}">
        <p14:creationId xmlns:p14="http://schemas.microsoft.com/office/powerpoint/2010/main" val="4195658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73" y="326301"/>
            <a:ext cx="5943600" cy="822960"/>
          </a:xfrm>
          <a:noFill/>
        </p:spPr>
        <p:txBody>
          <a:bodyPr>
            <a:normAutofit fontScale="90000"/>
          </a:bodyPr>
          <a:lstStyle/>
          <a:p>
            <a:r>
              <a:rPr lang="en-US" dirty="0"/>
              <a:t>Dental Payroll Deductions</a:t>
            </a:r>
            <a:br>
              <a:rPr lang="en-US" dirty="0"/>
            </a:br>
            <a:r>
              <a:rPr lang="en-US" dirty="0"/>
              <a:t>No Change from 2019</a:t>
            </a:r>
          </a:p>
        </p:txBody>
      </p:sp>
      <p:graphicFrame>
        <p:nvGraphicFramePr>
          <p:cNvPr id="4" name="Group 29"/>
          <p:cNvGraphicFramePr>
            <a:graphicFrameLocks noGrp="1"/>
          </p:cNvGraphicFramePr>
          <p:nvPr>
            <p:extLst>
              <p:ext uri="{D42A27DB-BD31-4B8C-83A1-F6EECF244321}">
                <p14:modId xmlns:p14="http://schemas.microsoft.com/office/powerpoint/2010/main" val="1986033620"/>
              </p:ext>
            </p:extLst>
          </p:nvPr>
        </p:nvGraphicFramePr>
        <p:xfrm>
          <a:off x="466926" y="1600325"/>
          <a:ext cx="7850222" cy="2852754"/>
        </p:xfrm>
        <a:graphic>
          <a:graphicData uri="http://schemas.openxmlformats.org/drawingml/2006/table">
            <a:tbl>
              <a:tblPr>
                <a:effectLst/>
              </a:tblPr>
              <a:tblGrid>
                <a:gridCol w="1730048">
                  <a:extLst>
                    <a:ext uri="{9D8B030D-6E8A-4147-A177-3AD203B41FA5}">
                      <a16:colId xmlns:a16="http://schemas.microsoft.com/office/drawing/2014/main" val="20000"/>
                    </a:ext>
                  </a:extLst>
                </a:gridCol>
                <a:gridCol w="2905766">
                  <a:extLst>
                    <a:ext uri="{9D8B030D-6E8A-4147-A177-3AD203B41FA5}">
                      <a16:colId xmlns:a16="http://schemas.microsoft.com/office/drawing/2014/main" val="20001"/>
                    </a:ext>
                  </a:extLst>
                </a:gridCol>
                <a:gridCol w="3214408">
                  <a:extLst>
                    <a:ext uri="{9D8B030D-6E8A-4147-A177-3AD203B41FA5}">
                      <a16:colId xmlns:a16="http://schemas.microsoft.com/office/drawing/2014/main" val="1156899129"/>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2020 SEMI-MONTHLY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PAYROLL DEDUCTION</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2020 WEEKLY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PAYROLL DEDUCTION</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a:t>
                      </a:r>
                    </a:p>
                  </a:txBody>
                  <a:tcPr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$16.05</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$7.41</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 + Spouse</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$33.53</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$15.48</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 + Child(ren)</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$37.94</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$17.51</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Family</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$52.85</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$24.39</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24"/>
          <p:cNvSpPr txBox="1">
            <a:spLocks noChangeArrowheads="1"/>
          </p:cNvSpPr>
          <p:nvPr/>
        </p:nvSpPr>
        <p:spPr bwMode="auto">
          <a:xfrm>
            <a:off x="3879215" y="5315623"/>
            <a:ext cx="4768471" cy="307777"/>
          </a:xfrm>
          <a:prstGeom prst="rect">
            <a:avLst/>
          </a:prstGeom>
          <a:noFill/>
          <a:ln w="9525">
            <a:noFill/>
            <a:miter lim="800000"/>
            <a:headEnd/>
            <a:tailEnd/>
          </a:ln>
        </p:spPr>
        <p:txBody>
          <a:bodyPr wrap="square">
            <a:spAutoFit/>
          </a:bodyPr>
          <a:lstStyle/>
          <a:p>
            <a:pPr algn="r"/>
            <a:r>
              <a:rPr lang="en-US" sz="1400" b="1" i="1" dirty="0">
                <a:solidFill>
                  <a:schemeClr val="tx2"/>
                </a:solidFill>
                <a:latin typeface="+mn-lt"/>
              </a:rPr>
              <a:t>The amounts listed above may be deducted pre-tax</a:t>
            </a:r>
          </a:p>
        </p:txBody>
      </p:sp>
    </p:spTree>
    <p:extLst>
      <p:ext uri="{BB962C8B-B14F-4D97-AF65-F5344CB8AC3E}">
        <p14:creationId xmlns:p14="http://schemas.microsoft.com/office/powerpoint/2010/main" val="397523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76331" y="2003078"/>
            <a:ext cx="4434270" cy="1704626"/>
          </a:xfrm>
        </p:spPr>
        <p:txBody>
          <a:bodyPr>
            <a:normAutofit/>
          </a:bodyPr>
          <a:lstStyle/>
          <a:p>
            <a:r>
              <a:rPr lang="en-US" sz="3600" b="1" dirty="0"/>
              <a:t>Vision</a:t>
            </a:r>
            <a:br>
              <a:rPr lang="en-US" sz="3600" b="1" dirty="0"/>
            </a:br>
            <a:endParaRPr lang="en-US" sz="3600" b="1" dirty="0"/>
          </a:p>
        </p:txBody>
      </p:sp>
    </p:spTree>
    <p:extLst>
      <p:ext uri="{BB962C8B-B14F-4D97-AF65-F5344CB8AC3E}">
        <p14:creationId xmlns:p14="http://schemas.microsoft.com/office/powerpoint/2010/main" val="1063063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0"/>
            <a:ext cx="5943600" cy="822960"/>
          </a:xfrm>
          <a:noFill/>
        </p:spPr>
        <p:txBody>
          <a:bodyPr/>
          <a:lstStyle/>
          <a:p>
            <a:r>
              <a:rPr lang="en-US" dirty="0"/>
              <a:t>Voluntary Vision Plan Highlights</a:t>
            </a:r>
          </a:p>
        </p:txBody>
      </p:sp>
      <p:sp>
        <p:nvSpPr>
          <p:cNvPr id="5" name="Text Placeholder 4"/>
          <p:cNvSpPr>
            <a:spLocks noGrp="1"/>
          </p:cNvSpPr>
          <p:nvPr>
            <p:ph type="body" sz="quarter" idx="13"/>
          </p:nvPr>
        </p:nvSpPr>
        <p:spPr>
          <a:xfrm>
            <a:off x="228600" y="744927"/>
            <a:ext cx="7772400" cy="411480"/>
          </a:xfrm>
        </p:spPr>
        <p:txBody>
          <a:bodyPr/>
          <a:lstStyle/>
          <a:p>
            <a:r>
              <a:rPr lang="en-US" dirty="0"/>
              <a:t>Superior Vision</a:t>
            </a:r>
            <a:endParaRPr lang="en-US" sz="1400" b="0" dirty="0">
              <a:solidFill>
                <a:srgbClr val="FF0000"/>
              </a:solidFill>
            </a:endParaRPr>
          </a:p>
          <a:p>
            <a:endParaRPr lang="en-US" dirty="0"/>
          </a:p>
        </p:txBody>
      </p:sp>
      <p:graphicFrame>
        <p:nvGraphicFramePr>
          <p:cNvPr id="6" name="Group 44"/>
          <p:cNvGraphicFramePr>
            <a:graphicFrameLocks noGrp="1"/>
          </p:cNvGraphicFramePr>
          <p:nvPr>
            <p:extLst>
              <p:ext uri="{D42A27DB-BD31-4B8C-83A1-F6EECF244321}">
                <p14:modId xmlns:p14="http://schemas.microsoft.com/office/powerpoint/2010/main" val="3920781446"/>
              </p:ext>
            </p:extLst>
          </p:nvPr>
        </p:nvGraphicFramePr>
        <p:xfrm>
          <a:off x="339969" y="1301283"/>
          <a:ext cx="8522677" cy="3399936"/>
        </p:xfrm>
        <a:graphic>
          <a:graphicData uri="http://schemas.openxmlformats.org/drawingml/2006/table">
            <a:tbl>
              <a:tblPr>
                <a:effectLst/>
              </a:tblPr>
              <a:tblGrid>
                <a:gridCol w="2773934">
                  <a:extLst>
                    <a:ext uri="{9D8B030D-6E8A-4147-A177-3AD203B41FA5}">
                      <a16:colId xmlns:a16="http://schemas.microsoft.com/office/drawing/2014/main" val="20000"/>
                    </a:ext>
                  </a:extLst>
                </a:gridCol>
                <a:gridCol w="2753415">
                  <a:extLst>
                    <a:ext uri="{9D8B030D-6E8A-4147-A177-3AD203B41FA5}">
                      <a16:colId xmlns:a16="http://schemas.microsoft.com/office/drawing/2014/main" val="20001"/>
                    </a:ext>
                  </a:extLst>
                </a:gridCol>
                <a:gridCol w="2995328">
                  <a:extLst>
                    <a:ext uri="{9D8B030D-6E8A-4147-A177-3AD203B41FA5}">
                      <a16:colId xmlns:a16="http://schemas.microsoft.com/office/drawing/2014/main" val="20002"/>
                    </a:ext>
                  </a:extLst>
                </a:gridCol>
              </a:tblGrid>
              <a:tr h="4533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kern="1200" cap="none" normalizeH="0" baseline="0" dirty="0">
                          <a:ln>
                            <a:noFill/>
                          </a:ln>
                          <a:solidFill>
                            <a:schemeClr val="bg1"/>
                          </a:solidFill>
                          <a:effectLst/>
                          <a:latin typeface="+mn-lt"/>
                          <a:ea typeface="+mn-ea"/>
                          <a:cs typeface="+mn-cs"/>
                        </a:rPr>
                        <a:t> </a:t>
                      </a: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mn-lt"/>
                        </a:rPr>
                        <a:t>IN-NETWORK</a:t>
                      </a: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kern="1200" cap="none" normalizeH="0" baseline="0" dirty="0">
                          <a:ln>
                            <a:noFill/>
                          </a:ln>
                          <a:solidFill>
                            <a:schemeClr val="bg1"/>
                          </a:solidFill>
                          <a:effectLst/>
                          <a:latin typeface="+mn-lt"/>
                          <a:ea typeface="+mn-ea"/>
                          <a:cs typeface="+mn-cs"/>
                        </a:rPr>
                        <a:t>OUT-OF-NETWORK </a:t>
                      </a:r>
                      <a:r>
                        <a:rPr kumimoji="0" lang="en-US" sz="1800" b="1" i="0" u="none" strike="noStrike" kern="1200" cap="none" normalizeH="0" baseline="30000" dirty="0">
                          <a:ln>
                            <a:noFill/>
                          </a:ln>
                          <a:solidFill>
                            <a:schemeClr val="bg1"/>
                          </a:solidFill>
                          <a:effectLst/>
                          <a:latin typeface="+mn-lt"/>
                          <a:ea typeface="+mn-ea"/>
                          <a:cs typeface="+mn-cs"/>
                        </a:rPr>
                        <a:t>1</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7893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n-lt"/>
                        </a:rPr>
                        <a:t>Exam Frequency</a:t>
                      </a:r>
                      <a:br>
                        <a:rPr kumimoji="0" lang="en-US" sz="1400" b="1" i="0" u="none" strike="noStrike" cap="none" normalizeH="0" baseline="0" dirty="0">
                          <a:ln>
                            <a:noFill/>
                          </a:ln>
                          <a:solidFill>
                            <a:schemeClr val="bg2">
                              <a:lumMod val="50000"/>
                            </a:schemeClr>
                          </a:solidFill>
                          <a:effectLst/>
                          <a:latin typeface="+mn-lt"/>
                        </a:rPr>
                      </a:br>
                      <a:r>
                        <a:rPr kumimoji="0" lang="en-US" sz="1400" b="1" i="0" u="none" strike="noStrike" cap="none" normalizeH="0" baseline="0" dirty="0">
                          <a:ln>
                            <a:noFill/>
                          </a:ln>
                          <a:solidFill>
                            <a:schemeClr val="bg2">
                              <a:lumMod val="50000"/>
                            </a:schemeClr>
                          </a:solidFill>
                          <a:effectLst/>
                          <a:latin typeface="+mn-lt"/>
                        </a:rPr>
                        <a:t>Lenses &amp; Contacts Frequency</a:t>
                      </a:r>
                      <a:br>
                        <a:rPr kumimoji="0" lang="en-US" sz="1400" b="1" i="0" u="none" strike="noStrike" cap="none" normalizeH="0" baseline="0" dirty="0">
                          <a:ln>
                            <a:noFill/>
                          </a:ln>
                          <a:solidFill>
                            <a:schemeClr val="bg2">
                              <a:lumMod val="50000"/>
                            </a:schemeClr>
                          </a:solidFill>
                          <a:effectLst/>
                          <a:latin typeface="+mn-lt"/>
                        </a:rPr>
                      </a:br>
                      <a:r>
                        <a:rPr kumimoji="0" lang="en-US" sz="1400" b="1" i="0" u="none" strike="noStrike" cap="none" normalizeH="0" baseline="0" dirty="0">
                          <a:ln>
                            <a:noFill/>
                          </a:ln>
                          <a:solidFill>
                            <a:schemeClr val="bg2">
                              <a:lumMod val="50000"/>
                            </a:schemeClr>
                          </a:solidFill>
                          <a:effectLst/>
                          <a:latin typeface="+mn-lt"/>
                        </a:rPr>
                        <a:t>Frames Frequency </a:t>
                      </a:r>
                      <a:endParaRPr kumimoji="0" lang="en-US" sz="1400" b="0" i="0" u="none" strike="noStrike" cap="none" normalizeH="0" baseline="0" dirty="0">
                        <a:ln>
                          <a:noFill/>
                        </a:ln>
                        <a:solidFill>
                          <a:schemeClr val="bg2">
                            <a:lumMod val="50000"/>
                          </a:schemeClr>
                        </a:solidFill>
                        <a:effectLst/>
                        <a:latin typeface="+mn-lt"/>
                      </a:endParaRP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2">
                              <a:lumMod val="50000"/>
                            </a:schemeClr>
                          </a:solidFill>
                          <a:effectLst/>
                          <a:latin typeface="+mn-lt"/>
                        </a:rPr>
                        <a:t>12 months</a:t>
                      </a:r>
                      <a:br>
                        <a:rPr kumimoji="0" lang="en-US" sz="1200" b="0" i="0" u="none" strike="noStrike" cap="none" normalizeH="0" baseline="0" dirty="0">
                          <a:ln>
                            <a:noFill/>
                          </a:ln>
                          <a:solidFill>
                            <a:schemeClr val="bg2">
                              <a:lumMod val="50000"/>
                            </a:schemeClr>
                          </a:solidFill>
                          <a:effectLst/>
                          <a:latin typeface="+mn-lt"/>
                        </a:rPr>
                      </a:br>
                      <a:r>
                        <a:rPr kumimoji="0" lang="en-US" sz="1200" b="0" i="0" u="none" strike="noStrike" cap="none" normalizeH="0" baseline="0" dirty="0">
                          <a:ln>
                            <a:noFill/>
                          </a:ln>
                          <a:solidFill>
                            <a:schemeClr val="bg2">
                              <a:lumMod val="50000"/>
                            </a:schemeClr>
                          </a:solidFill>
                          <a:effectLst/>
                          <a:latin typeface="+mn-lt"/>
                        </a:rPr>
                        <a:t>12 months </a:t>
                      </a:r>
                      <a:br>
                        <a:rPr kumimoji="0" lang="en-US" sz="1200" b="0" i="0" u="none" strike="noStrike" cap="none" normalizeH="0" baseline="0" dirty="0">
                          <a:ln>
                            <a:noFill/>
                          </a:ln>
                          <a:solidFill>
                            <a:schemeClr val="bg2">
                              <a:lumMod val="50000"/>
                            </a:schemeClr>
                          </a:solidFill>
                          <a:effectLst/>
                          <a:latin typeface="+mn-lt"/>
                        </a:rPr>
                      </a:br>
                      <a:r>
                        <a:rPr kumimoji="0" lang="en-US" sz="1200" b="0" i="0" u="none" strike="noStrike" cap="none" normalizeH="0" baseline="0" dirty="0">
                          <a:ln>
                            <a:noFill/>
                          </a:ln>
                          <a:solidFill>
                            <a:schemeClr val="bg2">
                              <a:lumMod val="50000"/>
                            </a:schemeClr>
                          </a:solidFill>
                          <a:effectLst/>
                          <a:latin typeface="+mn-lt"/>
                        </a:rPr>
                        <a:t>24 months</a:t>
                      </a: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1"/>
                  </a:ext>
                </a:extLst>
              </a:tr>
              <a:tr h="6192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n-lt"/>
                        </a:rPr>
                        <a:t>Exam</a:t>
                      </a: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bg2">
                              <a:lumMod val="50000"/>
                            </a:schemeClr>
                          </a:solidFill>
                          <a:effectLst/>
                          <a:latin typeface="+mn-lt"/>
                        </a:rPr>
                        <a:t>$10 Copay</a:t>
                      </a: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200" b="0" i="0" u="none" strike="noStrike" cap="none" normalizeH="0" baseline="0" dirty="0">
                          <a:ln>
                            <a:noFill/>
                          </a:ln>
                          <a:solidFill>
                            <a:schemeClr val="bg2">
                              <a:lumMod val="50000"/>
                            </a:schemeClr>
                          </a:solidFill>
                          <a:effectLst/>
                          <a:latin typeface="+mn-lt"/>
                        </a:rPr>
                        <a:t>Ophthalmologist: Up to $44 Allowance</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200" b="0" i="0" u="none" strike="noStrike" cap="none" normalizeH="0" baseline="0" dirty="0">
                          <a:ln>
                            <a:noFill/>
                          </a:ln>
                          <a:solidFill>
                            <a:schemeClr val="bg2">
                              <a:lumMod val="50000"/>
                            </a:schemeClr>
                          </a:solidFill>
                          <a:effectLst/>
                          <a:latin typeface="+mn-lt"/>
                        </a:rPr>
                        <a:t>Optometrist: Up to $39 Allowance </a:t>
                      </a: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256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n-lt"/>
                        </a:rPr>
                        <a:t>Frames &amp; Lenses </a:t>
                      </a:r>
                      <a:endParaRPr kumimoji="0" lang="en-US" sz="1400" b="0" i="0" u="none" strike="noStrike" cap="none" normalizeH="0" baseline="0" dirty="0">
                        <a:ln>
                          <a:noFill/>
                        </a:ln>
                        <a:solidFill>
                          <a:schemeClr val="bg2">
                            <a:lumMod val="50000"/>
                          </a:schemeClr>
                        </a:solidFill>
                        <a:effectLst/>
                        <a:latin typeface="+mn-lt"/>
                      </a:endParaRP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lang="en-US" sz="1200" b="0" i="0" u="none" strike="noStrike" dirty="0">
                          <a:solidFill>
                            <a:schemeClr val="bg2">
                              <a:lumMod val="50000"/>
                            </a:schemeClr>
                          </a:solidFill>
                          <a:effectLst/>
                          <a:latin typeface="+mn-lt"/>
                        </a:rPr>
                        <a:t>$25 Copay</a:t>
                      </a:r>
                      <a:r>
                        <a:rPr lang="en-US" sz="1200" b="0" i="0" u="none" strike="noStrike" baseline="30000" dirty="0">
                          <a:solidFill>
                            <a:schemeClr val="bg2">
                              <a:lumMod val="50000"/>
                            </a:schemeClr>
                          </a:solidFill>
                          <a:effectLst/>
                          <a:latin typeface="+mn-lt"/>
                        </a:rPr>
                        <a:t>2</a:t>
                      </a:r>
                      <a:endParaRPr lang="en-US" sz="1200" b="0" i="0" u="none" strike="noStrike" dirty="0">
                        <a:solidFill>
                          <a:schemeClr val="bg2">
                            <a:lumMod val="50000"/>
                          </a:schemeClr>
                        </a:solidFill>
                        <a:effectLst/>
                        <a:latin typeface="+mn-lt"/>
                      </a:endParaRP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algn="ctr" fontAlgn="ctr"/>
                      <a:r>
                        <a:rPr kumimoji="0" lang="en-US" sz="1200" b="0" i="0" u="none" strike="noStrike" kern="1200" cap="none" normalizeH="0" baseline="0" dirty="0">
                          <a:ln>
                            <a:noFill/>
                          </a:ln>
                          <a:solidFill>
                            <a:schemeClr val="bg2">
                              <a:lumMod val="50000"/>
                            </a:schemeClr>
                          </a:solidFill>
                          <a:effectLst/>
                          <a:latin typeface="+mn-lt"/>
                          <a:ea typeface="+mn-ea"/>
                          <a:cs typeface="+mn-cs"/>
                        </a:rPr>
                        <a:t>Frames: Up to $60 Allowance</a:t>
                      </a:r>
                      <a:br>
                        <a:rPr kumimoji="0" lang="en-US" sz="1200" b="0" i="0" u="none" strike="noStrike" kern="1200" cap="none" normalizeH="0" baseline="0" dirty="0">
                          <a:ln>
                            <a:noFill/>
                          </a:ln>
                          <a:solidFill>
                            <a:schemeClr val="bg2">
                              <a:lumMod val="50000"/>
                            </a:schemeClr>
                          </a:solidFill>
                          <a:effectLst/>
                          <a:latin typeface="+mn-lt"/>
                          <a:ea typeface="+mn-ea"/>
                          <a:cs typeface="+mn-cs"/>
                        </a:rPr>
                      </a:br>
                      <a:r>
                        <a:rPr kumimoji="0" lang="en-US" sz="1200" b="0" i="0" u="none" strike="noStrike" kern="1200" cap="none" normalizeH="0" baseline="0" dirty="0">
                          <a:ln>
                            <a:noFill/>
                          </a:ln>
                          <a:solidFill>
                            <a:schemeClr val="bg2">
                              <a:lumMod val="50000"/>
                            </a:schemeClr>
                          </a:solidFill>
                          <a:effectLst/>
                          <a:latin typeface="+mn-lt"/>
                          <a:ea typeface="+mn-ea"/>
                          <a:cs typeface="+mn-cs"/>
                        </a:rPr>
                        <a:t>Single: Up to $26 Allowance</a:t>
                      </a:r>
                      <a:br>
                        <a:rPr kumimoji="0" lang="en-US" sz="1200" b="0" i="0" u="none" strike="noStrike" kern="1200" cap="none" normalizeH="0" baseline="0" dirty="0">
                          <a:ln>
                            <a:noFill/>
                          </a:ln>
                          <a:solidFill>
                            <a:schemeClr val="bg2">
                              <a:lumMod val="50000"/>
                            </a:schemeClr>
                          </a:solidFill>
                          <a:effectLst/>
                          <a:latin typeface="+mn-lt"/>
                          <a:ea typeface="+mn-ea"/>
                          <a:cs typeface="+mn-cs"/>
                        </a:rPr>
                      </a:br>
                      <a:r>
                        <a:rPr kumimoji="0" lang="en-US" sz="1200" b="0" i="0" u="none" strike="noStrike" kern="1200" cap="none" normalizeH="0" baseline="0" dirty="0">
                          <a:ln>
                            <a:noFill/>
                          </a:ln>
                          <a:solidFill>
                            <a:schemeClr val="bg2">
                              <a:lumMod val="50000"/>
                            </a:schemeClr>
                          </a:solidFill>
                          <a:effectLst/>
                          <a:latin typeface="+mn-lt"/>
                          <a:ea typeface="+mn-ea"/>
                          <a:cs typeface="+mn-cs"/>
                        </a:rPr>
                        <a:t>Bifocal: Up to $34 Allowance</a:t>
                      </a:r>
                      <a:br>
                        <a:rPr kumimoji="0" lang="en-US" sz="1200" b="0" i="0" u="none" strike="noStrike" kern="1200" cap="none" normalizeH="0" baseline="0" dirty="0">
                          <a:ln>
                            <a:noFill/>
                          </a:ln>
                          <a:solidFill>
                            <a:schemeClr val="bg2">
                              <a:lumMod val="50000"/>
                            </a:schemeClr>
                          </a:solidFill>
                          <a:effectLst/>
                          <a:latin typeface="+mn-lt"/>
                          <a:ea typeface="+mn-ea"/>
                          <a:cs typeface="+mn-cs"/>
                        </a:rPr>
                      </a:br>
                      <a:r>
                        <a:rPr kumimoji="0" lang="en-US" sz="1200" b="0" i="0" u="none" strike="noStrike" kern="1200" cap="none" normalizeH="0" baseline="0" dirty="0">
                          <a:ln>
                            <a:noFill/>
                          </a:ln>
                          <a:solidFill>
                            <a:schemeClr val="bg2">
                              <a:lumMod val="50000"/>
                            </a:schemeClr>
                          </a:solidFill>
                          <a:effectLst/>
                          <a:latin typeface="+mn-lt"/>
                          <a:ea typeface="+mn-ea"/>
                          <a:cs typeface="+mn-cs"/>
                        </a:rPr>
                        <a:t>Trifocal: Up to $50 Allowance</a:t>
                      </a:r>
                      <a:br>
                        <a:rPr kumimoji="0" lang="en-US" sz="1200" b="0" i="0" u="none" strike="noStrike" kern="1200" cap="none" normalizeH="0" baseline="0" dirty="0">
                          <a:ln>
                            <a:noFill/>
                          </a:ln>
                          <a:solidFill>
                            <a:schemeClr val="bg2">
                              <a:lumMod val="50000"/>
                            </a:schemeClr>
                          </a:solidFill>
                          <a:effectLst/>
                          <a:latin typeface="+mn-lt"/>
                          <a:ea typeface="+mn-ea"/>
                          <a:cs typeface="+mn-cs"/>
                        </a:rPr>
                      </a:br>
                      <a:r>
                        <a:rPr kumimoji="0" lang="en-US" sz="1200" b="0" i="0" u="none" strike="noStrike" kern="1200" cap="none" normalizeH="0" baseline="0" dirty="0">
                          <a:ln>
                            <a:noFill/>
                          </a:ln>
                          <a:solidFill>
                            <a:schemeClr val="bg2">
                              <a:lumMod val="50000"/>
                            </a:schemeClr>
                          </a:solidFill>
                          <a:effectLst/>
                          <a:latin typeface="+mn-lt"/>
                          <a:ea typeface="+mn-ea"/>
                          <a:cs typeface="+mn-cs"/>
                        </a:rPr>
                        <a:t>Lenticular: Up to $76 Allowance</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499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2">
                              <a:lumMod val="50000"/>
                            </a:schemeClr>
                          </a:solidFill>
                          <a:effectLst/>
                          <a:latin typeface="+mn-lt"/>
                        </a:rPr>
                        <a:t>Elective Contact Lenses in lieu of Lenses &amp; Frames</a:t>
                      </a:r>
                    </a:p>
                  </a:txBody>
                  <a:tcPr marL="85559" marR="85559" marT="42779" marB="42779"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sz="1200" b="0" i="0" u="none" strike="noStrike" kern="1200" cap="none" normalizeH="0" baseline="0" dirty="0">
                          <a:ln>
                            <a:noFill/>
                          </a:ln>
                          <a:solidFill>
                            <a:schemeClr val="bg2">
                              <a:lumMod val="50000"/>
                            </a:schemeClr>
                          </a:solidFill>
                          <a:effectLst/>
                          <a:latin typeface="+mn-lt"/>
                          <a:ea typeface="+mn-ea"/>
                          <a:cs typeface="+mn-cs"/>
                        </a:rPr>
                        <a:t>Up to $150 Allowance</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algn="ctr" fontAlgn="ctr"/>
                      <a:r>
                        <a:rPr kumimoji="0" lang="en-US" sz="1200" b="0" i="0" u="none" strike="noStrike" kern="1200" cap="none" normalizeH="0" baseline="0" dirty="0">
                          <a:ln>
                            <a:noFill/>
                          </a:ln>
                          <a:solidFill>
                            <a:schemeClr val="bg2">
                              <a:lumMod val="50000"/>
                            </a:schemeClr>
                          </a:solidFill>
                          <a:effectLst/>
                          <a:latin typeface="+mn-lt"/>
                          <a:ea typeface="+mn-ea"/>
                          <a:cs typeface="+mn-cs"/>
                        </a:rPr>
                        <a:t>Up to $100 Allowance</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17719292"/>
              </p:ext>
            </p:extLst>
          </p:nvPr>
        </p:nvGraphicFramePr>
        <p:xfrm>
          <a:off x="451180" y="4939779"/>
          <a:ext cx="7914344" cy="645160"/>
        </p:xfrm>
        <a:graphic>
          <a:graphicData uri="http://schemas.openxmlformats.org/drawingml/2006/table">
            <a:tbl>
              <a:tblPr/>
              <a:tblGrid>
                <a:gridCol w="7914344">
                  <a:extLst>
                    <a:ext uri="{9D8B030D-6E8A-4147-A177-3AD203B41FA5}">
                      <a16:colId xmlns:a16="http://schemas.microsoft.com/office/drawing/2014/main" val="20000"/>
                    </a:ext>
                  </a:extLst>
                </a:gridCol>
              </a:tblGrid>
              <a:tr h="274772">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baseline="30000" dirty="0">
                          <a:solidFill>
                            <a:schemeClr val="accent1"/>
                          </a:solidFill>
                          <a:effectLst/>
                          <a:latin typeface="+mn-lt"/>
                        </a:rPr>
                        <a:t>1</a:t>
                      </a:r>
                      <a:r>
                        <a:rPr lang="en-US" sz="1200" b="1" i="0" u="none" strike="noStrike" baseline="0" dirty="0">
                          <a:solidFill>
                            <a:schemeClr val="accent1"/>
                          </a:solidFill>
                          <a:effectLst/>
                          <a:latin typeface="+mn-lt"/>
                        </a:rPr>
                        <a:t>Copays apply to Out-of-Network providers for Exams, Lenses and Frames</a:t>
                      </a:r>
                      <a:endParaRPr lang="en-US" sz="1200" b="1" i="0" u="none" strike="noStrike" dirty="0">
                        <a:solidFill>
                          <a:schemeClr val="accent1"/>
                        </a:solidFill>
                        <a:effectLst/>
                        <a:latin typeface="+mn-lt"/>
                      </a:endParaRPr>
                    </a:p>
                    <a:p>
                      <a:pPr algn="l" fontAlgn="ctr"/>
                      <a:endParaRPr lang="en-US" sz="1100" b="1" i="0" u="none" strike="noStrike" baseline="30000" dirty="0">
                        <a:solidFill>
                          <a:schemeClr val="accent1"/>
                        </a:solidFill>
                        <a:effectLst/>
                        <a:latin typeface="+mn-lt"/>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307735">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baseline="30000" dirty="0">
                          <a:solidFill>
                            <a:schemeClr val="accent1"/>
                          </a:solidFill>
                          <a:effectLst/>
                          <a:latin typeface="+mn-lt"/>
                        </a:rPr>
                        <a:t>2 </a:t>
                      </a:r>
                      <a:r>
                        <a:rPr lang="en-US" sz="1200" b="1" i="0" u="none" strike="noStrike" baseline="0" dirty="0">
                          <a:solidFill>
                            <a:schemeClr val="accent1"/>
                          </a:solidFill>
                          <a:effectLst/>
                          <a:latin typeface="+mn-lt"/>
                        </a:rPr>
                        <a:t>Frames are covered up to a $150 Allowance, plus discount on balance over allowance after copay</a:t>
                      </a:r>
                      <a:endParaRPr lang="en-US" sz="1200" b="1" i="0" u="none" strike="noStrike" dirty="0">
                        <a:solidFill>
                          <a:schemeClr val="accent1"/>
                        </a:solidFill>
                        <a:effectLst/>
                        <a:latin typeface="+mn-lt"/>
                      </a:endParaRPr>
                    </a:p>
                    <a:p>
                      <a:pPr algn="l" fontAlgn="ctr"/>
                      <a:endParaRPr lang="en-US" sz="1100" b="1" i="0" u="none" strike="noStrike" dirty="0">
                        <a:solidFill>
                          <a:schemeClr val="accent1"/>
                        </a:solidFill>
                        <a:effectLst/>
                        <a:latin typeface="+mn-lt"/>
                      </a:endParaRPr>
                    </a:p>
                  </a:txBody>
                  <a:tcPr marL="0" marR="0" marT="0" marB="0" anchor="ctr">
                    <a:lnL>
                      <a:noFill/>
                    </a:lnL>
                    <a:lnR>
                      <a:noFill/>
                    </a:lnR>
                    <a:lnT>
                      <a:noFill/>
                    </a:lnT>
                    <a:lnB>
                      <a:noFill/>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99422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74" y="360330"/>
            <a:ext cx="5943600" cy="822960"/>
          </a:xfrm>
          <a:noFill/>
        </p:spPr>
        <p:txBody>
          <a:bodyPr>
            <a:normAutofit fontScale="90000"/>
          </a:bodyPr>
          <a:lstStyle/>
          <a:p>
            <a:r>
              <a:rPr lang="en-US" dirty="0"/>
              <a:t>Vision Payroll Deductions</a:t>
            </a:r>
            <a:br>
              <a:rPr lang="en-US" dirty="0"/>
            </a:br>
            <a:r>
              <a:rPr lang="en-US" dirty="0"/>
              <a:t>No Change from 2019</a:t>
            </a:r>
          </a:p>
        </p:txBody>
      </p:sp>
      <p:sp>
        <p:nvSpPr>
          <p:cNvPr id="5" name="Text Box 24"/>
          <p:cNvSpPr txBox="1">
            <a:spLocks noChangeArrowheads="1"/>
          </p:cNvSpPr>
          <p:nvPr/>
        </p:nvSpPr>
        <p:spPr bwMode="auto">
          <a:xfrm>
            <a:off x="3862879" y="4767971"/>
            <a:ext cx="4850532" cy="307777"/>
          </a:xfrm>
          <a:prstGeom prst="rect">
            <a:avLst/>
          </a:prstGeom>
          <a:noFill/>
          <a:ln w="9525">
            <a:noFill/>
            <a:miter lim="800000"/>
            <a:headEnd/>
            <a:tailEnd/>
          </a:ln>
        </p:spPr>
        <p:txBody>
          <a:bodyPr wrap="square">
            <a:spAutoFit/>
          </a:bodyPr>
          <a:lstStyle/>
          <a:p>
            <a:pPr algn="r"/>
            <a:r>
              <a:rPr lang="en-US" sz="1400" b="1" i="1" dirty="0">
                <a:solidFill>
                  <a:schemeClr val="accent1"/>
                </a:solidFill>
                <a:latin typeface="+mn-lt"/>
              </a:rPr>
              <a:t>The amounts listed above may be deducted pre-tax</a:t>
            </a:r>
          </a:p>
        </p:txBody>
      </p:sp>
      <p:graphicFrame>
        <p:nvGraphicFramePr>
          <p:cNvPr id="7" name="Group 29"/>
          <p:cNvGraphicFramePr>
            <a:graphicFrameLocks noGrp="1"/>
          </p:cNvGraphicFramePr>
          <p:nvPr>
            <p:extLst>
              <p:ext uri="{D42A27DB-BD31-4B8C-83A1-F6EECF244321}">
                <p14:modId xmlns:p14="http://schemas.microsoft.com/office/powerpoint/2010/main" val="1463602346"/>
              </p:ext>
            </p:extLst>
          </p:nvPr>
        </p:nvGraphicFramePr>
        <p:xfrm>
          <a:off x="719845" y="1631062"/>
          <a:ext cx="7684852" cy="2852754"/>
        </p:xfrm>
        <a:graphic>
          <a:graphicData uri="http://schemas.openxmlformats.org/drawingml/2006/table">
            <a:tbl>
              <a:tblPr>
                <a:effectLst/>
              </a:tblPr>
              <a:tblGrid>
                <a:gridCol w="1847413">
                  <a:extLst>
                    <a:ext uri="{9D8B030D-6E8A-4147-A177-3AD203B41FA5}">
                      <a16:colId xmlns:a16="http://schemas.microsoft.com/office/drawing/2014/main" val="20000"/>
                    </a:ext>
                  </a:extLst>
                </a:gridCol>
                <a:gridCol w="2690745">
                  <a:extLst>
                    <a:ext uri="{9D8B030D-6E8A-4147-A177-3AD203B41FA5}">
                      <a16:colId xmlns:a16="http://schemas.microsoft.com/office/drawing/2014/main" val="20001"/>
                    </a:ext>
                  </a:extLst>
                </a:gridCol>
                <a:gridCol w="3146694">
                  <a:extLst>
                    <a:ext uri="{9D8B030D-6E8A-4147-A177-3AD203B41FA5}">
                      <a16:colId xmlns:a16="http://schemas.microsoft.com/office/drawing/2014/main" val="1156899129"/>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2020 SEMI-MONTHLY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PAYROLL DEDUCTION</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2020 WEEKLY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mn-lt"/>
                        </a:rPr>
                        <a:t>PAYROLL DEDUCTION</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a:t>
                      </a:r>
                    </a:p>
                  </a:txBody>
                  <a:tcPr anchor="ctr" horzOverflow="overflow">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$3.21</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$1.48</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 + Spouse</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$6.42</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$2.96</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Employee + Child(ren)</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$7.38</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$3.40</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438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2">
                              <a:lumMod val="50000"/>
                            </a:schemeClr>
                          </a:solidFill>
                          <a:effectLst/>
                          <a:latin typeface="+mn-lt"/>
                        </a:rPr>
                        <a:t>Family</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$11.36</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2">
                              <a:lumMod val="50000"/>
                            </a:schemeClr>
                          </a:solidFill>
                          <a:effectLst/>
                          <a:latin typeface="+mn-lt"/>
                        </a:rPr>
                        <a:t>$5.24</a:t>
                      </a:r>
                    </a:p>
                  </a:txBody>
                  <a:tcPr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5702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76330" y="1691887"/>
            <a:ext cx="4748213" cy="2336416"/>
          </a:xfrm>
        </p:spPr>
        <p:txBody>
          <a:bodyPr>
            <a:noAutofit/>
          </a:bodyPr>
          <a:lstStyle/>
          <a:p>
            <a:pPr>
              <a:lnSpc>
                <a:spcPct val="100000"/>
              </a:lnSpc>
            </a:pPr>
            <a:br>
              <a:rPr lang="en-US" sz="3600" b="1" dirty="0"/>
            </a:br>
            <a:br>
              <a:rPr lang="en-US" sz="3600" b="1" dirty="0"/>
            </a:br>
            <a:r>
              <a:rPr lang="en-US" sz="3600" b="1" dirty="0"/>
              <a:t>Life Insurance</a:t>
            </a:r>
            <a:br>
              <a:rPr lang="en-US" sz="3600" b="1" dirty="0"/>
            </a:br>
            <a:r>
              <a:rPr lang="en-US" sz="3600" b="1" dirty="0"/>
              <a:t>Short Term Disability</a:t>
            </a:r>
            <a:br>
              <a:rPr lang="en-US" sz="3600" b="1" dirty="0"/>
            </a:br>
            <a:r>
              <a:rPr lang="en-US" sz="3600" b="1" dirty="0"/>
              <a:t>Long Term Disability</a:t>
            </a:r>
          </a:p>
        </p:txBody>
      </p:sp>
    </p:spTree>
    <p:extLst>
      <p:ext uri="{BB962C8B-B14F-4D97-AF65-F5344CB8AC3E}">
        <p14:creationId xmlns:p14="http://schemas.microsoft.com/office/powerpoint/2010/main" val="207364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6431692" cy="822960"/>
          </a:xfrm>
          <a:noFill/>
        </p:spPr>
        <p:txBody>
          <a:bodyPr>
            <a:normAutofit fontScale="90000"/>
          </a:bodyPr>
          <a:lstStyle/>
          <a:p>
            <a:r>
              <a:rPr lang="en-US" dirty="0"/>
              <a:t>Voluntary Life Insurance Plan Highlights</a:t>
            </a:r>
            <a:br>
              <a:rPr lang="en-US" dirty="0"/>
            </a:br>
            <a:r>
              <a:rPr lang="en-US" dirty="0"/>
              <a:t>Special Enrollment Period 7/1/2020</a:t>
            </a:r>
          </a:p>
        </p:txBody>
      </p:sp>
      <p:sp>
        <p:nvSpPr>
          <p:cNvPr id="3" name="Text Placeholder 2"/>
          <p:cNvSpPr>
            <a:spLocks noGrp="1"/>
          </p:cNvSpPr>
          <p:nvPr>
            <p:ph type="body" sz="quarter" idx="13"/>
          </p:nvPr>
        </p:nvSpPr>
        <p:spPr>
          <a:xfrm>
            <a:off x="228600" y="948817"/>
            <a:ext cx="7772400" cy="411480"/>
          </a:xfrm>
        </p:spPr>
        <p:txBody>
          <a:bodyPr/>
          <a:lstStyle/>
          <a:p>
            <a:r>
              <a:rPr lang="en-US" dirty="0"/>
              <a:t>Guardian</a:t>
            </a:r>
          </a:p>
        </p:txBody>
      </p:sp>
      <p:sp>
        <p:nvSpPr>
          <p:cNvPr id="4" name="Text Placeholder 4"/>
          <p:cNvSpPr txBox="1">
            <a:spLocks/>
          </p:cNvSpPr>
          <p:nvPr/>
        </p:nvSpPr>
        <p:spPr>
          <a:xfrm>
            <a:off x="350389" y="1485931"/>
            <a:ext cx="8793611" cy="5372070"/>
          </a:xfrm>
          <a:prstGeom prst="rect">
            <a:avLst/>
          </a:prstGeom>
          <a:solidFill>
            <a:schemeClr val="bg1"/>
          </a:solidFill>
        </p:spPr>
        <p:txBody>
          <a:bodyPr vert="horz" lIns="91440" tIns="45720" rIns="91440" bIns="45720" rtlCol="0">
            <a:noAutofit/>
          </a:bodyPr>
          <a:lstStyle>
            <a:lvl1pPr marL="228600" indent="-228600" algn="l" defTabSz="457200" rtl="0" eaLnBrk="1" latinLnBrk="0" hangingPunct="1">
              <a:spcBef>
                <a:spcPts val="0"/>
              </a:spcBef>
              <a:spcAft>
                <a:spcPts val="900"/>
              </a:spcAft>
              <a:buClr>
                <a:schemeClr val="accent2"/>
              </a:buClr>
              <a:buFont typeface="Arial"/>
              <a:buNone/>
              <a:defRPr lang="en-US" sz="2000" b="1" kern="1200" dirty="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200"/>
              </a:spcAft>
            </a:pPr>
            <a:r>
              <a:rPr lang="en-US" sz="1200" b="0" dirty="0">
                <a:solidFill>
                  <a:schemeClr val="tx1"/>
                </a:solidFill>
                <a:latin typeface="+mn-lt"/>
              </a:rPr>
              <a:t>Voluntary Term Life is available for purchased on the employee, spouse, and dependents. </a:t>
            </a:r>
            <a:br>
              <a:rPr lang="en-US" sz="1200" b="0" dirty="0">
                <a:solidFill>
                  <a:schemeClr val="tx1"/>
                </a:solidFill>
                <a:latin typeface="+mn-lt"/>
              </a:rPr>
            </a:br>
            <a:r>
              <a:rPr lang="en-US" sz="1200" b="0" dirty="0">
                <a:solidFill>
                  <a:schemeClr val="tx1"/>
                </a:solidFill>
                <a:latin typeface="+mn-lt"/>
              </a:rPr>
              <a:t>Coverage must be purchased on the employee in order to purchase coverage for a spouse and/or dependent.  </a:t>
            </a:r>
          </a:p>
          <a:p>
            <a:pPr marL="0" indent="0">
              <a:spcAft>
                <a:spcPts val="200"/>
              </a:spcAft>
            </a:pPr>
            <a:endParaRPr lang="en-US" sz="800" b="0" dirty="0">
              <a:solidFill>
                <a:schemeClr val="tx1"/>
              </a:solidFill>
              <a:latin typeface="+mn-lt"/>
            </a:endParaRPr>
          </a:p>
          <a:p>
            <a:pPr marL="0" indent="0">
              <a:spcAft>
                <a:spcPts val="200"/>
              </a:spcAft>
            </a:pPr>
            <a:r>
              <a:rPr lang="en-US" sz="1200" b="0" dirty="0">
                <a:solidFill>
                  <a:schemeClr val="tx1"/>
                </a:solidFill>
                <a:latin typeface="+mn-lt"/>
              </a:rPr>
              <a:t>Guardian is offering a one-time special enrollment period, effective 7/1/2020, for employees who don’t have voluntary life coverage or who wish to increase their coverage amount.  The employee and spouse limits have been increased for richer coverage so the new benefit maximums and guarantee issue levels are available effective 7/1/2020. </a:t>
            </a:r>
            <a:r>
              <a:rPr lang="en-US" sz="1200" dirty="0">
                <a:solidFill>
                  <a:schemeClr val="tx1"/>
                </a:solidFill>
                <a:latin typeface="+mn-lt"/>
              </a:rPr>
              <a:t>Action is needed if you want to change your current election or sign up for the first time.</a:t>
            </a:r>
          </a:p>
          <a:p>
            <a:pPr marL="0" indent="0">
              <a:spcAft>
                <a:spcPts val="200"/>
              </a:spcAft>
            </a:pPr>
            <a:endParaRPr lang="en-US" sz="800" b="0" dirty="0">
              <a:solidFill>
                <a:schemeClr val="tx1"/>
              </a:solidFill>
              <a:latin typeface="+mn-lt"/>
            </a:endParaRPr>
          </a:p>
          <a:p>
            <a:pPr marL="0" indent="0">
              <a:spcAft>
                <a:spcPts val="200"/>
              </a:spcAft>
            </a:pPr>
            <a:r>
              <a:rPr lang="en-US" sz="1200" b="0" dirty="0">
                <a:solidFill>
                  <a:schemeClr val="tx1"/>
                </a:solidFill>
                <a:latin typeface="+mn-lt"/>
              </a:rPr>
              <a:t>Employee voluntary life coverage - employees may purchase in $10,000 increments up to $100,000; </a:t>
            </a:r>
            <a:br>
              <a:rPr lang="en-US" sz="1200" b="0" dirty="0">
                <a:solidFill>
                  <a:schemeClr val="tx1"/>
                </a:solidFill>
                <a:latin typeface="+mn-lt"/>
              </a:rPr>
            </a:br>
            <a:r>
              <a:rPr lang="en-US" sz="1200" b="0" dirty="0">
                <a:solidFill>
                  <a:schemeClr val="tx1"/>
                </a:solidFill>
                <a:latin typeface="+mn-lt"/>
              </a:rPr>
              <a:t>$100,000 is the guarantee issue to age 64, $50,000* is the guarantee issue for ages 65-69 and $10,000* is the guarantee issue age 70+.  </a:t>
            </a:r>
            <a:r>
              <a:rPr lang="en-US" sz="1200" dirty="0">
                <a:solidFill>
                  <a:schemeClr val="tx1"/>
                </a:solidFill>
                <a:latin typeface="+mn-lt"/>
              </a:rPr>
              <a:t>If you were previously denied voluntary life coverage, the denial stands</a:t>
            </a:r>
            <a:r>
              <a:rPr lang="en-US" sz="1200" b="0" dirty="0">
                <a:solidFill>
                  <a:schemeClr val="tx1"/>
                </a:solidFill>
                <a:latin typeface="+mn-lt"/>
              </a:rPr>
              <a:t>.</a:t>
            </a:r>
          </a:p>
          <a:p>
            <a:pPr marL="0" indent="0">
              <a:spcAft>
                <a:spcPts val="200"/>
              </a:spcAft>
            </a:pPr>
            <a:endParaRPr lang="en-US" sz="800" b="0" dirty="0">
              <a:solidFill>
                <a:schemeClr val="tx1"/>
              </a:solidFill>
              <a:latin typeface="+mn-lt"/>
            </a:endParaRPr>
          </a:p>
          <a:p>
            <a:pPr marL="0" indent="0">
              <a:spcAft>
                <a:spcPts val="200"/>
              </a:spcAft>
            </a:pPr>
            <a:r>
              <a:rPr lang="en-US" sz="1200" b="0" dirty="0">
                <a:solidFill>
                  <a:schemeClr val="tx1"/>
                </a:solidFill>
                <a:latin typeface="+mn-lt"/>
              </a:rPr>
              <a:t>Spouse voluntary life coverage  - employees may purchase this benefit on a spouse in $5,000 increments up to a benefit maximum of $50,000*. You may purchase $20,000 in coverage which is the guarantee issue for spouses to age 64, and for spouses ages 65 to 69, the guarantee issue is $10,000. </a:t>
            </a:r>
          </a:p>
          <a:p>
            <a:pPr marL="0" indent="0">
              <a:spcAft>
                <a:spcPts val="200"/>
              </a:spcAft>
            </a:pPr>
            <a:endParaRPr lang="en-US" sz="800" b="0" dirty="0">
              <a:solidFill>
                <a:schemeClr val="tx1"/>
              </a:solidFill>
              <a:latin typeface="+mn-lt"/>
            </a:endParaRPr>
          </a:p>
          <a:p>
            <a:pPr marL="0" indent="0">
              <a:spcAft>
                <a:spcPts val="200"/>
              </a:spcAft>
            </a:pPr>
            <a:r>
              <a:rPr lang="en-US" sz="1200" b="0" dirty="0">
                <a:solidFill>
                  <a:schemeClr val="tx1"/>
                </a:solidFill>
                <a:latin typeface="+mn-lt"/>
              </a:rPr>
              <a:t>Note: The spouse voluntary life coverage terminates when the spouse turns 70; the spouse rates are based on the employee’s age. </a:t>
            </a:r>
            <a:r>
              <a:rPr lang="en-US" sz="1200" dirty="0">
                <a:solidFill>
                  <a:schemeClr val="tx1"/>
                </a:solidFill>
                <a:latin typeface="+mn-lt"/>
              </a:rPr>
              <a:t>If your spouse was previously denied voluntary life coverage, the denial stands.</a:t>
            </a:r>
          </a:p>
          <a:p>
            <a:pPr marL="0" indent="0">
              <a:spcAft>
                <a:spcPts val="200"/>
              </a:spcAft>
            </a:pPr>
            <a:endParaRPr lang="en-US" sz="800" b="0" dirty="0">
              <a:solidFill>
                <a:schemeClr val="tx1"/>
              </a:solidFill>
              <a:latin typeface="+mn-lt"/>
            </a:endParaRPr>
          </a:p>
          <a:p>
            <a:pPr marL="0" indent="0">
              <a:spcAft>
                <a:spcPts val="200"/>
              </a:spcAft>
            </a:pPr>
            <a:r>
              <a:rPr lang="en-US" sz="1200" b="0" dirty="0">
                <a:solidFill>
                  <a:schemeClr val="tx1"/>
                </a:solidFill>
                <a:latin typeface="+mn-lt"/>
              </a:rPr>
              <a:t>If you are purchasing dependent life coverage for your child(ren) the maximum benefit amount and guarantee issue is $10,000. This benefit is available to unmarried children ages 14 days to age 26.</a:t>
            </a:r>
          </a:p>
          <a:p>
            <a:pPr marL="0" indent="0">
              <a:spcAft>
                <a:spcPts val="200"/>
              </a:spcAft>
            </a:pPr>
            <a:endParaRPr lang="en-US" sz="800" b="0" dirty="0">
              <a:solidFill>
                <a:schemeClr val="tx1"/>
              </a:solidFill>
              <a:latin typeface="+mn-lt"/>
            </a:endParaRPr>
          </a:p>
          <a:p>
            <a:pPr marL="0" indent="0">
              <a:spcAft>
                <a:spcPts val="200"/>
              </a:spcAft>
            </a:pPr>
            <a:r>
              <a:rPr lang="en-US" sz="1200" b="0" dirty="0">
                <a:solidFill>
                  <a:schemeClr val="tx1"/>
                </a:solidFill>
                <a:latin typeface="+mn-lt"/>
              </a:rPr>
              <a:t>The employee’s age as of 7/1/2020 will be the age you will be billed until 7/1/2021 if you move to another age band.</a:t>
            </a:r>
          </a:p>
          <a:p>
            <a:pPr marL="0" indent="0">
              <a:spcAft>
                <a:spcPts val="200"/>
              </a:spcAft>
            </a:pPr>
            <a:endParaRPr lang="en-US" sz="1200" b="0" dirty="0">
              <a:solidFill>
                <a:schemeClr val="tx1"/>
              </a:solidFill>
              <a:latin typeface="+mn-lt"/>
            </a:endParaRPr>
          </a:p>
          <a:p>
            <a:pPr marL="0" indent="0">
              <a:spcAft>
                <a:spcPts val="200"/>
              </a:spcAft>
            </a:pPr>
            <a:r>
              <a:rPr lang="en-US" sz="1200" dirty="0">
                <a:solidFill>
                  <a:srgbClr val="00263E"/>
                </a:solidFill>
                <a:latin typeface="+mn-lt"/>
              </a:rPr>
              <a:t>*If you and/or your spouse wish to purchase more than the guarantee issue, you will need to complete an evidence of insurability form.</a:t>
            </a:r>
          </a:p>
        </p:txBody>
      </p:sp>
    </p:spTree>
    <p:extLst>
      <p:ext uri="{BB962C8B-B14F-4D97-AF65-F5344CB8AC3E}">
        <p14:creationId xmlns:p14="http://schemas.microsoft.com/office/powerpoint/2010/main" val="95820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7762"/>
            <a:ext cx="6431692" cy="822960"/>
          </a:xfrm>
          <a:solidFill>
            <a:schemeClr val="bg1"/>
          </a:solidFill>
        </p:spPr>
        <p:txBody>
          <a:bodyPr>
            <a:normAutofit fontScale="90000"/>
          </a:bodyPr>
          <a:lstStyle/>
          <a:p>
            <a:r>
              <a:rPr lang="en-US" dirty="0"/>
              <a:t>Voluntary Life Insurance Plan Highlights</a:t>
            </a:r>
            <a:br>
              <a:rPr lang="en-US" dirty="0"/>
            </a:br>
            <a:r>
              <a:rPr lang="en-US" dirty="0"/>
              <a:t>New Hires</a:t>
            </a:r>
          </a:p>
        </p:txBody>
      </p:sp>
      <p:sp>
        <p:nvSpPr>
          <p:cNvPr id="3" name="Text Placeholder 2"/>
          <p:cNvSpPr>
            <a:spLocks noGrp="1"/>
          </p:cNvSpPr>
          <p:nvPr>
            <p:ph type="body" sz="quarter" idx="13"/>
          </p:nvPr>
        </p:nvSpPr>
        <p:spPr>
          <a:xfrm>
            <a:off x="228600" y="1103797"/>
            <a:ext cx="7772400" cy="411480"/>
          </a:xfrm>
        </p:spPr>
        <p:txBody>
          <a:bodyPr/>
          <a:lstStyle/>
          <a:p>
            <a:r>
              <a:rPr lang="en-US" dirty="0"/>
              <a:t>Guardian</a:t>
            </a:r>
          </a:p>
        </p:txBody>
      </p:sp>
      <p:sp>
        <p:nvSpPr>
          <p:cNvPr id="4" name="Text Placeholder 4"/>
          <p:cNvSpPr txBox="1">
            <a:spLocks/>
          </p:cNvSpPr>
          <p:nvPr/>
        </p:nvSpPr>
        <p:spPr>
          <a:xfrm>
            <a:off x="412382" y="1671907"/>
            <a:ext cx="8266670" cy="4521200"/>
          </a:xfrm>
          <a:prstGeom prst="rect">
            <a:avLst/>
          </a:prstGeom>
          <a:solidFill>
            <a:schemeClr val="bg1"/>
          </a:solidFill>
        </p:spPr>
        <p:txBody>
          <a:bodyPr vert="horz" lIns="91440" tIns="45720" rIns="91440" bIns="45720" rtlCol="0">
            <a:noAutofit/>
          </a:bodyPr>
          <a:lstStyle>
            <a:lvl1pPr marL="228600" indent="-228600" algn="l" defTabSz="457200" rtl="0" eaLnBrk="1" latinLnBrk="0" hangingPunct="1">
              <a:spcBef>
                <a:spcPts val="0"/>
              </a:spcBef>
              <a:spcAft>
                <a:spcPts val="900"/>
              </a:spcAft>
              <a:buClr>
                <a:schemeClr val="accent2"/>
              </a:buClr>
              <a:buFont typeface="Arial"/>
              <a:buNone/>
              <a:defRPr lang="en-US" sz="2000" b="1" kern="1200" dirty="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dirty="0">
                <a:solidFill>
                  <a:schemeClr val="accent1"/>
                </a:solidFill>
              </a:rPr>
              <a:t>VOLUNTARY </a:t>
            </a:r>
            <a:r>
              <a:rPr lang="en-US" dirty="0">
                <a:solidFill>
                  <a:srgbClr val="00263E"/>
                </a:solidFill>
              </a:rPr>
              <a:t>LIFE AND </a:t>
            </a:r>
            <a:r>
              <a:rPr lang="en-US" dirty="0">
                <a:solidFill>
                  <a:schemeClr val="accent1"/>
                </a:solidFill>
              </a:rPr>
              <a:t>AD&amp;D** </a:t>
            </a:r>
          </a:p>
          <a:p>
            <a:pPr marL="231775" lvl="1" indent="0">
              <a:spcAft>
                <a:spcPts val="1200"/>
              </a:spcAft>
              <a:buNone/>
            </a:pPr>
            <a:r>
              <a:rPr lang="en-US" sz="1600" dirty="0"/>
              <a:t>100% Employee paid</a:t>
            </a:r>
          </a:p>
          <a:p>
            <a:pPr marL="231775" lvl="1" indent="0">
              <a:spcAft>
                <a:spcPts val="0"/>
              </a:spcAft>
              <a:buNone/>
            </a:pPr>
            <a:r>
              <a:rPr lang="en-US" sz="1600" dirty="0"/>
              <a:t>Employee* - $10,000 increments up to $100,000; $100,000 guarantee issue to age 64, </a:t>
            </a:r>
          </a:p>
          <a:p>
            <a:pPr marL="231775" lvl="1" indent="0">
              <a:spcAft>
                <a:spcPts val="0"/>
              </a:spcAft>
              <a:buNone/>
            </a:pPr>
            <a:r>
              <a:rPr lang="en-US" sz="1600" dirty="0"/>
              <a:t>$50,000 guarantee issue age 65-69; $10,000 guarantee issue age 70+</a:t>
            </a:r>
          </a:p>
          <a:p>
            <a:pPr marL="231775" lvl="1" indent="0">
              <a:spcAft>
                <a:spcPts val="0"/>
              </a:spcAft>
              <a:buNone/>
            </a:pPr>
            <a:endParaRPr lang="en-US" sz="1600" dirty="0"/>
          </a:p>
          <a:p>
            <a:pPr marL="231775" lvl="1" indent="0">
              <a:spcAft>
                <a:spcPts val="0"/>
              </a:spcAft>
              <a:buNone/>
            </a:pPr>
            <a:r>
              <a:rPr lang="en-US" sz="1600" dirty="0"/>
              <a:t>Spouse* - $5,000 increments up $50,000; Guarantee Issue: $20,000 to age 64; Guarantee issue: $10,000 (ages 65-69)</a:t>
            </a:r>
          </a:p>
          <a:p>
            <a:pPr marL="231775" lvl="1" indent="0">
              <a:spcAft>
                <a:spcPts val="0"/>
              </a:spcAft>
              <a:buNone/>
            </a:pPr>
            <a:r>
              <a:rPr lang="en-US" sz="1600" dirty="0"/>
              <a:t>Note:  Spouse life benefits terminate when the spouse turns 70 </a:t>
            </a:r>
            <a:br>
              <a:rPr lang="en-US" sz="1600" dirty="0"/>
            </a:br>
            <a:r>
              <a:rPr lang="en-US" sz="1600" dirty="0"/>
              <a:t>The spouse rates are based on employee’s age</a:t>
            </a:r>
          </a:p>
          <a:p>
            <a:pPr marL="231775" lvl="1" indent="0">
              <a:spcAft>
                <a:spcPts val="0"/>
              </a:spcAft>
              <a:buNone/>
            </a:pPr>
            <a:endParaRPr lang="en-US" sz="1600" dirty="0"/>
          </a:p>
          <a:p>
            <a:pPr marL="231775" lvl="1" indent="0">
              <a:spcAft>
                <a:spcPts val="1200"/>
              </a:spcAft>
              <a:buNone/>
            </a:pPr>
            <a:r>
              <a:rPr lang="en-US" sz="1600" dirty="0"/>
              <a:t>Dependents – Benefit maximum and Guarantee Issue is $10,000 (14 days to age 26 unmarried)</a:t>
            </a:r>
          </a:p>
          <a:p>
            <a:pPr marL="231775" lvl="1" indent="0">
              <a:lnSpc>
                <a:spcPct val="150000"/>
              </a:lnSpc>
              <a:spcAft>
                <a:spcPts val="0"/>
              </a:spcAft>
              <a:buNone/>
            </a:pPr>
            <a:r>
              <a:rPr lang="en-US" sz="1200" b="1" dirty="0">
                <a:solidFill>
                  <a:srgbClr val="00263E"/>
                </a:solidFill>
              </a:rPr>
              <a:t>*An age reduction schedule applies    </a:t>
            </a:r>
          </a:p>
          <a:p>
            <a:pPr marL="231775" lvl="1" indent="0">
              <a:lnSpc>
                <a:spcPct val="150000"/>
              </a:lnSpc>
              <a:spcAft>
                <a:spcPts val="0"/>
              </a:spcAft>
              <a:buNone/>
            </a:pPr>
            <a:r>
              <a:rPr lang="en-US" sz="1200" b="1" dirty="0">
                <a:solidFill>
                  <a:srgbClr val="00263E"/>
                </a:solidFill>
              </a:rPr>
              <a:t> **Evidence of insurability (EOI) is required if enrolling after you are first eligible </a:t>
            </a:r>
          </a:p>
        </p:txBody>
      </p:sp>
    </p:spTree>
    <p:extLst>
      <p:ext uri="{BB962C8B-B14F-4D97-AF65-F5344CB8AC3E}">
        <p14:creationId xmlns:p14="http://schemas.microsoft.com/office/powerpoint/2010/main" val="1654750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812" y="3279305"/>
            <a:ext cx="1743607" cy="22313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952" y="3086291"/>
            <a:ext cx="1999661" cy="25910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086291"/>
            <a:ext cx="2304488" cy="2737341"/>
          </a:xfrm>
          <a:prstGeom prst="rect">
            <a:avLst/>
          </a:prstGeom>
        </p:spPr>
      </p:pic>
      <p:sp>
        <p:nvSpPr>
          <p:cNvPr id="2" name="Title 1"/>
          <p:cNvSpPr>
            <a:spLocks noGrp="1"/>
          </p:cNvSpPr>
          <p:nvPr>
            <p:ph type="title"/>
          </p:nvPr>
        </p:nvSpPr>
        <p:spPr/>
        <p:txBody>
          <a:bodyPr/>
          <a:lstStyle/>
          <a:p>
            <a:r>
              <a:rPr lang="en-US" dirty="0"/>
              <a:t>Who is Eligible?</a:t>
            </a:r>
          </a:p>
        </p:txBody>
      </p:sp>
      <p:sp>
        <p:nvSpPr>
          <p:cNvPr id="3" name="Text Placeholder 2"/>
          <p:cNvSpPr>
            <a:spLocks noGrp="1"/>
          </p:cNvSpPr>
          <p:nvPr>
            <p:ph type="body" sz="quarter" idx="13"/>
          </p:nvPr>
        </p:nvSpPr>
        <p:spPr/>
        <p:txBody>
          <a:bodyPr/>
          <a:lstStyle/>
          <a:p>
            <a:r>
              <a:rPr lang="en-US" dirty="0"/>
              <a:t>Eligibility Definition Medical/Dental/Vision and Life Plans</a:t>
            </a:r>
          </a:p>
          <a:p>
            <a:endParaRPr lang="en-US" dirty="0"/>
          </a:p>
        </p:txBody>
      </p:sp>
      <p:sp>
        <p:nvSpPr>
          <p:cNvPr id="49" name="Freeform 43"/>
          <p:cNvSpPr>
            <a:spLocks/>
          </p:cNvSpPr>
          <p:nvPr/>
        </p:nvSpPr>
        <p:spPr bwMode="auto">
          <a:xfrm>
            <a:off x="10076712" y="2628044"/>
            <a:ext cx="372566" cy="97576"/>
          </a:xfrm>
          <a:custGeom>
            <a:avLst/>
            <a:gdLst>
              <a:gd name="T0" fmla="*/ 0 w 195"/>
              <a:gd name="T1" fmla="*/ 2 h 51"/>
              <a:gd name="T2" fmla="*/ 97 w 195"/>
              <a:gd name="T3" fmla="*/ 51 h 51"/>
              <a:gd name="T4" fmla="*/ 195 w 195"/>
              <a:gd name="T5" fmla="*/ 0 h 51"/>
              <a:gd name="T6" fmla="*/ 0 w 195"/>
              <a:gd name="T7" fmla="*/ 2 h 51"/>
            </a:gdLst>
            <a:ahLst/>
            <a:cxnLst>
              <a:cxn ang="0">
                <a:pos x="T0" y="T1"/>
              </a:cxn>
              <a:cxn ang="0">
                <a:pos x="T2" y="T3"/>
              </a:cxn>
              <a:cxn ang="0">
                <a:pos x="T4" y="T5"/>
              </a:cxn>
              <a:cxn ang="0">
                <a:pos x="T6" y="T7"/>
              </a:cxn>
            </a:cxnLst>
            <a:rect l="0" t="0" r="r" b="b"/>
            <a:pathLst>
              <a:path w="195" h="51">
                <a:moveTo>
                  <a:pt x="0" y="2"/>
                </a:moveTo>
                <a:cubicBezTo>
                  <a:pt x="9" y="30"/>
                  <a:pt x="52" y="51"/>
                  <a:pt x="97" y="51"/>
                </a:cubicBezTo>
                <a:cubicBezTo>
                  <a:pt x="142" y="50"/>
                  <a:pt x="185" y="28"/>
                  <a:pt x="195" y="0"/>
                </a:cubicBezTo>
                <a:cubicBezTo>
                  <a:pt x="130" y="4"/>
                  <a:pt x="65" y="4"/>
                  <a:pt x="0" y="2"/>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Rectangle 53"/>
          <p:cNvSpPr/>
          <p:nvPr/>
        </p:nvSpPr>
        <p:spPr>
          <a:xfrm>
            <a:off x="3783" y="5293269"/>
            <a:ext cx="9144000" cy="217365"/>
          </a:xfrm>
          <a:prstGeom prst="rect">
            <a:avLst/>
          </a:prstGeom>
          <a:solidFill>
            <a:srgbClr val="26262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Rectangle 54"/>
          <p:cNvSpPr/>
          <p:nvPr/>
        </p:nvSpPr>
        <p:spPr>
          <a:xfrm>
            <a:off x="3783" y="5374181"/>
            <a:ext cx="9144000" cy="152215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ectangle 113"/>
          <p:cNvSpPr/>
          <p:nvPr/>
        </p:nvSpPr>
        <p:spPr>
          <a:xfrm>
            <a:off x="284224" y="5515855"/>
            <a:ext cx="2248863" cy="954107"/>
          </a:xfrm>
          <a:prstGeom prst="rect">
            <a:avLst/>
          </a:prstGeom>
        </p:spPr>
        <p:txBody>
          <a:bodyPr wrap="square">
            <a:spAutoFit/>
          </a:bodyPr>
          <a:lstStyle/>
          <a:p>
            <a:pPr algn="ctr"/>
            <a:r>
              <a:rPr lang="en-US" sz="1400" dirty="0">
                <a:solidFill>
                  <a:schemeClr val="bg1"/>
                </a:solidFill>
                <a:latin typeface="+mn-lt"/>
                <a:ea typeface="Open Sans" pitchFamily="34" charset="0"/>
                <a:cs typeface="Open Sans" pitchFamily="34" charset="0"/>
              </a:rPr>
              <a:t>All full-time employees working 30+ hours/week who have completed their eligibility waiting period</a:t>
            </a:r>
          </a:p>
        </p:txBody>
      </p:sp>
      <p:sp>
        <p:nvSpPr>
          <p:cNvPr id="115" name="Rectangle 114"/>
          <p:cNvSpPr/>
          <p:nvPr/>
        </p:nvSpPr>
        <p:spPr>
          <a:xfrm>
            <a:off x="3607549" y="5515855"/>
            <a:ext cx="1921120" cy="307777"/>
          </a:xfrm>
          <a:prstGeom prst="rect">
            <a:avLst/>
          </a:prstGeom>
          <a:noFill/>
          <a:ln w="76200">
            <a:noFill/>
          </a:ln>
        </p:spPr>
        <p:txBody>
          <a:bodyPr wrap="square">
            <a:spAutoFit/>
          </a:bodyPr>
          <a:lstStyle/>
          <a:p>
            <a:pPr algn="ctr"/>
            <a:r>
              <a:rPr lang="en-US" sz="1400" dirty="0">
                <a:solidFill>
                  <a:schemeClr val="bg1"/>
                </a:solidFill>
                <a:latin typeface="+mn-lt"/>
                <a:ea typeface="Open Sans" pitchFamily="34" charset="0"/>
                <a:cs typeface="Open Sans" pitchFamily="34" charset="0"/>
              </a:rPr>
              <a:t>Same or opposite sex</a:t>
            </a:r>
          </a:p>
        </p:txBody>
      </p:sp>
      <p:sp>
        <p:nvSpPr>
          <p:cNvPr id="116" name="Rectangle 115"/>
          <p:cNvSpPr/>
          <p:nvPr/>
        </p:nvSpPr>
        <p:spPr>
          <a:xfrm>
            <a:off x="6535077" y="5374181"/>
            <a:ext cx="2444661" cy="1169551"/>
          </a:xfrm>
          <a:prstGeom prst="rect">
            <a:avLst/>
          </a:prstGeom>
          <a:noFill/>
          <a:ln w="76200">
            <a:noFill/>
          </a:ln>
        </p:spPr>
        <p:txBody>
          <a:bodyPr wrap="square">
            <a:spAutoFit/>
          </a:bodyPr>
          <a:lstStyle/>
          <a:p>
            <a:pPr algn="ctr"/>
            <a:r>
              <a:rPr lang="en-US" sz="1400" dirty="0">
                <a:solidFill>
                  <a:schemeClr val="bg1"/>
                </a:solidFill>
                <a:latin typeface="+mn-lt"/>
                <a:ea typeface="Open Sans" pitchFamily="34" charset="0"/>
                <a:cs typeface="Open Sans" pitchFamily="34" charset="0"/>
              </a:rPr>
              <a:t>You or your spouse’s children to age 26 </a:t>
            </a:r>
            <a:br>
              <a:rPr lang="en-US" sz="1400" dirty="0">
                <a:solidFill>
                  <a:schemeClr val="bg1"/>
                </a:solidFill>
                <a:latin typeface="+mn-lt"/>
                <a:ea typeface="Open Sans" pitchFamily="34" charset="0"/>
                <a:cs typeface="Open Sans" pitchFamily="34" charset="0"/>
              </a:rPr>
            </a:br>
            <a:r>
              <a:rPr lang="en-US" sz="1400" dirty="0">
                <a:solidFill>
                  <a:schemeClr val="bg1"/>
                </a:solidFill>
                <a:latin typeface="+mn-lt"/>
                <a:ea typeface="Open Sans" pitchFamily="34" charset="0"/>
                <a:cs typeface="Open Sans" pitchFamily="34" charset="0"/>
              </a:rPr>
              <a:t>regardless of student status. Life and dental plans require dependents be unmarried.</a:t>
            </a:r>
          </a:p>
        </p:txBody>
      </p:sp>
      <p:sp>
        <p:nvSpPr>
          <p:cNvPr id="117" name="Rectangle 116"/>
          <p:cNvSpPr/>
          <p:nvPr/>
        </p:nvSpPr>
        <p:spPr>
          <a:xfrm>
            <a:off x="660463" y="2415866"/>
            <a:ext cx="1467068" cy="456535"/>
          </a:xfrm>
          <a:prstGeom prst="rect">
            <a:avLst/>
          </a:prstGeom>
        </p:spPr>
        <p:txBody>
          <a:bodyPr wrap="none">
            <a:spAutoFit/>
          </a:bodyPr>
          <a:lstStyle/>
          <a:p>
            <a:pPr algn="ctr">
              <a:lnSpc>
                <a:spcPct val="150000"/>
              </a:lnSpc>
            </a:pPr>
            <a:r>
              <a:rPr lang="en-US" b="1" dirty="0">
                <a:solidFill>
                  <a:schemeClr val="accent1"/>
                </a:solidFill>
                <a:ea typeface="Open Sans Extrabold" pitchFamily="34" charset="0"/>
                <a:cs typeface="Open Sans Extrabold" pitchFamily="34" charset="0"/>
              </a:rPr>
              <a:t>EMPLOYEE</a:t>
            </a:r>
          </a:p>
        </p:txBody>
      </p:sp>
      <p:sp>
        <p:nvSpPr>
          <p:cNvPr id="118" name="Rectangle 117"/>
          <p:cNvSpPr/>
          <p:nvPr/>
        </p:nvSpPr>
        <p:spPr>
          <a:xfrm>
            <a:off x="4058233" y="2415866"/>
            <a:ext cx="1146469" cy="456535"/>
          </a:xfrm>
          <a:prstGeom prst="rect">
            <a:avLst/>
          </a:prstGeom>
        </p:spPr>
        <p:txBody>
          <a:bodyPr wrap="none">
            <a:spAutoFit/>
          </a:bodyPr>
          <a:lstStyle/>
          <a:p>
            <a:pPr algn="ctr">
              <a:lnSpc>
                <a:spcPct val="150000"/>
              </a:lnSpc>
            </a:pPr>
            <a:r>
              <a:rPr lang="en-US" b="1" dirty="0">
                <a:solidFill>
                  <a:schemeClr val="accent2"/>
                </a:solidFill>
                <a:ea typeface="Open Sans Extrabold" pitchFamily="34" charset="0"/>
                <a:cs typeface="Open Sans Extrabold" pitchFamily="34" charset="0"/>
              </a:rPr>
              <a:t>SPOUSE</a:t>
            </a:r>
          </a:p>
        </p:txBody>
      </p:sp>
      <p:sp>
        <p:nvSpPr>
          <p:cNvPr id="119" name="Rectangle 118"/>
          <p:cNvSpPr/>
          <p:nvPr/>
        </p:nvSpPr>
        <p:spPr>
          <a:xfrm>
            <a:off x="6876397" y="2415866"/>
            <a:ext cx="1762022" cy="456535"/>
          </a:xfrm>
          <a:prstGeom prst="rect">
            <a:avLst/>
          </a:prstGeom>
        </p:spPr>
        <p:txBody>
          <a:bodyPr wrap="none">
            <a:spAutoFit/>
          </a:bodyPr>
          <a:lstStyle/>
          <a:p>
            <a:pPr algn="ctr">
              <a:lnSpc>
                <a:spcPct val="150000"/>
              </a:lnSpc>
            </a:pPr>
            <a:r>
              <a:rPr lang="en-US" b="1" dirty="0">
                <a:solidFill>
                  <a:schemeClr val="accent5"/>
                </a:solidFill>
                <a:ea typeface="Open Sans Extrabold" pitchFamily="34" charset="0"/>
                <a:cs typeface="Open Sans Extrabold" pitchFamily="34" charset="0"/>
              </a:rPr>
              <a:t>DEPENDENTS</a:t>
            </a:r>
          </a:p>
        </p:txBody>
      </p:sp>
    </p:spTree>
    <p:extLst>
      <p:ext uri="{BB962C8B-B14F-4D97-AF65-F5344CB8AC3E}">
        <p14:creationId xmlns:p14="http://schemas.microsoft.com/office/powerpoint/2010/main" val="2946379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186" y="120537"/>
            <a:ext cx="5943600" cy="822960"/>
          </a:xfrm>
        </p:spPr>
        <p:txBody>
          <a:bodyPr>
            <a:normAutofit fontScale="90000"/>
          </a:bodyPr>
          <a:lstStyle/>
          <a:p>
            <a:r>
              <a:rPr lang="en-US" dirty="0"/>
              <a:t>Voluntary Disability Plan Highlights</a:t>
            </a:r>
          </a:p>
        </p:txBody>
      </p:sp>
      <p:sp>
        <p:nvSpPr>
          <p:cNvPr id="5" name="Text Placeholder 4"/>
          <p:cNvSpPr>
            <a:spLocks noGrp="1"/>
          </p:cNvSpPr>
          <p:nvPr>
            <p:ph type="body" sz="quarter" idx="13"/>
          </p:nvPr>
        </p:nvSpPr>
        <p:spPr>
          <a:xfrm>
            <a:off x="204877" y="914240"/>
            <a:ext cx="7772400" cy="411480"/>
          </a:xfrm>
        </p:spPr>
        <p:txBody>
          <a:bodyPr/>
          <a:lstStyle/>
          <a:p>
            <a:r>
              <a:rPr lang="en-US" dirty="0"/>
              <a:t>Guardian</a:t>
            </a:r>
          </a:p>
        </p:txBody>
      </p:sp>
      <p:sp>
        <p:nvSpPr>
          <p:cNvPr id="6" name="Text Placeholder 6"/>
          <p:cNvSpPr txBox="1">
            <a:spLocks/>
          </p:cNvSpPr>
          <p:nvPr/>
        </p:nvSpPr>
        <p:spPr>
          <a:xfrm>
            <a:off x="-37106" y="1761929"/>
            <a:ext cx="4496046" cy="351203"/>
          </a:xfrm>
          <a:prstGeom prst="rect">
            <a:avLst/>
          </a:prstGeom>
        </p:spPr>
        <p:txBody>
          <a:bodyPr vert="horz" lIns="91440" tIns="45720" rIns="91440" bIns="45720" rtlCol="0">
            <a:normAutofit lnSpcReduction="10000"/>
          </a:bodyPr>
          <a:lstStyle>
            <a:lvl1pPr marL="228600" indent="-228600" algn="l" defTabSz="457200" rtl="0" eaLnBrk="1" latinLnBrk="0" hangingPunct="1">
              <a:spcBef>
                <a:spcPts val="0"/>
              </a:spcBef>
              <a:spcAft>
                <a:spcPts val="900"/>
              </a:spcAft>
              <a:buClr>
                <a:schemeClr val="accent2"/>
              </a:buClr>
              <a:buFont typeface="Arial"/>
              <a:buNone/>
              <a:defRPr lang="en-US" sz="2000" b="1" kern="1200" dirty="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800" dirty="0">
                <a:solidFill>
                  <a:schemeClr val="accent1"/>
                </a:solidFill>
                <a:latin typeface="+mn-lt"/>
              </a:rPr>
              <a:t>VOLUNTARY SHORT TERM DISABILITY</a:t>
            </a:r>
          </a:p>
        </p:txBody>
      </p:sp>
      <p:grpSp>
        <p:nvGrpSpPr>
          <p:cNvPr id="48" name="Group 47"/>
          <p:cNvGrpSpPr/>
          <p:nvPr/>
        </p:nvGrpSpPr>
        <p:grpSpPr>
          <a:xfrm>
            <a:off x="-28282" y="2109206"/>
            <a:ext cx="9172282" cy="3295717"/>
            <a:chOff x="-28281" y="1921052"/>
            <a:chExt cx="9172282" cy="3295717"/>
          </a:xfrm>
        </p:grpSpPr>
        <p:grpSp>
          <p:nvGrpSpPr>
            <p:cNvPr id="7" name="Group 6"/>
            <p:cNvGrpSpPr/>
            <p:nvPr/>
          </p:nvGrpSpPr>
          <p:grpSpPr>
            <a:xfrm>
              <a:off x="-28280" y="1921052"/>
              <a:ext cx="4119359" cy="768373"/>
              <a:chOff x="-28281" y="2124252"/>
              <a:chExt cx="4119359" cy="946670"/>
            </a:xfrm>
          </p:grpSpPr>
          <p:sp>
            <p:nvSpPr>
              <p:cNvPr id="8" name="Rectangle 7"/>
              <p:cNvSpPr/>
              <p:nvPr/>
            </p:nvSpPr>
            <p:spPr>
              <a:xfrm>
                <a:off x="-28281" y="2124252"/>
                <a:ext cx="4119359" cy="94667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p:cNvSpPr/>
              <p:nvPr/>
            </p:nvSpPr>
            <p:spPr>
              <a:xfrm>
                <a:off x="249632" y="2420559"/>
                <a:ext cx="3405380" cy="417114"/>
              </a:xfrm>
              <a:prstGeom prst="rect">
                <a:avLst/>
              </a:prstGeom>
            </p:spPr>
            <p:txBody>
              <a:bodyPr wrap="square">
                <a:spAutoFit/>
              </a:bodyPr>
              <a:lstStyle/>
              <a:p>
                <a:pPr algn="r"/>
                <a:r>
                  <a:rPr lang="en-US" sz="1600" dirty="0">
                    <a:solidFill>
                      <a:schemeClr val="bg1"/>
                    </a:solidFill>
                    <a:latin typeface="+mn-lt"/>
                    <a:ea typeface="Open Sans Extrabold" pitchFamily="34" charset="0"/>
                    <a:cs typeface="Open Sans Extrabold" pitchFamily="34" charset="0"/>
                  </a:rPr>
                  <a:t>100% Employee paid</a:t>
                </a:r>
              </a:p>
            </p:txBody>
          </p:sp>
        </p:grpSp>
        <p:grpSp>
          <p:nvGrpSpPr>
            <p:cNvPr id="10" name="Group 9"/>
            <p:cNvGrpSpPr/>
            <p:nvPr/>
          </p:nvGrpSpPr>
          <p:grpSpPr>
            <a:xfrm>
              <a:off x="-28281" y="2777408"/>
              <a:ext cx="4119359" cy="768373"/>
              <a:chOff x="-28282" y="3179321"/>
              <a:chExt cx="4119359" cy="946670"/>
            </a:xfrm>
          </p:grpSpPr>
          <p:sp>
            <p:nvSpPr>
              <p:cNvPr id="11" name="Rectangle 10"/>
              <p:cNvSpPr/>
              <p:nvPr/>
            </p:nvSpPr>
            <p:spPr>
              <a:xfrm>
                <a:off x="-28282" y="3179321"/>
                <a:ext cx="4119359" cy="94667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p:nvSpPr>
            <p:spPr>
              <a:xfrm>
                <a:off x="211109" y="3329289"/>
                <a:ext cx="3453763" cy="720469"/>
              </a:xfrm>
              <a:prstGeom prst="rect">
                <a:avLst/>
              </a:prstGeom>
            </p:spPr>
            <p:txBody>
              <a:bodyPr wrap="square">
                <a:spAutoFit/>
              </a:bodyPr>
              <a:lstStyle/>
              <a:p>
                <a:pPr algn="r"/>
                <a:r>
                  <a:rPr lang="en-US" sz="1600" dirty="0">
                    <a:solidFill>
                      <a:schemeClr val="bg1"/>
                    </a:solidFill>
                    <a:latin typeface="+mn-lt"/>
                    <a:ea typeface="Open Sans Extrabold" pitchFamily="34" charset="0"/>
                    <a:cs typeface="Open Sans Extrabold" pitchFamily="34" charset="0"/>
                  </a:rPr>
                  <a:t>Benefit begins after 7 days of disability for injury or illness</a:t>
                </a:r>
              </a:p>
            </p:txBody>
          </p:sp>
        </p:grpSp>
        <p:grpSp>
          <p:nvGrpSpPr>
            <p:cNvPr id="13" name="Group 12"/>
            <p:cNvGrpSpPr/>
            <p:nvPr/>
          </p:nvGrpSpPr>
          <p:grpSpPr>
            <a:xfrm>
              <a:off x="-28280" y="3623712"/>
              <a:ext cx="4119359" cy="768373"/>
              <a:chOff x="-28281" y="4222007"/>
              <a:chExt cx="4119359" cy="946670"/>
            </a:xfrm>
          </p:grpSpPr>
          <p:sp>
            <p:nvSpPr>
              <p:cNvPr id="14" name="Rectangle 13"/>
              <p:cNvSpPr/>
              <p:nvPr/>
            </p:nvSpPr>
            <p:spPr>
              <a:xfrm>
                <a:off x="-28281" y="4222007"/>
                <a:ext cx="4119359" cy="946670"/>
              </a:xfrm>
              <a:prstGeom prst="rect">
                <a:avLst/>
              </a:prstGeom>
              <a:solidFill>
                <a:schemeClr val="accent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p:cNvSpPr/>
              <p:nvPr/>
            </p:nvSpPr>
            <p:spPr>
              <a:xfrm>
                <a:off x="136186" y="4402954"/>
                <a:ext cx="3518826" cy="720469"/>
              </a:xfrm>
              <a:prstGeom prst="rect">
                <a:avLst/>
              </a:prstGeom>
            </p:spPr>
            <p:txBody>
              <a:bodyPr wrap="square">
                <a:spAutoFit/>
              </a:bodyPr>
              <a:lstStyle/>
              <a:p>
                <a:pPr algn="r"/>
                <a:r>
                  <a:rPr lang="en-US" sz="1600" dirty="0">
                    <a:solidFill>
                      <a:schemeClr val="bg1"/>
                    </a:solidFill>
                    <a:latin typeface="+mn-lt"/>
                    <a:ea typeface="Open Sans Extrabold" pitchFamily="34" charset="0"/>
                    <a:cs typeface="Open Sans Extrabold" pitchFamily="34" charset="0"/>
                  </a:rPr>
                  <a:t>Weekly benefit is 60% of your salary to a maximum of $800</a:t>
                </a:r>
              </a:p>
            </p:txBody>
          </p:sp>
        </p:grpSp>
        <p:grpSp>
          <p:nvGrpSpPr>
            <p:cNvPr id="16" name="Group 15"/>
            <p:cNvGrpSpPr/>
            <p:nvPr/>
          </p:nvGrpSpPr>
          <p:grpSpPr>
            <a:xfrm>
              <a:off x="-28281" y="4454109"/>
              <a:ext cx="4141695" cy="762660"/>
              <a:chOff x="-28282" y="5245093"/>
              <a:chExt cx="4141695" cy="939632"/>
            </a:xfrm>
          </p:grpSpPr>
          <p:sp>
            <p:nvSpPr>
              <p:cNvPr id="17" name="Rectangle 16"/>
              <p:cNvSpPr/>
              <p:nvPr/>
            </p:nvSpPr>
            <p:spPr>
              <a:xfrm>
                <a:off x="-28282" y="5245093"/>
                <a:ext cx="4141695" cy="9396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ectangle 17"/>
              <p:cNvSpPr/>
              <p:nvPr/>
            </p:nvSpPr>
            <p:spPr>
              <a:xfrm>
                <a:off x="211109" y="5357221"/>
                <a:ext cx="3471253" cy="720470"/>
              </a:xfrm>
              <a:prstGeom prst="rect">
                <a:avLst/>
              </a:prstGeom>
            </p:spPr>
            <p:txBody>
              <a:bodyPr wrap="square">
                <a:spAutoFit/>
              </a:bodyPr>
              <a:lstStyle/>
              <a:p>
                <a:pPr algn="r"/>
                <a:r>
                  <a:rPr lang="en-US" sz="1600" dirty="0">
                    <a:solidFill>
                      <a:schemeClr val="bg1"/>
                    </a:solidFill>
                    <a:latin typeface="+mn-lt"/>
                    <a:ea typeface="Open Sans Extrabold" pitchFamily="34" charset="0"/>
                    <a:cs typeface="Open Sans Extrabold" pitchFamily="34" charset="0"/>
                  </a:rPr>
                  <a:t>Benefit period is </a:t>
                </a:r>
                <a:r>
                  <a:rPr lang="en-US" sz="1600" dirty="0">
                    <a:solidFill>
                      <a:schemeClr val="bg1"/>
                    </a:solidFill>
                    <a:ea typeface="Open Sans Extrabold" pitchFamily="34" charset="0"/>
                    <a:cs typeface="Open Sans Extrabold" pitchFamily="34" charset="0"/>
                  </a:rPr>
                  <a:t>26</a:t>
                </a:r>
                <a:r>
                  <a:rPr lang="en-US" sz="1600" dirty="0">
                    <a:solidFill>
                      <a:schemeClr val="bg1"/>
                    </a:solidFill>
                    <a:latin typeface="+mn-lt"/>
                    <a:ea typeface="Open Sans Extrabold" pitchFamily="34" charset="0"/>
                    <a:cs typeface="Open Sans Extrabold" pitchFamily="34" charset="0"/>
                  </a:rPr>
                  <a:t> weeks including 7 day elimination period</a:t>
                </a:r>
              </a:p>
            </p:txBody>
          </p:sp>
        </p:grpSp>
        <p:grpSp>
          <p:nvGrpSpPr>
            <p:cNvPr id="19" name="Group 18"/>
            <p:cNvGrpSpPr/>
            <p:nvPr/>
          </p:nvGrpSpPr>
          <p:grpSpPr>
            <a:xfrm>
              <a:off x="4996361" y="1921052"/>
              <a:ext cx="4147640" cy="768373"/>
              <a:chOff x="4996361" y="2124252"/>
              <a:chExt cx="4147640" cy="946670"/>
            </a:xfrm>
          </p:grpSpPr>
          <p:sp>
            <p:nvSpPr>
              <p:cNvPr id="20" name="Rectangle 19"/>
              <p:cNvSpPr/>
              <p:nvPr/>
            </p:nvSpPr>
            <p:spPr>
              <a:xfrm>
                <a:off x="4996361" y="2124252"/>
                <a:ext cx="4147640" cy="946670"/>
              </a:xfrm>
              <a:prstGeom prst="rect">
                <a:avLst/>
              </a:prstGeom>
              <a:solidFill>
                <a:schemeClr val="accent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Rectangle 20"/>
              <p:cNvSpPr/>
              <p:nvPr/>
            </p:nvSpPr>
            <p:spPr>
              <a:xfrm>
                <a:off x="5402846" y="2415907"/>
                <a:ext cx="3697474" cy="417114"/>
              </a:xfrm>
              <a:prstGeom prst="rect">
                <a:avLst/>
              </a:prstGeom>
            </p:spPr>
            <p:txBody>
              <a:bodyPr wrap="square">
                <a:spAutoFit/>
              </a:bodyPr>
              <a:lstStyle/>
              <a:p>
                <a:r>
                  <a:rPr lang="en-US" sz="1600" dirty="0">
                    <a:solidFill>
                      <a:schemeClr val="bg2">
                        <a:lumMod val="50000"/>
                      </a:schemeClr>
                    </a:solidFill>
                    <a:latin typeface="+mn-lt"/>
                    <a:ea typeface="Open Sans Extrabold" pitchFamily="34" charset="0"/>
                    <a:cs typeface="Open Sans Extrabold" pitchFamily="34" charset="0"/>
                  </a:rPr>
                  <a:t>100% Employee Paid</a:t>
                </a:r>
              </a:p>
            </p:txBody>
          </p:sp>
        </p:grpSp>
        <p:grpSp>
          <p:nvGrpSpPr>
            <p:cNvPr id="22" name="Group 21"/>
            <p:cNvGrpSpPr/>
            <p:nvPr/>
          </p:nvGrpSpPr>
          <p:grpSpPr>
            <a:xfrm>
              <a:off x="4996360" y="2777408"/>
              <a:ext cx="4147640" cy="768373"/>
              <a:chOff x="4996360" y="3179321"/>
              <a:chExt cx="4147640" cy="946670"/>
            </a:xfrm>
          </p:grpSpPr>
          <p:sp>
            <p:nvSpPr>
              <p:cNvPr id="23" name="Rectangle 22"/>
              <p:cNvSpPr/>
              <p:nvPr/>
            </p:nvSpPr>
            <p:spPr>
              <a:xfrm>
                <a:off x="4996360" y="3179321"/>
                <a:ext cx="4147640" cy="946670"/>
              </a:xfrm>
              <a:prstGeom prst="rect">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p:cNvSpPr/>
              <p:nvPr/>
            </p:nvSpPr>
            <p:spPr>
              <a:xfrm>
                <a:off x="5402846" y="3311482"/>
                <a:ext cx="3272429" cy="720469"/>
              </a:xfrm>
              <a:prstGeom prst="rect">
                <a:avLst/>
              </a:prstGeom>
            </p:spPr>
            <p:txBody>
              <a:bodyPr wrap="square">
                <a:spAutoFit/>
              </a:bodyPr>
              <a:lstStyle/>
              <a:p>
                <a:r>
                  <a:rPr lang="en-US" sz="1600" dirty="0">
                    <a:solidFill>
                      <a:schemeClr val="bg2">
                        <a:lumMod val="50000"/>
                      </a:schemeClr>
                    </a:solidFill>
                    <a:latin typeface="+mn-lt"/>
                    <a:ea typeface="Open Sans Extrabold" pitchFamily="34" charset="0"/>
                    <a:cs typeface="Open Sans Extrabold" pitchFamily="34" charset="0"/>
                  </a:rPr>
                  <a:t>Benefit begins after 180-day elimination period</a:t>
                </a:r>
              </a:p>
            </p:txBody>
          </p:sp>
        </p:grpSp>
        <p:grpSp>
          <p:nvGrpSpPr>
            <p:cNvPr id="25" name="Group 24"/>
            <p:cNvGrpSpPr/>
            <p:nvPr/>
          </p:nvGrpSpPr>
          <p:grpSpPr>
            <a:xfrm>
              <a:off x="4996361" y="3623712"/>
              <a:ext cx="4147640" cy="768373"/>
              <a:chOff x="4996361" y="4222007"/>
              <a:chExt cx="4147640" cy="946670"/>
            </a:xfrm>
          </p:grpSpPr>
          <p:sp>
            <p:nvSpPr>
              <p:cNvPr id="26" name="Rectangle 25"/>
              <p:cNvSpPr/>
              <p:nvPr/>
            </p:nvSpPr>
            <p:spPr>
              <a:xfrm>
                <a:off x="4996361" y="4222007"/>
                <a:ext cx="4147640" cy="946670"/>
              </a:xfrm>
              <a:prstGeom prst="rect">
                <a:avLst/>
              </a:prstGeom>
              <a:solidFill>
                <a:schemeClr val="accent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p:nvPr/>
            </p:nvSpPr>
            <p:spPr>
              <a:xfrm>
                <a:off x="5402846" y="4378738"/>
                <a:ext cx="3272429" cy="720469"/>
              </a:xfrm>
              <a:prstGeom prst="rect">
                <a:avLst/>
              </a:prstGeom>
            </p:spPr>
            <p:txBody>
              <a:bodyPr wrap="square">
                <a:spAutoFit/>
              </a:bodyPr>
              <a:lstStyle/>
              <a:p>
                <a:r>
                  <a:rPr lang="en-US" sz="1600" dirty="0">
                    <a:solidFill>
                      <a:schemeClr val="bg2">
                        <a:lumMod val="50000"/>
                      </a:schemeClr>
                    </a:solidFill>
                    <a:latin typeface="+mn-lt"/>
                    <a:ea typeface="Open Sans Extrabold" pitchFamily="34" charset="0"/>
                    <a:cs typeface="Open Sans Extrabold" pitchFamily="34" charset="0"/>
                  </a:rPr>
                  <a:t>Monthly benefit is 60% of your salary to a maximum of $5,000</a:t>
                </a:r>
              </a:p>
            </p:txBody>
          </p:sp>
        </p:grpSp>
        <p:grpSp>
          <p:nvGrpSpPr>
            <p:cNvPr id="28" name="Group 27"/>
            <p:cNvGrpSpPr/>
            <p:nvPr/>
          </p:nvGrpSpPr>
          <p:grpSpPr>
            <a:xfrm>
              <a:off x="4971795" y="4454109"/>
              <a:ext cx="4172205" cy="762660"/>
              <a:chOff x="4971795" y="5245093"/>
              <a:chExt cx="4172205" cy="939632"/>
            </a:xfrm>
          </p:grpSpPr>
          <p:sp>
            <p:nvSpPr>
              <p:cNvPr id="29" name="Rectangle 28"/>
              <p:cNvSpPr/>
              <p:nvPr/>
            </p:nvSpPr>
            <p:spPr>
              <a:xfrm>
                <a:off x="4971795" y="5245093"/>
                <a:ext cx="4172205" cy="939632"/>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p:cNvSpPr/>
              <p:nvPr/>
            </p:nvSpPr>
            <p:spPr>
              <a:xfrm>
                <a:off x="5402846" y="5402886"/>
                <a:ext cx="3618773" cy="584775"/>
              </a:xfrm>
              <a:prstGeom prst="rect">
                <a:avLst/>
              </a:prstGeom>
            </p:spPr>
            <p:txBody>
              <a:bodyPr wrap="square">
                <a:spAutoFit/>
              </a:bodyPr>
              <a:lstStyle/>
              <a:p>
                <a:r>
                  <a:rPr lang="en-US" sz="1600" dirty="0">
                    <a:solidFill>
                      <a:schemeClr val="bg2">
                        <a:lumMod val="50000"/>
                      </a:schemeClr>
                    </a:solidFill>
                    <a:latin typeface="+mn-lt"/>
                    <a:ea typeface="Open Sans Extrabold" pitchFamily="34" charset="0"/>
                    <a:cs typeface="Open Sans Extrabold" pitchFamily="34" charset="0"/>
                  </a:rPr>
                  <a:t>Benefit period is to Social Security Normal Retirement Age</a:t>
                </a:r>
              </a:p>
            </p:txBody>
          </p:sp>
        </p:grpSp>
        <p:sp>
          <p:nvSpPr>
            <p:cNvPr id="31" name="Chevron 30"/>
            <p:cNvSpPr/>
            <p:nvPr/>
          </p:nvSpPr>
          <p:spPr>
            <a:xfrm>
              <a:off x="4561867" y="1924979"/>
              <a:ext cx="868987" cy="75694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Chevron 31"/>
            <p:cNvSpPr/>
            <p:nvPr/>
          </p:nvSpPr>
          <p:spPr>
            <a:xfrm>
              <a:off x="4561867" y="2783121"/>
              <a:ext cx="868987" cy="75694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Chevron 32"/>
            <p:cNvSpPr/>
            <p:nvPr/>
          </p:nvSpPr>
          <p:spPr>
            <a:xfrm>
              <a:off x="4553581" y="3633763"/>
              <a:ext cx="868987" cy="75694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Chevron 33"/>
            <p:cNvSpPr/>
            <p:nvPr/>
          </p:nvSpPr>
          <p:spPr>
            <a:xfrm>
              <a:off x="4533860" y="4459822"/>
              <a:ext cx="868987" cy="75694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Chevron 34"/>
            <p:cNvSpPr/>
            <p:nvPr/>
          </p:nvSpPr>
          <p:spPr>
            <a:xfrm flipH="1">
              <a:off x="3656586" y="1924979"/>
              <a:ext cx="868987" cy="75694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Chevron 35"/>
            <p:cNvSpPr/>
            <p:nvPr/>
          </p:nvSpPr>
          <p:spPr>
            <a:xfrm flipH="1">
              <a:off x="3656586" y="2783121"/>
              <a:ext cx="868987" cy="75694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Chevron 36"/>
            <p:cNvSpPr/>
            <p:nvPr/>
          </p:nvSpPr>
          <p:spPr>
            <a:xfrm flipH="1">
              <a:off x="3664873" y="3633763"/>
              <a:ext cx="868987" cy="75694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Chevron 37"/>
            <p:cNvSpPr/>
            <p:nvPr/>
          </p:nvSpPr>
          <p:spPr>
            <a:xfrm flipH="1">
              <a:off x="3684594" y="4459822"/>
              <a:ext cx="868987" cy="75694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3" name="Text Placeholder 6"/>
          <p:cNvSpPr txBox="1">
            <a:spLocks/>
          </p:cNvSpPr>
          <p:nvPr/>
        </p:nvSpPr>
        <p:spPr>
          <a:xfrm>
            <a:off x="4647955" y="1707944"/>
            <a:ext cx="4373664" cy="410456"/>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tx2"/>
              </a:buClr>
              <a:buFontTx/>
              <a:buNone/>
              <a:defRPr sz="2800" kern="1200">
                <a:solidFill>
                  <a:schemeClr val="bg2"/>
                </a:solidFill>
                <a:latin typeface="+mj-lt"/>
                <a:ea typeface="+mn-ea"/>
                <a:cs typeface="Arial" panose="020B0604020202020204" pitchFamily="34" charset="0"/>
              </a:defRPr>
            </a:lvl1pPr>
            <a:lvl2pPr marL="0" indent="0" algn="l" defTabSz="914400" rtl="0" eaLnBrk="1" latinLnBrk="0" hangingPunct="1">
              <a:spcBef>
                <a:spcPct val="20000"/>
              </a:spcBef>
              <a:buClr>
                <a:schemeClr val="tx2"/>
              </a:buClr>
              <a:buFontTx/>
              <a:buNone/>
              <a:defRPr sz="2400" kern="1200">
                <a:solidFill>
                  <a:schemeClr val="bg2"/>
                </a:solidFill>
                <a:latin typeface="+mj-lt"/>
                <a:ea typeface="+mn-ea"/>
                <a:cs typeface="Arial" panose="020B0604020202020204" pitchFamily="34" charset="0"/>
              </a:defRPr>
            </a:lvl2pPr>
            <a:lvl3pPr marL="0" indent="0" algn="l" defTabSz="914400" rtl="0" eaLnBrk="1" latinLnBrk="0" hangingPunct="1">
              <a:spcBef>
                <a:spcPct val="20000"/>
              </a:spcBef>
              <a:buClrTx/>
              <a:buSzPct val="90000"/>
              <a:buFontTx/>
              <a:buNone/>
              <a:defRPr sz="2000" kern="1200">
                <a:solidFill>
                  <a:schemeClr val="bg2"/>
                </a:solidFill>
                <a:latin typeface="+mj-lt"/>
                <a:ea typeface="+mn-ea"/>
                <a:cs typeface="Arial" panose="020B0604020202020204" pitchFamily="34" charset="0"/>
              </a:defRPr>
            </a:lvl3pPr>
            <a:lvl4pPr marL="0" indent="0" algn="l" defTabSz="914400" rtl="0" eaLnBrk="1" latinLnBrk="0" hangingPunct="1">
              <a:spcBef>
                <a:spcPct val="20000"/>
              </a:spcBef>
              <a:buClrTx/>
              <a:buFontTx/>
              <a:buNone/>
              <a:defRPr sz="1800" kern="1200">
                <a:solidFill>
                  <a:schemeClr val="bg2"/>
                </a:solidFill>
                <a:latin typeface="+mj-lt"/>
                <a:ea typeface="+mn-ea"/>
                <a:cs typeface="Arial" panose="020B0604020202020204" pitchFamily="34" charset="0"/>
              </a:defRPr>
            </a:lvl4pPr>
            <a:lvl5pPr marL="0" indent="0" algn="l" defTabSz="914400" rtl="0" eaLnBrk="1" latinLnBrk="0" hangingPunct="1">
              <a:spcBef>
                <a:spcPct val="20000"/>
              </a:spcBef>
              <a:buClrTx/>
              <a:buSzPct val="80000"/>
              <a:buFontTx/>
              <a:buNone/>
              <a:defRPr sz="1600" kern="1200">
                <a:solidFill>
                  <a:schemeClr val="bg2"/>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800" b="1" dirty="0">
                <a:latin typeface="+mn-lt"/>
              </a:rPr>
              <a:t>VOLUNTARY LONG TERM DISABILITY</a:t>
            </a:r>
            <a:endParaRPr lang="en-US" sz="1800" dirty="0">
              <a:latin typeface="+mn-lt"/>
            </a:endParaRPr>
          </a:p>
        </p:txBody>
      </p:sp>
      <p:sp>
        <p:nvSpPr>
          <p:cNvPr id="44" name="Text Placeholder 6"/>
          <p:cNvSpPr txBox="1">
            <a:spLocks/>
          </p:cNvSpPr>
          <p:nvPr/>
        </p:nvSpPr>
        <p:spPr>
          <a:xfrm>
            <a:off x="1737116" y="5656307"/>
            <a:ext cx="6240161" cy="350433"/>
          </a:xfrm>
          <a:prstGeom prst="rect">
            <a:avLst/>
          </a:prstGeom>
        </p:spPr>
        <p:txBody>
          <a:bodyPr vert="horz" wrap="square" lIns="91440" tIns="45720" rIns="91440" bIns="45720" rtlCol="0">
            <a:noAutofit/>
          </a:bodyPr>
          <a:lstStyle>
            <a:lvl1pPr marL="0" indent="0" algn="l" defTabSz="914400" rtl="0" eaLnBrk="1" latinLnBrk="0" hangingPunct="1">
              <a:spcBef>
                <a:spcPct val="20000"/>
              </a:spcBef>
              <a:buClr>
                <a:schemeClr val="tx2"/>
              </a:buClr>
              <a:buFontTx/>
              <a:buNone/>
              <a:defRPr sz="2800" kern="1200">
                <a:solidFill>
                  <a:schemeClr val="bg2"/>
                </a:solidFill>
                <a:latin typeface="+mj-lt"/>
                <a:ea typeface="+mn-ea"/>
                <a:cs typeface="Arial" panose="020B0604020202020204" pitchFamily="34" charset="0"/>
              </a:defRPr>
            </a:lvl1pPr>
            <a:lvl2pPr marL="0" indent="0" algn="l" defTabSz="914400" rtl="0" eaLnBrk="1" latinLnBrk="0" hangingPunct="1">
              <a:spcBef>
                <a:spcPct val="20000"/>
              </a:spcBef>
              <a:buClr>
                <a:schemeClr val="tx2"/>
              </a:buClr>
              <a:buFontTx/>
              <a:buNone/>
              <a:defRPr sz="2400" kern="1200">
                <a:solidFill>
                  <a:schemeClr val="bg2"/>
                </a:solidFill>
                <a:latin typeface="+mj-lt"/>
                <a:ea typeface="+mn-ea"/>
                <a:cs typeface="Arial" panose="020B0604020202020204" pitchFamily="34" charset="0"/>
              </a:defRPr>
            </a:lvl2pPr>
            <a:lvl3pPr marL="0" indent="0" algn="l" defTabSz="914400" rtl="0" eaLnBrk="1" latinLnBrk="0" hangingPunct="1">
              <a:spcBef>
                <a:spcPct val="20000"/>
              </a:spcBef>
              <a:buClrTx/>
              <a:buSzPct val="90000"/>
              <a:buFontTx/>
              <a:buNone/>
              <a:defRPr sz="2000" kern="1200">
                <a:solidFill>
                  <a:schemeClr val="bg2"/>
                </a:solidFill>
                <a:latin typeface="+mj-lt"/>
                <a:ea typeface="+mn-ea"/>
                <a:cs typeface="Arial" panose="020B0604020202020204" pitchFamily="34" charset="0"/>
              </a:defRPr>
            </a:lvl3pPr>
            <a:lvl4pPr marL="0" indent="0" algn="l" defTabSz="914400" rtl="0" eaLnBrk="1" latinLnBrk="0" hangingPunct="1">
              <a:spcBef>
                <a:spcPct val="20000"/>
              </a:spcBef>
              <a:buClrTx/>
              <a:buFontTx/>
              <a:buNone/>
              <a:defRPr sz="1800" kern="1200">
                <a:solidFill>
                  <a:schemeClr val="bg2"/>
                </a:solidFill>
                <a:latin typeface="+mj-lt"/>
                <a:ea typeface="+mn-ea"/>
                <a:cs typeface="Arial" panose="020B0604020202020204" pitchFamily="34" charset="0"/>
              </a:defRPr>
            </a:lvl4pPr>
            <a:lvl5pPr marL="0" indent="0" algn="l" defTabSz="914400" rtl="0" eaLnBrk="1" latinLnBrk="0" hangingPunct="1">
              <a:spcBef>
                <a:spcPct val="20000"/>
              </a:spcBef>
              <a:buClrTx/>
              <a:buSzPct val="80000"/>
              <a:buFontTx/>
              <a:buNone/>
              <a:defRPr sz="1600" kern="1200">
                <a:solidFill>
                  <a:schemeClr val="bg2"/>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lvl="1">
              <a:spcAft>
                <a:spcPts val="600"/>
              </a:spcAft>
            </a:pPr>
            <a:r>
              <a:rPr lang="en-US" sz="1200" b="1" dirty="0">
                <a:solidFill>
                  <a:srgbClr val="00263E"/>
                </a:solidFill>
              </a:rPr>
              <a:t>Evidence of insurability (EOI) is required if enrolling after you are first eligible </a:t>
            </a:r>
          </a:p>
        </p:txBody>
      </p:sp>
    </p:spTree>
    <p:extLst>
      <p:ext uri="{BB962C8B-B14F-4D97-AF65-F5344CB8AC3E}">
        <p14:creationId xmlns:p14="http://schemas.microsoft.com/office/powerpoint/2010/main" val="1131174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76330" y="2003078"/>
            <a:ext cx="4647629" cy="1121122"/>
          </a:xfrm>
        </p:spPr>
        <p:txBody>
          <a:bodyPr>
            <a:noAutofit/>
          </a:bodyPr>
          <a:lstStyle/>
          <a:p>
            <a:r>
              <a:rPr lang="en-US" sz="3600" b="1" dirty="0"/>
              <a:t>Employee Assistance Program</a:t>
            </a:r>
          </a:p>
        </p:txBody>
      </p:sp>
    </p:spTree>
    <p:extLst>
      <p:ext uri="{BB962C8B-B14F-4D97-AF65-F5344CB8AC3E}">
        <p14:creationId xmlns:p14="http://schemas.microsoft.com/office/powerpoint/2010/main" val="133017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Employee Assistance Program (EAP)</a:t>
            </a:r>
          </a:p>
        </p:txBody>
      </p:sp>
      <p:grpSp>
        <p:nvGrpSpPr>
          <p:cNvPr id="2" name="Group 1"/>
          <p:cNvGrpSpPr/>
          <p:nvPr/>
        </p:nvGrpSpPr>
        <p:grpSpPr>
          <a:xfrm>
            <a:off x="608143" y="1160351"/>
            <a:ext cx="7643524" cy="4683532"/>
            <a:chOff x="468293" y="1160351"/>
            <a:chExt cx="8147011" cy="4992041"/>
          </a:xfrm>
        </p:grpSpPr>
        <p:grpSp>
          <p:nvGrpSpPr>
            <p:cNvPr id="22" name="Group 21"/>
            <p:cNvGrpSpPr/>
            <p:nvPr/>
          </p:nvGrpSpPr>
          <p:grpSpPr>
            <a:xfrm>
              <a:off x="468293" y="2569115"/>
              <a:ext cx="3168118" cy="2083240"/>
              <a:chOff x="1688991" y="2836604"/>
              <a:chExt cx="3168118" cy="2083240"/>
            </a:xfrm>
          </p:grpSpPr>
          <p:grpSp>
            <p:nvGrpSpPr>
              <p:cNvPr id="23" name="Group 22"/>
              <p:cNvGrpSpPr/>
              <p:nvPr/>
            </p:nvGrpSpPr>
            <p:grpSpPr>
              <a:xfrm>
                <a:off x="1688991" y="2836604"/>
                <a:ext cx="3168118" cy="2083240"/>
                <a:chOff x="2368551" y="4653235"/>
                <a:chExt cx="2406908" cy="1582697"/>
              </a:xfrm>
            </p:grpSpPr>
            <p:cxnSp>
              <p:nvCxnSpPr>
                <p:cNvPr id="27" name="Straight Connector 26"/>
                <p:cNvCxnSpPr/>
                <p:nvPr/>
              </p:nvCxnSpPr>
              <p:spPr>
                <a:xfrm flipH="1" flipV="1">
                  <a:off x="3857678" y="5694758"/>
                  <a:ext cx="917781" cy="379962"/>
                </a:xfrm>
                <a:prstGeom prst="line">
                  <a:avLst/>
                </a:prstGeom>
                <a:ln w="57150">
                  <a:solidFill>
                    <a:schemeClr val="bg1"/>
                  </a:solidFill>
                  <a:headEnd type="arrow" w="med" len="med"/>
                  <a:tailEnd type="none" w="med" len="med"/>
                </a:ln>
                <a:effectLst>
                  <a:outerShdw blurRad="25400" dist="38100" dir="7800000" sx="92000" sy="92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rot="10800000">
                  <a:off x="2368551" y="4653235"/>
                  <a:ext cx="1582697" cy="1582697"/>
                  <a:chOff x="7750297" y="3103685"/>
                  <a:chExt cx="1301598" cy="1301598"/>
                </a:xfrm>
              </p:grpSpPr>
              <p:sp>
                <p:nvSpPr>
                  <p:cNvPr id="29" name="Oval 28"/>
                  <p:cNvSpPr/>
                  <p:nvPr/>
                </p:nvSpPr>
                <p:spPr>
                  <a:xfrm>
                    <a:off x="7750297" y="3103685"/>
                    <a:ext cx="1301598" cy="1301598"/>
                  </a:xfrm>
                  <a:prstGeom prst="ellipse">
                    <a:avLst/>
                  </a:prstGeom>
                  <a:gradFill flip="none" rotWithShape="1">
                    <a:gsLst>
                      <a:gs pos="2000">
                        <a:schemeClr val="bg1"/>
                      </a:gs>
                      <a:gs pos="100000">
                        <a:schemeClr val="bg1">
                          <a:lumMod val="95000"/>
                        </a:schemeClr>
                      </a:gs>
                    </a:gsLst>
                    <a:path path="circle">
                      <a:fillToRect t="100000" r="100000"/>
                    </a:path>
                    <a:tileRect l="-100000" b="-100000"/>
                  </a:gradFill>
                  <a:ln w="12700">
                    <a:solidFill>
                      <a:schemeClr val="bg1"/>
                    </a:solidFill>
                  </a:ln>
                  <a:effectLst>
                    <a:outerShdw blurRad="50800" dist="114300" dir="7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30" name="Oval 29"/>
                  <p:cNvSpPr/>
                  <p:nvPr/>
                </p:nvSpPr>
                <p:spPr>
                  <a:xfrm>
                    <a:off x="7859575" y="3212963"/>
                    <a:ext cx="1083042" cy="1083042"/>
                  </a:xfrm>
                  <a:prstGeom prst="ellipse">
                    <a:avLst/>
                  </a:prstGeom>
                  <a:gradFill flip="none" rotWithShape="1">
                    <a:gsLst>
                      <a:gs pos="26000">
                        <a:schemeClr val="accent4"/>
                      </a:gs>
                      <a:gs pos="100000">
                        <a:schemeClr val="accent4">
                          <a:lumMod val="88000"/>
                          <a:lumOff val="1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grpSp>
          </p:grpSp>
          <p:sp>
            <p:nvSpPr>
              <p:cNvPr id="25" name="TextBox 24"/>
              <p:cNvSpPr txBox="1"/>
              <p:nvPr/>
            </p:nvSpPr>
            <p:spPr>
              <a:xfrm>
                <a:off x="1988288" y="3613023"/>
                <a:ext cx="1484647" cy="570807"/>
              </a:xfrm>
              <a:prstGeom prst="rect">
                <a:avLst/>
              </a:prstGeom>
              <a:noFill/>
            </p:spPr>
            <p:txBody>
              <a:bodyPr wrap="square" rtlCol="0" anchor="ctr" anchorCtr="0">
                <a:spAutoFit/>
              </a:bodyPr>
              <a:lstStyle/>
              <a:p>
                <a:pPr algn="ctr">
                  <a:lnSpc>
                    <a:spcPct val="90000"/>
                  </a:lnSpc>
                </a:pPr>
                <a:r>
                  <a:rPr lang="en-US" sz="1600" b="1" kern="0" dirty="0">
                    <a:solidFill>
                      <a:schemeClr val="bg1"/>
                    </a:solidFill>
                    <a:latin typeface="Arial" panose="020B0604020202020204" pitchFamily="34" charset="0"/>
                    <a:cs typeface="Arial" panose="020B0604020202020204" pitchFamily="34" charset="0"/>
                  </a:rPr>
                  <a:t>Tension in Household?</a:t>
                </a:r>
              </a:p>
            </p:txBody>
          </p:sp>
        </p:grpSp>
        <p:grpSp>
          <p:nvGrpSpPr>
            <p:cNvPr id="31" name="Group 30"/>
            <p:cNvGrpSpPr/>
            <p:nvPr/>
          </p:nvGrpSpPr>
          <p:grpSpPr>
            <a:xfrm>
              <a:off x="2304660" y="1160352"/>
              <a:ext cx="2083242" cy="2913603"/>
              <a:chOff x="3789425" y="1412728"/>
              <a:chExt cx="2083242" cy="2913603"/>
            </a:xfrm>
          </p:grpSpPr>
          <p:grpSp>
            <p:nvGrpSpPr>
              <p:cNvPr id="32" name="Group 31"/>
              <p:cNvGrpSpPr/>
              <p:nvPr/>
            </p:nvGrpSpPr>
            <p:grpSpPr>
              <a:xfrm>
                <a:off x="3789425" y="1412728"/>
                <a:ext cx="2083242" cy="2913603"/>
                <a:chOff x="4134889" y="3006530"/>
                <a:chExt cx="1582697" cy="2213547"/>
              </a:xfrm>
            </p:grpSpPr>
            <p:cxnSp>
              <p:nvCxnSpPr>
                <p:cNvPr id="36" name="Straight Connector 35"/>
                <p:cNvCxnSpPr/>
                <p:nvPr/>
              </p:nvCxnSpPr>
              <p:spPr>
                <a:xfrm flipH="1" flipV="1">
                  <a:off x="5222980" y="4432869"/>
                  <a:ext cx="361728" cy="787208"/>
                </a:xfrm>
                <a:prstGeom prst="line">
                  <a:avLst/>
                </a:prstGeom>
                <a:ln w="57150">
                  <a:solidFill>
                    <a:schemeClr val="bg1"/>
                  </a:solidFill>
                  <a:headEnd type="arrow" w="med" len="med"/>
                  <a:tailEnd type="none" w="med" len="med"/>
                </a:ln>
                <a:effectLst>
                  <a:outerShdw blurRad="25400" dist="38100" dir="7800000" sx="92000" sy="92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rot="10800000">
                  <a:off x="4134889" y="3006530"/>
                  <a:ext cx="1582697" cy="1582697"/>
                  <a:chOff x="7750297" y="3103685"/>
                  <a:chExt cx="1301598" cy="1301598"/>
                </a:xfrm>
              </p:grpSpPr>
              <p:sp>
                <p:nvSpPr>
                  <p:cNvPr id="38" name="Oval 37"/>
                  <p:cNvSpPr/>
                  <p:nvPr/>
                </p:nvSpPr>
                <p:spPr>
                  <a:xfrm>
                    <a:off x="7750297" y="3103685"/>
                    <a:ext cx="1301598" cy="1301598"/>
                  </a:xfrm>
                  <a:prstGeom prst="ellipse">
                    <a:avLst/>
                  </a:prstGeom>
                  <a:gradFill flip="none" rotWithShape="1">
                    <a:gsLst>
                      <a:gs pos="2000">
                        <a:schemeClr val="bg1"/>
                      </a:gs>
                      <a:gs pos="100000">
                        <a:schemeClr val="bg1">
                          <a:lumMod val="95000"/>
                        </a:schemeClr>
                      </a:gs>
                    </a:gsLst>
                    <a:path path="circle">
                      <a:fillToRect t="100000" r="100000"/>
                    </a:path>
                    <a:tileRect l="-100000" b="-100000"/>
                  </a:gradFill>
                  <a:ln w="12700">
                    <a:solidFill>
                      <a:schemeClr val="bg1"/>
                    </a:solidFill>
                  </a:ln>
                  <a:effectLst>
                    <a:outerShdw blurRad="50800" dist="114300" dir="7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39" name="Oval 38"/>
                  <p:cNvSpPr/>
                  <p:nvPr/>
                </p:nvSpPr>
                <p:spPr>
                  <a:xfrm>
                    <a:off x="7859575" y="3212963"/>
                    <a:ext cx="1083042" cy="1083042"/>
                  </a:xfrm>
                  <a:prstGeom prst="ellipse">
                    <a:avLst/>
                  </a:prstGeom>
                  <a:gradFill flip="none" rotWithShape="1">
                    <a:gsLst>
                      <a:gs pos="26000">
                        <a:schemeClr val="accent3"/>
                      </a:gs>
                      <a:gs pos="100000">
                        <a:schemeClr val="accent3">
                          <a:lumMod val="85000"/>
                          <a:lumOff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grpSp>
          </p:grpSp>
          <p:sp>
            <p:nvSpPr>
              <p:cNvPr id="34" name="TextBox 33"/>
              <p:cNvSpPr txBox="1"/>
              <p:nvPr/>
            </p:nvSpPr>
            <p:spPr>
              <a:xfrm>
                <a:off x="4131359" y="2072458"/>
                <a:ext cx="1399372" cy="757130"/>
              </a:xfrm>
              <a:prstGeom prst="rect">
                <a:avLst/>
              </a:prstGeom>
              <a:noFill/>
            </p:spPr>
            <p:txBody>
              <a:bodyPr wrap="square" rtlCol="0" anchor="ctr" anchorCtr="0">
                <a:spAutoFit/>
              </a:bodyPr>
              <a:lstStyle/>
              <a:p>
                <a:pPr algn="ctr">
                  <a:lnSpc>
                    <a:spcPct val="90000"/>
                  </a:lnSpc>
                </a:pPr>
                <a:r>
                  <a:rPr lang="en-US" sz="1600" b="1" kern="0" dirty="0">
                    <a:solidFill>
                      <a:schemeClr val="bg1"/>
                    </a:solidFill>
                    <a:latin typeface="Arial" panose="020B0604020202020204" pitchFamily="34" charset="0"/>
                    <a:cs typeface="Arial" panose="020B0604020202020204" pitchFamily="34" charset="0"/>
                  </a:rPr>
                  <a:t>Having Financial Issues?</a:t>
                </a:r>
              </a:p>
            </p:txBody>
          </p:sp>
        </p:grpSp>
        <p:grpSp>
          <p:nvGrpSpPr>
            <p:cNvPr id="40" name="Group 39"/>
            <p:cNvGrpSpPr/>
            <p:nvPr/>
          </p:nvGrpSpPr>
          <p:grpSpPr>
            <a:xfrm>
              <a:off x="4773160" y="1160351"/>
              <a:ext cx="2083242" cy="2949299"/>
              <a:chOff x="6316762" y="1412727"/>
              <a:chExt cx="2083242" cy="2949299"/>
            </a:xfrm>
          </p:grpSpPr>
          <p:grpSp>
            <p:nvGrpSpPr>
              <p:cNvPr id="41" name="Group 40"/>
              <p:cNvGrpSpPr/>
              <p:nvPr/>
            </p:nvGrpSpPr>
            <p:grpSpPr>
              <a:xfrm>
                <a:off x="6316762" y="1412727"/>
                <a:ext cx="2083242" cy="2949299"/>
                <a:chOff x="6471240" y="3006530"/>
                <a:chExt cx="1582697" cy="2240666"/>
              </a:xfrm>
            </p:grpSpPr>
            <p:cxnSp>
              <p:nvCxnSpPr>
                <p:cNvPr id="45" name="Straight Connector 44"/>
                <p:cNvCxnSpPr/>
                <p:nvPr/>
              </p:nvCxnSpPr>
              <p:spPr>
                <a:xfrm flipH="1">
                  <a:off x="6613952" y="4432865"/>
                  <a:ext cx="365387" cy="814331"/>
                </a:xfrm>
                <a:prstGeom prst="line">
                  <a:avLst/>
                </a:prstGeom>
                <a:ln w="57150">
                  <a:solidFill>
                    <a:schemeClr val="bg1"/>
                  </a:solidFill>
                  <a:headEnd type="none" w="med" len="med"/>
                  <a:tailEnd type="arrow" w="med" len="med"/>
                </a:ln>
                <a:effectLst>
                  <a:outerShdw blurRad="25400" dist="38100" dir="7800000" sx="92000" sy="92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rot="10800000">
                  <a:off x="6471240" y="3006530"/>
                  <a:ext cx="1582697" cy="1582697"/>
                  <a:chOff x="7750297" y="3103685"/>
                  <a:chExt cx="1301598" cy="1301598"/>
                </a:xfrm>
              </p:grpSpPr>
              <p:sp>
                <p:nvSpPr>
                  <p:cNvPr id="47" name="Oval 46"/>
                  <p:cNvSpPr/>
                  <p:nvPr/>
                </p:nvSpPr>
                <p:spPr>
                  <a:xfrm>
                    <a:off x="7750297" y="3103685"/>
                    <a:ext cx="1301598" cy="1301598"/>
                  </a:xfrm>
                  <a:prstGeom prst="ellipse">
                    <a:avLst/>
                  </a:prstGeom>
                  <a:gradFill flip="none" rotWithShape="1">
                    <a:gsLst>
                      <a:gs pos="2000">
                        <a:schemeClr val="bg1"/>
                      </a:gs>
                      <a:gs pos="100000">
                        <a:schemeClr val="bg1">
                          <a:lumMod val="95000"/>
                        </a:schemeClr>
                      </a:gs>
                    </a:gsLst>
                    <a:path path="circle">
                      <a:fillToRect t="100000" r="100000"/>
                    </a:path>
                    <a:tileRect l="-100000" b="-100000"/>
                  </a:gradFill>
                  <a:ln w="12700">
                    <a:solidFill>
                      <a:schemeClr val="bg1"/>
                    </a:solidFill>
                  </a:ln>
                  <a:effectLst>
                    <a:outerShdw blurRad="50800" dist="114300" dir="7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48" name="Oval 47"/>
                  <p:cNvSpPr/>
                  <p:nvPr/>
                </p:nvSpPr>
                <p:spPr>
                  <a:xfrm>
                    <a:off x="7859575" y="3212963"/>
                    <a:ext cx="1083042" cy="1083042"/>
                  </a:xfrm>
                  <a:prstGeom prst="ellipse">
                    <a:avLst/>
                  </a:prstGeom>
                  <a:gradFill flip="none" rotWithShape="1">
                    <a:gsLst>
                      <a:gs pos="26000">
                        <a:schemeClr val="accent2"/>
                      </a:gs>
                      <a:gs pos="89000">
                        <a:schemeClr val="accent2">
                          <a:lumMod val="59000"/>
                          <a:lumOff val="41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grpSp>
          </p:grpSp>
          <p:sp>
            <p:nvSpPr>
              <p:cNvPr id="43" name="TextBox 42"/>
              <p:cNvSpPr txBox="1"/>
              <p:nvPr/>
            </p:nvSpPr>
            <p:spPr>
              <a:xfrm>
                <a:off x="6658695" y="2168943"/>
                <a:ext cx="1416968" cy="570807"/>
              </a:xfrm>
              <a:prstGeom prst="rect">
                <a:avLst/>
              </a:prstGeom>
              <a:noFill/>
            </p:spPr>
            <p:txBody>
              <a:bodyPr wrap="square" rtlCol="0" anchor="ctr" anchorCtr="0">
                <a:spAutoFit/>
              </a:bodyPr>
              <a:lstStyle/>
              <a:p>
                <a:pPr algn="ctr">
                  <a:lnSpc>
                    <a:spcPct val="90000"/>
                  </a:lnSpc>
                </a:pPr>
                <a:r>
                  <a:rPr lang="en-US" sz="1600" b="1" kern="0" dirty="0">
                    <a:solidFill>
                      <a:schemeClr val="bg1"/>
                    </a:solidFill>
                    <a:latin typeface="Arial" panose="020B0604020202020204" pitchFamily="34" charset="0"/>
                    <a:cs typeface="Arial" panose="020B0604020202020204" pitchFamily="34" charset="0"/>
                  </a:rPr>
                  <a:t>Grieving a Loss?</a:t>
                </a:r>
              </a:p>
            </p:txBody>
          </p:sp>
        </p:grpSp>
        <p:grpSp>
          <p:nvGrpSpPr>
            <p:cNvPr id="49" name="Group 48"/>
            <p:cNvGrpSpPr/>
            <p:nvPr/>
          </p:nvGrpSpPr>
          <p:grpSpPr>
            <a:xfrm>
              <a:off x="5616225" y="2660389"/>
              <a:ext cx="2999079" cy="2083241"/>
              <a:chOff x="7500756" y="2927878"/>
              <a:chExt cx="2999079" cy="2083241"/>
            </a:xfrm>
          </p:grpSpPr>
          <p:grpSp>
            <p:nvGrpSpPr>
              <p:cNvPr id="50" name="Group 49"/>
              <p:cNvGrpSpPr/>
              <p:nvPr/>
            </p:nvGrpSpPr>
            <p:grpSpPr>
              <a:xfrm>
                <a:off x="7500756" y="2927878"/>
                <a:ext cx="2999079" cy="2083241"/>
                <a:chOff x="7541791" y="4653235"/>
                <a:chExt cx="2278484" cy="1582697"/>
              </a:xfrm>
            </p:grpSpPr>
            <p:cxnSp>
              <p:nvCxnSpPr>
                <p:cNvPr id="54" name="Straight Connector 53"/>
                <p:cNvCxnSpPr/>
                <p:nvPr/>
              </p:nvCxnSpPr>
              <p:spPr>
                <a:xfrm flipH="1">
                  <a:off x="7541791" y="5694756"/>
                  <a:ext cx="818570" cy="332459"/>
                </a:xfrm>
                <a:prstGeom prst="line">
                  <a:avLst/>
                </a:prstGeom>
                <a:ln w="57150">
                  <a:solidFill>
                    <a:schemeClr val="bg1"/>
                  </a:solidFill>
                  <a:headEnd type="none" w="med" len="med"/>
                  <a:tailEnd type="arrow" w="med" len="med"/>
                </a:ln>
                <a:effectLst>
                  <a:outerShdw blurRad="25400" dist="38100" dir="7800000" sx="92000" sy="92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rot="10800000">
                  <a:off x="8237578" y="4653235"/>
                  <a:ext cx="1582697" cy="1582697"/>
                  <a:chOff x="7750297" y="3103685"/>
                  <a:chExt cx="1301598" cy="1301598"/>
                </a:xfrm>
              </p:grpSpPr>
              <p:sp>
                <p:nvSpPr>
                  <p:cNvPr id="56" name="Oval 55"/>
                  <p:cNvSpPr/>
                  <p:nvPr/>
                </p:nvSpPr>
                <p:spPr>
                  <a:xfrm>
                    <a:off x="7750297" y="3103685"/>
                    <a:ext cx="1301598" cy="1301598"/>
                  </a:xfrm>
                  <a:prstGeom prst="ellipse">
                    <a:avLst/>
                  </a:prstGeom>
                  <a:gradFill flip="none" rotWithShape="1">
                    <a:gsLst>
                      <a:gs pos="2000">
                        <a:schemeClr val="bg1"/>
                      </a:gs>
                      <a:gs pos="100000">
                        <a:schemeClr val="bg1">
                          <a:lumMod val="95000"/>
                        </a:schemeClr>
                      </a:gs>
                    </a:gsLst>
                    <a:path path="circle">
                      <a:fillToRect t="100000" r="100000"/>
                    </a:path>
                    <a:tileRect l="-100000" b="-100000"/>
                  </a:gradFill>
                  <a:ln w="12700">
                    <a:solidFill>
                      <a:schemeClr val="bg1"/>
                    </a:solidFill>
                  </a:ln>
                  <a:effectLst>
                    <a:outerShdw blurRad="50800" dist="114300" dir="78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sp>
                <p:nvSpPr>
                  <p:cNvPr id="57" name="Oval 56"/>
                  <p:cNvSpPr/>
                  <p:nvPr/>
                </p:nvSpPr>
                <p:spPr>
                  <a:xfrm>
                    <a:off x="7859575" y="3212963"/>
                    <a:ext cx="1083042" cy="1083042"/>
                  </a:xfrm>
                  <a:prstGeom prst="ellipse">
                    <a:avLst/>
                  </a:prstGeom>
                  <a:gradFill flip="none" rotWithShape="1">
                    <a:gsLst>
                      <a:gs pos="26000">
                        <a:schemeClr val="accent1">
                          <a:lumMod val="96000"/>
                        </a:schemeClr>
                      </a:gs>
                      <a:gs pos="76000">
                        <a:schemeClr val="accent1">
                          <a:lumMod val="76000"/>
                          <a:lumOff val="2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p>
                </p:txBody>
              </p:sp>
            </p:grpSp>
          </p:grpSp>
          <p:sp>
            <p:nvSpPr>
              <p:cNvPr id="52" name="TextBox 51"/>
              <p:cNvSpPr txBox="1"/>
              <p:nvPr/>
            </p:nvSpPr>
            <p:spPr>
              <a:xfrm>
                <a:off x="8692925" y="3585635"/>
                <a:ext cx="1530573" cy="807003"/>
              </a:xfrm>
              <a:prstGeom prst="rect">
                <a:avLst/>
              </a:prstGeom>
              <a:noFill/>
            </p:spPr>
            <p:txBody>
              <a:bodyPr wrap="square" rtlCol="0" anchor="ctr" anchorCtr="0">
                <a:spAutoFit/>
              </a:bodyPr>
              <a:lstStyle/>
              <a:p>
                <a:pPr algn="ctr">
                  <a:lnSpc>
                    <a:spcPct val="90000"/>
                  </a:lnSpc>
                </a:pPr>
                <a:r>
                  <a:rPr lang="en-US" sz="1600" b="1" kern="0" dirty="0">
                    <a:solidFill>
                      <a:schemeClr val="bg1"/>
                    </a:solidFill>
                    <a:latin typeface="Arial" panose="020B0604020202020204" pitchFamily="34" charset="0"/>
                    <a:cs typeface="Arial" panose="020B0604020202020204" pitchFamily="34" charset="0"/>
                  </a:rPr>
                  <a:t>Seeking Legal Assistance?</a:t>
                </a:r>
              </a:p>
            </p:txBody>
          </p:sp>
        </p:grpSp>
        <p:sp>
          <p:nvSpPr>
            <p:cNvPr id="61" name="TextBox 60"/>
            <p:cNvSpPr txBox="1"/>
            <p:nvPr/>
          </p:nvSpPr>
          <p:spPr>
            <a:xfrm>
              <a:off x="1740589" y="5433962"/>
              <a:ext cx="5294625" cy="718430"/>
            </a:xfrm>
            <a:prstGeom prst="rect">
              <a:avLst/>
            </a:prstGeom>
            <a:noFill/>
          </p:spPr>
          <p:txBody>
            <a:bodyPr wrap="square" rtlCol="0" anchor="ctr" anchorCtr="0">
              <a:spAutoFit/>
            </a:bodyPr>
            <a:lstStyle/>
            <a:p>
              <a:pPr algn="ctr">
                <a:lnSpc>
                  <a:spcPct val="90000"/>
                </a:lnSpc>
              </a:pPr>
              <a:r>
                <a:rPr lang="en-US" sz="1400" b="1" kern="0" dirty="0">
                  <a:solidFill>
                    <a:schemeClr val="bg2">
                      <a:lumMod val="75000"/>
                    </a:schemeClr>
                  </a:solidFill>
                  <a:latin typeface="Arial" panose="020B0604020202020204" pitchFamily="34" charset="0"/>
                  <a:cs typeface="Arial" panose="020B0604020202020204" pitchFamily="34" charset="0"/>
                </a:rPr>
                <a:t>For employees enrolled in Guardian’s dental, </a:t>
              </a:r>
              <a:br>
                <a:rPr lang="en-US" sz="1400" b="1" kern="0" dirty="0">
                  <a:solidFill>
                    <a:schemeClr val="bg2">
                      <a:lumMod val="75000"/>
                    </a:schemeClr>
                  </a:solidFill>
                  <a:latin typeface="Arial" panose="020B0604020202020204" pitchFamily="34" charset="0"/>
                  <a:cs typeface="Arial" panose="020B0604020202020204" pitchFamily="34" charset="0"/>
                </a:rPr>
              </a:br>
              <a:r>
                <a:rPr lang="en-US" sz="1400" b="1" kern="0" dirty="0">
                  <a:solidFill>
                    <a:schemeClr val="bg2">
                      <a:lumMod val="75000"/>
                    </a:schemeClr>
                  </a:solidFill>
                  <a:latin typeface="Arial" panose="020B0604020202020204" pitchFamily="34" charset="0"/>
                  <a:cs typeface="Arial" panose="020B0604020202020204" pitchFamily="34" charset="0"/>
                </a:rPr>
                <a:t>short-term disability or long-term disability you also have access to 3 face-to-face meetings</a:t>
              </a:r>
            </a:p>
          </p:txBody>
        </p:sp>
      </p:grpSp>
      <p:sp>
        <p:nvSpPr>
          <p:cNvPr id="3" name="Rectangle 2"/>
          <p:cNvSpPr/>
          <p:nvPr/>
        </p:nvSpPr>
        <p:spPr>
          <a:xfrm>
            <a:off x="19835" y="5912761"/>
            <a:ext cx="3423131" cy="784830"/>
          </a:xfrm>
          <a:prstGeom prst="rect">
            <a:avLst/>
          </a:prstGeom>
        </p:spPr>
        <p:txBody>
          <a:bodyPr wrap="square">
            <a:spAutoFit/>
          </a:bodyPr>
          <a:lstStyle/>
          <a:p>
            <a:pPr algn="ctr">
              <a:lnSpc>
                <a:spcPts val="1800"/>
              </a:lnSpc>
            </a:pPr>
            <a:r>
              <a:rPr lang="en-US" sz="1600" b="1" dirty="0">
                <a:solidFill>
                  <a:schemeClr val="tx2"/>
                </a:solidFill>
              </a:rPr>
              <a:t>WorkLifeMatters</a:t>
            </a:r>
          </a:p>
          <a:p>
            <a:pPr algn="ctr">
              <a:lnSpc>
                <a:spcPts val="1800"/>
              </a:lnSpc>
            </a:pPr>
            <a:r>
              <a:rPr lang="en-US" sz="1600" b="1" dirty="0">
                <a:solidFill>
                  <a:schemeClr val="tx2"/>
                </a:solidFill>
              </a:rPr>
              <a:t>800.386.7055</a:t>
            </a:r>
          </a:p>
          <a:p>
            <a:pPr algn="ctr">
              <a:lnSpc>
                <a:spcPts val="1800"/>
              </a:lnSpc>
            </a:pPr>
            <a:r>
              <a:rPr lang="en-US" sz="1600" b="1" dirty="0">
                <a:solidFill>
                  <a:schemeClr val="tx2"/>
                </a:solidFill>
              </a:rPr>
              <a:t>www.ibhworklife.com</a:t>
            </a:r>
          </a:p>
        </p:txBody>
      </p:sp>
      <p:sp>
        <p:nvSpPr>
          <p:cNvPr id="42" name="TextBox 41"/>
          <p:cNvSpPr txBox="1"/>
          <p:nvPr/>
        </p:nvSpPr>
        <p:spPr>
          <a:xfrm>
            <a:off x="1978925" y="4617803"/>
            <a:ext cx="4967416" cy="480131"/>
          </a:xfrm>
          <a:prstGeom prst="rect">
            <a:avLst/>
          </a:prstGeom>
          <a:noFill/>
        </p:spPr>
        <p:txBody>
          <a:bodyPr wrap="square" rtlCol="0" anchor="ctr" anchorCtr="0">
            <a:spAutoFit/>
          </a:bodyPr>
          <a:lstStyle/>
          <a:p>
            <a:pPr algn="ctr">
              <a:lnSpc>
                <a:spcPct val="90000"/>
              </a:lnSpc>
            </a:pPr>
            <a:r>
              <a:rPr lang="en-US" sz="1400" b="1" kern="0" dirty="0">
                <a:solidFill>
                  <a:schemeClr val="bg2">
                    <a:lumMod val="75000"/>
                  </a:schemeClr>
                </a:solidFill>
                <a:latin typeface="Arial" panose="020B0604020202020204" pitchFamily="34" charset="0"/>
                <a:cs typeface="Arial" panose="020B0604020202020204" pitchFamily="34" charset="0"/>
              </a:rPr>
              <a:t>All employees have access to EAP phone support and website resources</a:t>
            </a:r>
          </a:p>
        </p:txBody>
      </p:sp>
    </p:spTree>
    <p:extLst>
      <p:ext uri="{BB962C8B-B14F-4D97-AF65-F5344CB8AC3E}">
        <p14:creationId xmlns:p14="http://schemas.microsoft.com/office/powerpoint/2010/main" val="1463058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59390" y="2064862"/>
            <a:ext cx="3460145" cy="1121122"/>
          </a:xfrm>
        </p:spPr>
        <p:txBody>
          <a:bodyPr>
            <a:normAutofit fontScale="90000"/>
          </a:bodyPr>
          <a:lstStyle/>
          <a:p>
            <a:r>
              <a:rPr lang="en-US" sz="3600" b="1" dirty="0"/>
              <a:t>Retirement Plan</a:t>
            </a:r>
            <a:br>
              <a:rPr lang="en-US" sz="3600" b="1" dirty="0"/>
            </a:br>
            <a:r>
              <a:rPr lang="en-US" sz="3600" b="1" dirty="0"/>
              <a:t>401(K)</a:t>
            </a:r>
          </a:p>
        </p:txBody>
      </p:sp>
    </p:spTree>
    <p:extLst>
      <p:ext uri="{BB962C8B-B14F-4D97-AF65-F5344CB8AC3E}">
        <p14:creationId xmlns:p14="http://schemas.microsoft.com/office/powerpoint/2010/main" val="187047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02561"/>
            <a:ext cx="5943600" cy="822960"/>
          </a:xfrm>
          <a:noFill/>
        </p:spPr>
        <p:txBody>
          <a:bodyPr>
            <a:normAutofit/>
          </a:bodyPr>
          <a:lstStyle/>
          <a:p>
            <a:r>
              <a:rPr lang="en-US" dirty="0"/>
              <a:t>Retirement Plan - 401(K)</a:t>
            </a:r>
          </a:p>
        </p:txBody>
      </p:sp>
      <p:sp>
        <p:nvSpPr>
          <p:cNvPr id="5" name="Text Placeholder 4"/>
          <p:cNvSpPr>
            <a:spLocks noGrp="1"/>
          </p:cNvSpPr>
          <p:nvPr>
            <p:ph type="body" sz="quarter" idx="13"/>
          </p:nvPr>
        </p:nvSpPr>
        <p:spPr>
          <a:xfrm>
            <a:off x="228600" y="926387"/>
            <a:ext cx="7772400" cy="411480"/>
          </a:xfrm>
        </p:spPr>
        <p:txBody>
          <a:bodyPr/>
          <a:lstStyle/>
          <a:p>
            <a:r>
              <a:rPr lang="en-US" dirty="0"/>
              <a:t>AXA/Equitable </a:t>
            </a:r>
          </a:p>
        </p:txBody>
      </p:sp>
      <p:sp>
        <p:nvSpPr>
          <p:cNvPr id="6" name="Text Placeholder 4"/>
          <p:cNvSpPr txBox="1">
            <a:spLocks/>
          </p:cNvSpPr>
          <p:nvPr/>
        </p:nvSpPr>
        <p:spPr>
          <a:xfrm>
            <a:off x="321276" y="1860190"/>
            <a:ext cx="8266670" cy="2983659"/>
          </a:xfrm>
          <a:prstGeom prst="rect">
            <a:avLst/>
          </a:prstGeom>
        </p:spPr>
        <p:txBody>
          <a:bodyPr vert="horz" lIns="91440" tIns="45720" rIns="91440" bIns="45720" rtlCol="0">
            <a:noAutofit/>
          </a:bodyPr>
          <a:lstStyle>
            <a:lvl1pPr marL="228600" indent="-228600" algn="l" defTabSz="457200" rtl="0" eaLnBrk="1" latinLnBrk="0" hangingPunct="1">
              <a:spcBef>
                <a:spcPts val="0"/>
              </a:spcBef>
              <a:spcAft>
                <a:spcPts val="900"/>
              </a:spcAft>
              <a:buClr>
                <a:schemeClr val="accent2"/>
              </a:buClr>
              <a:buFont typeface="Arial"/>
              <a:buNone/>
              <a:defRPr lang="en-US" sz="2000" b="1" kern="1200" dirty="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0">
              <a:spcAft>
                <a:spcPts val="1200"/>
              </a:spcAft>
              <a:buNone/>
            </a:pPr>
            <a:r>
              <a:rPr lang="en-US" dirty="0"/>
              <a:t>The 401(k) program enables employees to save for retirement on a </a:t>
            </a:r>
            <a:br>
              <a:rPr lang="en-US" dirty="0"/>
            </a:br>
            <a:r>
              <a:rPr lang="en-US" dirty="0"/>
              <a:t>pre-tax or post-tax basis</a:t>
            </a:r>
          </a:p>
          <a:p>
            <a:pPr marL="231775" lvl="1" indent="0">
              <a:spcAft>
                <a:spcPts val="1200"/>
              </a:spcAft>
              <a:buNone/>
            </a:pPr>
            <a:r>
              <a:rPr lang="en-US" dirty="0"/>
              <a:t>Eligibility: 90 days of service meeting minimum age requirement of age 20</a:t>
            </a:r>
          </a:p>
          <a:p>
            <a:pPr marL="231775" lvl="1" indent="0">
              <a:spcAft>
                <a:spcPts val="1200"/>
              </a:spcAft>
              <a:buNone/>
            </a:pPr>
            <a:r>
              <a:rPr lang="en-US" dirty="0"/>
              <a:t>Employee voluntary contributions may receive an employer discretionary match up to 5%</a:t>
            </a:r>
          </a:p>
          <a:p>
            <a:pPr marL="231775" lvl="1" indent="0">
              <a:spcAft>
                <a:spcPts val="600"/>
              </a:spcAft>
              <a:buNone/>
            </a:pPr>
            <a:r>
              <a:rPr lang="en-US" dirty="0"/>
              <a:t>Examples:  If Employee Contributes 3%, SPC will contribute 3%</a:t>
            </a:r>
          </a:p>
          <a:p>
            <a:pPr marL="231775" lvl="1" indent="0">
              <a:spcAft>
                <a:spcPts val="600"/>
              </a:spcAft>
              <a:buNone/>
            </a:pPr>
            <a:r>
              <a:rPr lang="en-US" dirty="0"/>
              <a:t>	     		 If Employee Contributes 6%, SPC will contribute 5%</a:t>
            </a:r>
          </a:p>
          <a:p>
            <a:pPr marL="231775" lvl="1" indent="0">
              <a:spcAft>
                <a:spcPts val="0"/>
              </a:spcAft>
              <a:buNone/>
            </a:pPr>
            <a:endParaRPr lang="en-US" sz="1600" dirty="0"/>
          </a:p>
        </p:txBody>
      </p:sp>
    </p:spTree>
    <p:extLst>
      <p:ext uri="{BB962C8B-B14F-4D97-AF65-F5344CB8AC3E}">
        <p14:creationId xmlns:p14="http://schemas.microsoft.com/office/powerpoint/2010/main" val="1848150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b="1" dirty="0"/>
              <a:t>Enrollment Action</a:t>
            </a:r>
          </a:p>
        </p:txBody>
      </p:sp>
    </p:spTree>
    <p:extLst>
      <p:ext uri="{BB962C8B-B14F-4D97-AF65-F5344CB8AC3E}">
        <p14:creationId xmlns:p14="http://schemas.microsoft.com/office/powerpoint/2010/main" val="1893065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654785" y="0"/>
            <a:ext cx="2489216" cy="652462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700" b="1" dirty="0">
                <a:solidFill>
                  <a:schemeClr val="bg2"/>
                </a:solidFill>
              </a:rPr>
              <a:t>Open Enrollment</a:t>
            </a:r>
            <a:br>
              <a:rPr lang="en-US" sz="1700" b="1" dirty="0">
                <a:solidFill>
                  <a:schemeClr val="bg2"/>
                </a:solidFill>
              </a:rPr>
            </a:br>
            <a:r>
              <a:rPr lang="en-US" sz="1700" b="1" dirty="0">
                <a:solidFill>
                  <a:schemeClr val="bg2"/>
                </a:solidFill>
              </a:rPr>
              <a:t>Deadline:</a:t>
            </a:r>
          </a:p>
          <a:p>
            <a:pPr algn="ctr">
              <a:spcAft>
                <a:spcPts val="600"/>
              </a:spcAft>
            </a:pPr>
            <a:r>
              <a:rPr lang="en-US" sz="1700" dirty="0">
                <a:solidFill>
                  <a:schemeClr val="bg2"/>
                </a:solidFill>
              </a:rPr>
              <a:t>Please return your forms to us by </a:t>
            </a:r>
            <a:br>
              <a:rPr lang="en-US" sz="1700" dirty="0">
                <a:solidFill>
                  <a:schemeClr val="bg2"/>
                </a:solidFill>
              </a:rPr>
            </a:br>
            <a:r>
              <a:rPr lang="en-US" sz="1700" b="1" dirty="0">
                <a:solidFill>
                  <a:schemeClr val="bg2"/>
                </a:solidFill>
              </a:rPr>
              <a:t>JUNE 22</a:t>
            </a:r>
            <a:r>
              <a:rPr lang="en-US" sz="1700" b="1" baseline="30000" dirty="0">
                <a:solidFill>
                  <a:schemeClr val="bg2"/>
                </a:solidFill>
              </a:rPr>
              <a:t>ND</a:t>
            </a:r>
            <a:r>
              <a:rPr lang="en-US" sz="1700" dirty="0">
                <a:solidFill>
                  <a:schemeClr val="bg2"/>
                </a:solidFill>
              </a:rPr>
              <a:t>!</a:t>
            </a:r>
          </a:p>
          <a:p>
            <a:pPr algn="ctr">
              <a:spcAft>
                <a:spcPts val="600"/>
              </a:spcAft>
            </a:pPr>
            <a:endParaRPr lang="en-US" sz="1700" dirty="0">
              <a:solidFill>
                <a:schemeClr val="bg2"/>
              </a:solidFill>
            </a:endParaRPr>
          </a:p>
          <a:p>
            <a:pPr algn="ctr">
              <a:spcAft>
                <a:spcPts val="600"/>
              </a:spcAft>
            </a:pPr>
            <a:r>
              <a:rPr lang="en-US" sz="1700" b="1" dirty="0">
                <a:solidFill>
                  <a:schemeClr val="bg2"/>
                </a:solidFill>
              </a:rPr>
              <a:t>New Hires:</a:t>
            </a:r>
          </a:p>
          <a:p>
            <a:pPr algn="ctr"/>
            <a:r>
              <a:rPr lang="en-US" sz="1700" dirty="0">
                <a:solidFill>
                  <a:schemeClr val="bg2"/>
                </a:solidFill>
              </a:rPr>
              <a:t>Complete and return to HR by date indicated</a:t>
            </a:r>
          </a:p>
          <a:p>
            <a:pPr algn="ctr"/>
            <a:endParaRPr lang="en-US" sz="1700" dirty="0">
              <a:solidFill>
                <a:schemeClr val="bg2"/>
              </a:solidFill>
            </a:endParaRPr>
          </a:p>
          <a:p>
            <a:pPr algn="ctr">
              <a:spcAft>
                <a:spcPts val="600"/>
              </a:spcAft>
            </a:pPr>
            <a:r>
              <a:rPr lang="en-US" sz="1700" dirty="0">
                <a:solidFill>
                  <a:schemeClr val="tx2"/>
                </a:solidFill>
              </a:rPr>
              <a:t>After this period, benefit changes can only be made if you experience a qualifying event.</a:t>
            </a:r>
          </a:p>
          <a:p>
            <a:pPr algn="ctr">
              <a:spcAft>
                <a:spcPts val="600"/>
              </a:spcAft>
            </a:pPr>
            <a:r>
              <a:rPr lang="en-US" sz="1700" dirty="0">
                <a:solidFill>
                  <a:schemeClr val="tx2"/>
                </a:solidFill>
              </a:rPr>
              <a:t>Regardless of the reason, you must </a:t>
            </a:r>
            <a:r>
              <a:rPr lang="en-US" sz="1700" b="1" dirty="0">
                <a:solidFill>
                  <a:schemeClr val="tx2"/>
                </a:solidFill>
              </a:rPr>
              <a:t>enroll within 30 days of the event</a:t>
            </a:r>
            <a:r>
              <a:rPr lang="en-US" sz="1700" dirty="0">
                <a:solidFill>
                  <a:schemeClr val="tx2"/>
                </a:solidFill>
              </a:rPr>
              <a:t>!</a:t>
            </a:r>
          </a:p>
        </p:txBody>
      </p:sp>
      <p:sp>
        <p:nvSpPr>
          <p:cNvPr id="2" name="Title 1"/>
          <p:cNvSpPr>
            <a:spLocks noGrp="1"/>
          </p:cNvSpPr>
          <p:nvPr>
            <p:ph type="title"/>
          </p:nvPr>
        </p:nvSpPr>
        <p:spPr/>
        <p:txBody>
          <a:bodyPr/>
          <a:lstStyle/>
          <a:p>
            <a:r>
              <a:rPr lang="en-US" dirty="0"/>
              <a:t>Now Is The Time To Enroll</a:t>
            </a:r>
          </a:p>
        </p:txBody>
      </p:sp>
      <p:sp>
        <p:nvSpPr>
          <p:cNvPr id="4" name="AutoShape 9"/>
          <p:cNvSpPr>
            <a:spLocks noChangeAspect="1" noChangeArrowheads="1" noTextEdit="1"/>
          </p:cNvSpPr>
          <p:nvPr/>
        </p:nvSpPr>
        <p:spPr bwMode="auto">
          <a:xfrm>
            <a:off x="2346555" y="2286000"/>
            <a:ext cx="329184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pic>
        <p:nvPicPr>
          <p:cNvPr id="27" name="Picture 26"/>
          <p:cNvPicPr>
            <a:picLocks noChangeAspect="1"/>
          </p:cNvPicPr>
          <p:nvPr/>
        </p:nvPicPr>
        <p:blipFill>
          <a:blip r:embed="rId2"/>
          <a:stretch>
            <a:fillRect/>
          </a:stretch>
        </p:blipFill>
        <p:spPr>
          <a:xfrm>
            <a:off x="3992475" y="5486187"/>
            <a:ext cx="5163169" cy="1382333"/>
          </a:xfrm>
          <a:prstGeom prst="rect">
            <a:avLst/>
          </a:prstGeom>
        </p:spPr>
      </p:pic>
      <p:grpSp>
        <p:nvGrpSpPr>
          <p:cNvPr id="29" name="Group 28"/>
          <p:cNvGrpSpPr/>
          <p:nvPr/>
        </p:nvGrpSpPr>
        <p:grpSpPr>
          <a:xfrm>
            <a:off x="1254053" y="1647431"/>
            <a:ext cx="4501846" cy="4877194"/>
            <a:chOff x="3735388" y="1419225"/>
            <a:chExt cx="4713288" cy="5106265"/>
          </a:xfrm>
        </p:grpSpPr>
        <p:sp>
          <p:nvSpPr>
            <p:cNvPr id="30" name="Freeform 6"/>
            <p:cNvSpPr>
              <a:spLocks/>
            </p:cNvSpPr>
            <p:nvPr/>
          </p:nvSpPr>
          <p:spPr bwMode="auto">
            <a:xfrm>
              <a:off x="6007101" y="3044825"/>
              <a:ext cx="2038350" cy="3024187"/>
            </a:xfrm>
            <a:custGeom>
              <a:avLst/>
              <a:gdLst/>
              <a:ahLst/>
              <a:cxnLst>
                <a:cxn ang="0">
                  <a:pos x="387" y="1"/>
                </a:cxn>
                <a:cxn ang="0">
                  <a:pos x="516" y="17"/>
                </a:cxn>
                <a:cxn ang="0">
                  <a:pos x="640" y="51"/>
                </a:cxn>
                <a:cxn ang="0">
                  <a:pos x="758" y="101"/>
                </a:cxn>
                <a:cxn ang="0">
                  <a:pos x="869" y="166"/>
                </a:cxn>
                <a:cxn ang="0">
                  <a:pos x="969" y="244"/>
                </a:cxn>
                <a:cxn ang="0">
                  <a:pos x="1059" y="336"/>
                </a:cxn>
                <a:cxn ang="0">
                  <a:pos x="1136" y="441"/>
                </a:cxn>
                <a:cxn ang="0">
                  <a:pos x="1198" y="556"/>
                </a:cxn>
                <a:cxn ang="0">
                  <a:pos x="1245" y="682"/>
                </a:cxn>
                <a:cxn ang="0">
                  <a:pos x="1273" y="806"/>
                </a:cxn>
                <a:cxn ang="0">
                  <a:pos x="1284" y="921"/>
                </a:cxn>
                <a:cxn ang="0">
                  <a:pos x="1280" y="1045"/>
                </a:cxn>
                <a:cxn ang="0">
                  <a:pos x="1258" y="1177"/>
                </a:cxn>
                <a:cxn ang="0">
                  <a:pos x="1218" y="1302"/>
                </a:cxn>
                <a:cxn ang="0">
                  <a:pos x="1162" y="1420"/>
                </a:cxn>
                <a:cxn ang="0">
                  <a:pos x="1090" y="1529"/>
                </a:cxn>
                <a:cxn ang="0">
                  <a:pos x="1003" y="1627"/>
                </a:cxn>
                <a:cxn ang="0">
                  <a:pos x="904" y="1714"/>
                </a:cxn>
                <a:cxn ang="0">
                  <a:pos x="792" y="1786"/>
                </a:cxn>
                <a:cxn ang="0">
                  <a:pos x="669" y="1843"/>
                </a:cxn>
                <a:cxn ang="0">
                  <a:pos x="536" y="1882"/>
                </a:cxn>
                <a:cxn ang="0">
                  <a:pos x="397" y="1903"/>
                </a:cxn>
                <a:cxn ang="0">
                  <a:pos x="260" y="1902"/>
                </a:cxn>
                <a:cxn ang="0">
                  <a:pos x="128" y="1883"/>
                </a:cxn>
                <a:cxn ang="0">
                  <a:pos x="0" y="1846"/>
                </a:cxn>
                <a:cxn ang="0">
                  <a:pos x="34" y="1834"/>
                </a:cxn>
                <a:cxn ang="0">
                  <a:pos x="67" y="1822"/>
                </a:cxn>
                <a:cxn ang="0">
                  <a:pos x="101" y="1808"/>
                </a:cxn>
                <a:cxn ang="0">
                  <a:pos x="103" y="1807"/>
                </a:cxn>
                <a:cxn ang="0">
                  <a:pos x="135" y="1793"/>
                </a:cxn>
                <a:cxn ang="0">
                  <a:pos x="170" y="1774"/>
                </a:cxn>
                <a:cxn ang="0">
                  <a:pos x="199" y="1759"/>
                </a:cxn>
                <a:cxn ang="0">
                  <a:pos x="200" y="1758"/>
                </a:cxn>
                <a:cxn ang="0">
                  <a:pos x="228" y="1741"/>
                </a:cxn>
                <a:cxn ang="0">
                  <a:pos x="233" y="1738"/>
                </a:cxn>
                <a:cxn ang="0">
                  <a:pos x="263" y="1718"/>
                </a:cxn>
                <a:cxn ang="0">
                  <a:pos x="369" y="1634"/>
                </a:cxn>
                <a:cxn ang="0">
                  <a:pos x="461" y="1537"/>
                </a:cxn>
                <a:cxn ang="0">
                  <a:pos x="537" y="1431"/>
                </a:cxn>
                <a:cxn ang="0">
                  <a:pos x="596" y="1316"/>
                </a:cxn>
                <a:cxn ang="0">
                  <a:pos x="640" y="1195"/>
                </a:cxn>
                <a:cxn ang="0">
                  <a:pos x="666" y="1069"/>
                </a:cxn>
                <a:cxn ang="0">
                  <a:pos x="676" y="941"/>
                </a:cxn>
                <a:cxn ang="0">
                  <a:pos x="669" y="812"/>
                </a:cxn>
                <a:cxn ang="0">
                  <a:pos x="644" y="685"/>
                </a:cxn>
                <a:cxn ang="0">
                  <a:pos x="600" y="560"/>
                </a:cxn>
                <a:cxn ang="0">
                  <a:pos x="538" y="440"/>
                </a:cxn>
                <a:cxn ang="0">
                  <a:pos x="519" y="342"/>
                </a:cxn>
                <a:cxn ang="0">
                  <a:pos x="480" y="252"/>
                </a:cxn>
                <a:cxn ang="0">
                  <a:pos x="426" y="171"/>
                </a:cxn>
                <a:cxn ang="0">
                  <a:pos x="357" y="103"/>
                </a:cxn>
                <a:cxn ang="0">
                  <a:pos x="277" y="49"/>
                </a:cxn>
                <a:cxn ang="0">
                  <a:pos x="187" y="11"/>
                </a:cxn>
                <a:cxn ang="0">
                  <a:pos x="320" y="0"/>
                </a:cxn>
              </a:cxnLst>
              <a:rect l="0" t="0" r="r" b="b"/>
              <a:pathLst>
                <a:path w="1284" h="1905">
                  <a:moveTo>
                    <a:pt x="320" y="0"/>
                  </a:moveTo>
                  <a:lnTo>
                    <a:pt x="387" y="1"/>
                  </a:lnTo>
                  <a:lnTo>
                    <a:pt x="452" y="7"/>
                  </a:lnTo>
                  <a:lnTo>
                    <a:pt x="516" y="17"/>
                  </a:lnTo>
                  <a:lnTo>
                    <a:pt x="579" y="33"/>
                  </a:lnTo>
                  <a:lnTo>
                    <a:pt x="640" y="51"/>
                  </a:lnTo>
                  <a:lnTo>
                    <a:pt x="701" y="74"/>
                  </a:lnTo>
                  <a:lnTo>
                    <a:pt x="758" y="101"/>
                  </a:lnTo>
                  <a:lnTo>
                    <a:pt x="815" y="132"/>
                  </a:lnTo>
                  <a:lnTo>
                    <a:pt x="869" y="166"/>
                  </a:lnTo>
                  <a:lnTo>
                    <a:pt x="920" y="204"/>
                  </a:lnTo>
                  <a:lnTo>
                    <a:pt x="969" y="244"/>
                  </a:lnTo>
                  <a:lnTo>
                    <a:pt x="1016" y="289"/>
                  </a:lnTo>
                  <a:lnTo>
                    <a:pt x="1059" y="336"/>
                  </a:lnTo>
                  <a:lnTo>
                    <a:pt x="1099" y="388"/>
                  </a:lnTo>
                  <a:lnTo>
                    <a:pt x="1136" y="441"/>
                  </a:lnTo>
                  <a:lnTo>
                    <a:pt x="1169" y="498"/>
                  </a:lnTo>
                  <a:lnTo>
                    <a:pt x="1198" y="556"/>
                  </a:lnTo>
                  <a:lnTo>
                    <a:pt x="1223" y="619"/>
                  </a:lnTo>
                  <a:lnTo>
                    <a:pt x="1245" y="682"/>
                  </a:lnTo>
                  <a:lnTo>
                    <a:pt x="1262" y="748"/>
                  </a:lnTo>
                  <a:lnTo>
                    <a:pt x="1273" y="806"/>
                  </a:lnTo>
                  <a:lnTo>
                    <a:pt x="1280" y="864"/>
                  </a:lnTo>
                  <a:lnTo>
                    <a:pt x="1284" y="921"/>
                  </a:lnTo>
                  <a:lnTo>
                    <a:pt x="1284" y="978"/>
                  </a:lnTo>
                  <a:lnTo>
                    <a:pt x="1280" y="1045"/>
                  </a:lnTo>
                  <a:lnTo>
                    <a:pt x="1271" y="1112"/>
                  </a:lnTo>
                  <a:lnTo>
                    <a:pt x="1258" y="1177"/>
                  </a:lnTo>
                  <a:lnTo>
                    <a:pt x="1240" y="1240"/>
                  </a:lnTo>
                  <a:lnTo>
                    <a:pt x="1218" y="1302"/>
                  </a:lnTo>
                  <a:lnTo>
                    <a:pt x="1192" y="1361"/>
                  </a:lnTo>
                  <a:lnTo>
                    <a:pt x="1162" y="1420"/>
                  </a:lnTo>
                  <a:lnTo>
                    <a:pt x="1128" y="1476"/>
                  </a:lnTo>
                  <a:lnTo>
                    <a:pt x="1090" y="1529"/>
                  </a:lnTo>
                  <a:lnTo>
                    <a:pt x="1048" y="1580"/>
                  </a:lnTo>
                  <a:lnTo>
                    <a:pt x="1003" y="1627"/>
                  </a:lnTo>
                  <a:lnTo>
                    <a:pt x="956" y="1672"/>
                  </a:lnTo>
                  <a:lnTo>
                    <a:pt x="904" y="1714"/>
                  </a:lnTo>
                  <a:lnTo>
                    <a:pt x="849" y="1752"/>
                  </a:lnTo>
                  <a:lnTo>
                    <a:pt x="792" y="1786"/>
                  </a:lnTo>
                  <a:lnTo>
                    <a:pt x="732" y="1817"/>
                  </a:lnTo>
                  <a:lnTo>
                    <a:pt x="669" y="1843"/>
                  </a:lnTo>
                  <a:lnTo>
                    <a:pt x="603" y="1865"/>
                  </a:lnTo>
                  <a:lnTo>
                    <a:pt x="536" y="1882"/>
                  </a:lnTo>
                  <a:lnTo>
                    <a:pt x="466" y="1895"/>
                  </a:lnTo>
                  <a:lnTo>
                    <a:pt x="397" y="1903"/>
                  </a:lnTo>
                  <a:lnTo>
                    <a:pt x="328" y="1905"/>
                  </a:lnTo>
                  <a:lnTo>
                    <a:pt x="260" y="1902"/>
                  </a:lnTo>
                  <a:lnTo>
                    <a:pt x="193" y="1895"/>
                  </a:lnTo>
                  <a:lnTo>
                    <a:pt x="128" y="1883"/>
                  </a:lnTo>
                  <a:lnTo>
                    <a:pt x="63" y="1866"/>
                  </a:lnTo>
                  <a:lnTo>
                    <a:pt x="0" y="1846"/>
                  </a:lnTo>
                  <a:lnTo>
                    <a:pt x="34" y="1835"/>
                  </a:lnTo>
                  <a:lnTo>
                    <a:pt x="34" y="1834"/>
                  </a:lnTo>
                  <a:lnTo>
                    <a:pt x="35" y="1834"/>
                  </a:lnTo>
                  <a:lnTo>
                    <a:pt x="67" y="1822"/>
                  </a:lnTo>
                  <a:lnTo>
                    <a:pt x="100" y="1809"/>
                  </a:lnTo>
                  <a:lnTo>
                    <a:pt x="101" y="1808"/>
                  </a:lnTo>
                  <a:lnTo>
                    <a:pt x="102" y="1808"/>
                  </a:lnTo>
                  <a:lnTo>
                    <a:pt x="103" y="1807"/>
                  </a:lnTo>
                  <a:lnTo>
                    <a:pt x="134" y="1793"/>
                  </a:lnTo>
                  <a:lnTo>
                    <a:pt x="135" y="1793"/>
                  </a:lnTo>
                  <a:lnTo>
                    <a:pt x="165" y="1778"/>
                  </a:lnTo>
                  <a:lnTo>
                    <a:pt x="170" y="1774"/>
                  </a:lnTo>
                  <a:lnTo>
                    <a:pt x="184" y="1767"/>
                  </a:lnTo>
                  <a:lnTo>
                    <a:pt x="199" y="1759"/>
                  </a:lnTo>
                  <a:lnTo>
                    <a:pt x="200" y="1759"/>
                  </a:lnTo>
                  <a:lnTo>
                    <a:pt x="200" y="1758"/>
                  </a:lnTo>
                  <a:lnTo>
                    <a:pt x="214" y="1750"/>
                  </a:lnTo>
                  <a:lnTo>
                    <a:pt x="228" y="1741"/>
                  </a:lnTo>
                  <a:lnTo>
                    <a:pt x="230" y="1740"/>
                  </a:lnTo>
                  <a:lnTo>
                    <a:pt x="233" y="1738"/>
                  </a:lnTo>
                  <a:lnTo>
                    <a:pt x="235" y="1737"/>
                  </a:lnTo>
                  <a:lnTo>
                    <a:pt x="263" y="1718"/>
                  </a:lnTo>
                  <a:lnTo>
                    <a:pt x="318" y="1678"/>
                  </a:lnTo>
                  <a:lnTo>
                    <a:pt x="369" y="1634"/>
                  </a:lnTo>
                  <a:lnTo>
                    <a:pt x="417" y="1587"/>
                  </a:lnTo>
                  <a:lnTo>
                    <a:pt x="461" y="1537"/>
                  </a:lnTo>
                  <a:lnTo>
                    <a:pt x="501" y="1485"/>
                  </a:lnTo>
                  <a:lnTo>
                    <a:pt x="537" y="1431"/>
                  </a:lnTo>
                  <a:lnTo>
                    <a:pt x="568" y="1374"/>
                  </a:lnTo>
                  <a:lnTo>
                    <a:pt x="596" y="1316"/>
                  </a:lnTo>
                  <a:lnTo>
                    <a:pt x="620" y="1256"/>
                  </a:lnTo>
                  <a:lnTo>
                    <a:pt x="640" y="1195"/>
                  </a:lnTo>
                  <a:lnTo>
                    <a:pt x="656" y="1132"/>
                  </a:lnTo>
                  <a:lnTo>
                    <a:pt x="666" y="1069"/>
                  </a:lnTo>
                  <a:lnTo>
                    <a:pt x="674" y="1005"/>
                  </a:lnTo>
                  <a:lnTo>
                    <a:pt x="676" y="941"/>
                  </a:lnTo>
                  <a:lnTo>
                    <a:pt x="674" y="877"/>
                  </a:lnTo>
                  <a:lnTo>
                    <a:pt x="669" y="812"/>
                  </a:lnTo>
                  <a:lnTo>
                    <a:pt x="658" y="748"/>
                  </a:lnTo>
                  <a:lnTo>
                    <a:pt x="644" y="685"/>
                  </a:lnTo>
                  <a:lnTo>
                    <a:pt x="624" y="622"/>
                  </a:lnTo>
                  <a:lnTo>
                    <a:pt x="600" y="560"/>
                  </a:lnTo>
                  <a:lnTo>
                    <a:pt x="572" y="500"/>
                  </a:lnTo>
                  <a:lnTo>
                    <a:pt x="538" y="440"/>
                  </a:lnTo>
                  <a:lnTo>
                    <a:pt x="531" y="390"/>
                  </a:lnTo>
                  <a:lnTo>
                    <a:pt x="519" y="342"/>
                  </a:lnTo>
                  <a:lnTo>
                    <a:pt x="501" y="295"/>
                  </a:lnTo>
                  <a:lnTo>
                    <a:pt x="480" y="252"/>
                  </a:lnTo>
                  <a:lnTo>
                    <a:pt x="455" y="210"/>
                  </a:lnTo>
                  <a:lnTo>
                    <a:pt x="426" y="171"/>
                  </a:lnTo>
                  <a:lnTo>
                    <a:pt x="393" y="135"/>
                  </a:lnTo>
                  <a:lnTo>
                    <a:pt x="357" y="103"/>
                  </a:lnTo>
                  <a:lnTo>
                    <a:pt x="319" y="74"/>
                  </a:lnTo>
                  <a:lnTo>
                    <a:pt x="277" y="49"/>
                  </a:lnTo>
                  <a:lnTo>
                    <a:pt x="233" y="28"/>
                  </a:lnTo>
                  <a:lnTo>
                    <a:pt x="187" y="11"/>
                  </a:lnTo>
                  <a:lnTo>
                    <a:pt x="254" y="3"/>
                  </a:lnTo>
                  <a:lnTo>
                    <a:pt x="320" y="0"/>
                  </a:lnTo>
                  <a:close/>
                </a:path>
              </a:pathLst>
            </a:custGeom>
            <a:solidFill>
              <a:schemeClr val="accent3"/>
            </a:solidFill>
            <a:ln w="0">
              <a:noFill/>
              <a:prstDash val="solid"/>
              <a:round/>
              <a:headEnd/>
              <a:tailEnd/>
            </a:ln>
            <a:effectLst>
              <a:innerShdw blurRad="431800" dist="317500" dir="11760000">
                <a:prstClr val="black">
                  <a:alpha val="3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1" name="Freeform 7"/>
            <p:cNvSpPr>
              <a:spLocks/>
            </p:cNvSpPr>
            <p:nvPr/>
          </p:nvSpPr>
          <p:spPr bwMode="auto">
            <a:xfrm>
              <a:off x="3762376" y="2038350"/>
              <a:ext cx="2566988" cy="2974975"/>
            </a:xfrm>
            <a:custGeom>
              <a:avLst/>
              <a:gdLst/>
              <a:ahLst/>
              <a:cxnLst>
                <a:cxn ang="0">
                  <a:pos x="687" y="28"/>
                </a:cxn>
                <a:cxn ang="0">
                  <a:pos x="687" y="29"/>
                </a:cxn>
                <a:cxn ang="0">
                  <a:pos x="649" y="86"/>
                </a:cxn>
                <a:cxn ang="0">
                  <a:pos x="632" y="117"/>
                </a:cxn>
                <a:cxn ang="0">
                  <a:pos x="616" y="145"/>
                </a:cxn>
                <a:cxn ang="0">
                  <a:pos x="599" y="181"/>
                </a:cxn>
                <a:cxn ang="0">
                  <a:pos x="592" y="195"/>
                </a:cxn>
                <a:cxn ang="0">
                  <a:pos x="586" y="211"/>
                </a:cxn>
                <a:cxn ang="0">
                  <a:pos x="583" y="217"/>
                </a:cxn>
                <a:cxn ang="0">
                  <a:pos x="550" y="310"/>
                </a:cxn>
                <a:cxn ang="0">
                  <a:pos x="521" y="440"/>
                </a:cxn>
                <a:cxn ang="0">
                  <a:pos x="511" y="570"/>
                </a:cxn>
                <a:cxn ang="0">
                  <a:pos x="518" y="698"/>
                </a:cxn>
                <a:cxn ang="0">
                  <a:pos x="542" y="823"/>
                </a:cxn>
                <a:cxn ang="0">
                  <a:pos x="583" y="943"/>
                </a:cxn>
                <a:cxn ang="0">
                  <a:pos x="639" y="1057"/>
                </a:cxn>
                <a:cxn ang="0">
                  <a:pos x="709" y="1162"/>
                </a:cxn>
                <a:cxn ang="0">
                  <a:pos x="794" y="1258"/>
                </a:cxn>
                <a:cxn ang="0">
                  <a:pos x="891" y="1342"/>
                </a:cxn>
                <a:cxn ang="0">
                  <a:pos x="1001" y="1413"/>
                </a:cxn>
                <a:cxn ang="0">
                  <a:pos x="1093" y="1480"/>
                </a:cxn>
                <a:cxn ang="0">
                  <a:pos x="1168" y="1543"/>
                </a:cxn>
                <a:cxn ang="0">
                  <a:pos x="1254" y="1590"/>
                </a:cxn>
                <a:cxn ang="0">
                  <a:pos x="1349" y="1619"/>
                </a:cxn>
                <a:cxn ang="0">
                  <a:pos x="1451" y="1630"/>
                </a:cxn>
                <a:cxn ang="0">
                  <a:pos x="1537" y="1623"/>
                </a:cxn>
                <a:cxn ang="0">
                  <a:pos x="1617" y="1602"/>
                </a:cxn>
                <a:cxn ang="0">
                  <a:pos x="1515" y="1689"/>
                </a:cxn>
                <a:cxn ang="0">
                  <a:pos x="1406" y="1759"/>
                </a:cxn>
                <a:cxn ang="0">
                  <a:pos x="1288" y="1813"/>
                </a:cxn>
                <a:cxn ang="0">
                  <a:pos x="1166" y="1850"/>
                </a:cxn>
                <a:cxn ang="0">
                  <a:pos x="1040" y="1870"/>
                </a:cxn>
                <a:cxn ang="0">
                  <a:pos x="913" y="1874"/>
                </a:cxn>
                <a:cxn ang="0">
                  <a:pos x="786" y="1860"/>
                </a:cxn>
                <a:cxn ang="0">
                  <a:pos x="660" y="1829"/>
                </a:cxn>
                <a:cxn ang="0">
                  <a:pos x="540" y="1781"/>
                </a:cxn>
                <a:cxn ang="0">
                  <a:pos x="425" y="1716"/>
                </a:cxn>
                <a:cxn ang="0">
                  <a:pos x="318" y="1633"/>
                </a:cxn>
                <a:cxn ang="0">
                  <a:pos x="293" y="1610"/>
                </a:cxn>
                <a:cxn ang="0">
                  <a:pos x="283" y="1600"/>
                </a:cxn>
                <a:cxn ang="0">
                  <a:pos x="271" y="1588"/>
                </a:cxn>
                <a:cxn ang="0">
                  <a:pos x="250" y="1565"/>
                </a:cxn>
                <a:cxn ang="0">
                  <a:pos x="233" y="1547"/>
                </a:cxn>
                <a:cxn ang="0">
                  <a:pos x="189" y="1492"/>
                </a:cxn>
                <a:cxn ang="0">
                  <a:pos x="117" y="1381"/>
                </a:cxn>
                <a:cxn ang="0">
                  <a:pos x="63" y="1263"/>
                </a:cxn>
                <a:cxn ang="0">
                  <a:pos x="25" y="1141"/>
                </a:cxn>
                <a:cxn ang="0">
                  <a:pos x="4" y="1015"/>
                </a:cxn>
                <a:cxn ang="0">
                  <a:pos x="0" y="886"/>
                </a:cxn>
                <a:cxn ang="0">
                  <a:pos x="14" y="758"/>
                </a:cxn>
                <a:cxn ang="0">
                  <a:pos x="44" y="633"/>
                </a:cxn>
                <a:cxn ang="0">
                  <a:pos x="92" y="511"/>
                </a:cxn>
                <a:cxn ang="0">
                  <a:pos x="158" y="396"/>
                </a:cxn>
                <a:cxn ang="0">
                  <a:pos x="241" y="288"/>
                </a:cxn>
                <a:cxn ang="0">
                  <a:pos x="332" y="199"/>
                </a:cxn>
                <a:cxn ang="0">
                  <a:pos x="431" y="124"/>
                </a:cxn>
                <a:cxn ang="0">
                  <a:pos x="537" y="63"/>
                </a:cxn>
                <a:cxn ang="0">
                  <a:pos x="650" y="17"/>
                </a:cxn>
              </a:cxnLst>
              <a:rect l="0" t="0" r="r" b="b"/>
              <a:pathLst>
                <a:path w="1617" h="1874">
                  <a:moveTo>
                    <a:pt x="707" y="0"/>
                  </a:moveTo>
                  <a:lnTo>
                    <a:pt x="687" y="28"/>
                  </a:lnTo>
                  <a:lnTo>
                    <a:pt x="687" y="28"/>
                  </a:lnTo>
                  <a:lnTo>
                    <a:pt x="687" y="29"/>
                  </a:lnTo>
                  <a:lnTo>
                    <a:pt x="650" y="85"/>
                  </a:lnTo>
                  <a:lnTo>
                    <a:pt x="649" y="86"/>
                  </a:lnTo>
                  <a:lnTo>
                    <a:pt x="648" y="88"/>
                  </a:lnTo>
                  <a:lnTo>
                    <a:pt x="632" y="117"/>
                  </a:lnTo>
                  <a:lnTo>
                    <a:pt x="631" y="117"/>
                  </a:lnTo>
                  <a:lnTo>
                    <a:pt x="616" y="145"/>
                  </a:lnTo>
                  <a:lnTo>
                    <a:pt x="599" y="180"/>
                  </a:lnTo>
                  <a:lnTo>
                    <a:pt x="599" y="181"/>
                  </a:lnTo>
                  <a:lnTo>
                    <a:pt x="598" y="181"/>
                  </a:lnTo>
                  <a:lnTo>
                    <a:pt x="592" y="195"/>
                  </a:lnTo>
                  <a:lnTo>
                    <a:pt x="587" y="209"/>
                  </a:lnTo>
                  <a:lnTo>
                    <a:pt x="586" y="211"/>
                  </a:lnTo>
                  <a:lnTo>
                    <a:pt x="584" y="214"/>
                  </a:lnTo>
                  <a:lnTo>
                    <a:pt x="583" y="217"/>
                  </a:lnTo>
                  <a:lnTo>
                    <a:pt x="571" y="246"/>
                  </a:lnTo>
                  <a:lnTo>
                    <a:pt x="550" y="310"/>
                  </a:lnTo>
                  <a:lnTo>
                    <a:pt x="533" y="375"/>
                  </a:lnTo>
                  <a:lnTo>
                    <a:pt x="521" y="440"/>
                  </a:lnTo>
                  <a:lnTo>
                    <a:pt x="514" y="505"/>
                  </a:lnTo>
                  <a:lnTo>
                    <a:pt x="511" y="570"/>
                  </a:lnTo>
                  <a:lnTo>
                    <a:pt x="513" y="634"/>
                  </a:lnTo>
                  <a:lnTo>
                    <a:pt x="518" y="698"/>
                  </a:lnTo>
                  <a:lnTo>
                    <a:pt x="529" y="761"/>
                  </a:lnTo>
                  <a:lnTo>
                    <a:pt x="542" y="823"/>
                  </a:lnTo>
                  <a:lnTo>
                    <a:pt x="561" y="884"/>
                  </a:lnTo>
                  <a:lnTo>
                    <a:pt x="583" y="943"/>
                  </a:lnTo>
                  <a:lnTo>
                    <a:pt x="609" y="1001"/>
                  </a:lnTo>
                  <a:lnTo>
                    <a:pt x="639" y="1057"/>
                  </a:lnTo>
                  <a:lnTo>
                    <a:pt x="672" y="1110"/>
                  </a:lnTo>
                  <a:lnTo>
                    <a:pt x="709" y="1162"/>
                  </a:lnTo>
                  <a:lnTo>
                    <a:pt x="750" y="1211"/>
                  </a:lnTo>
                  <a:lnTo>
                    <a:pt x="794" y="1258"/>
                  </a:lnTo>
                  <a:lnTo>
                    <a:pt x="841" y="1301"/>
                  </a:lnTo>
                  <a:lnTo>
                    <a:pt x="891" y="1342"/>
                  </a:lnTo>
                  <a:lnTo>
                    <a:pt x="944" y="1380"/>
                  </a:lnTo>
                  <a:lnTo>
                    <a:pt x="1001" y="1413"/>
                  </a:lnTo>
                  <a:lnTo>
                    <a:pt x="1060" y="1444"/>
                  </a:lnTo>
                  <a:lnTo>
                    <a:pt x="1093" y="1480"/>
                  </a:lnTo>
                  <a:lnTo>
                    <a:pt x="1129" y="1513"/>
                  </a:lnTo>
                  <a:lnTo>
                    <a:pt x="1168" y="1543"/>
                  </a:lnTo>
                  <a:lnTo>
                    <a:pt x="1209" y="1568"/>
                  </a:lnTo>
                  <a:lnTo>
                    <a:pt x="1254" y="1590"/>
                  </a:lnTo>
                  <a:lnTo>
                    <a:pt x="1300" y="1607"/>
                  </a:lnTo>
                  <a:lnTo>
                    <a:pt x="1349" y="1619"/>
                  </a:lnTo>
                  <a:lnTo>
                    <a:pt x="1399" y="1628"/>
                  </a:lnTo>
                  <a:lnTo>
                    <a:pt x="1451" y="1630"/>
                  </a:lnTo>
                  <a:lnTo>
                    <a:pt x="1495" y="1628"/>
                  </a:lnTo>
                  <a:lnTo>
                    <a:pt x="1537" y="1623"/>
                  </a:lnTo>
                  <a:lnTo>
                    <a:pt x="1578" y="1614"/>
                  </a:lnTo>
                  <a:lnTo>
                    <a:pt x="1617" y="1602"/>
                  </a:lnTo>
                  <a:lnTo>
                    <a:pt x="1568" y="1647"/>
                  </a:lnTo>
                  <a:lnTo>
                    <a:pt x="1515" y="1689"/>
                  </a:lnTo>
                  <a:lnTo>
                    <a:pt x="1461" y="1726"/>
                  </a:lnTo>
                  <a:lnTo>
                    <a:pt x="1406" y="1759"/>
                  </a:lnTo>
                  <a:lnTo>
                    <a:pt x="1347" y="1788"/>
                  </a:lnTo>
                  <a:lnTo>
                    <a:pt x="1288" y="1813"/>
                  </a:lnTo>
                  <a:lnTo>
                    <a:pt x="1227" y="1833"/>
                  </a:lnTo>
                  <a:lnTo>
                    <a:pt x="1166" y="1850"/>
                  </a:lnTo>
                  <a:lnTo>
                    <a:pt x="1103" y="1862"/>
                  </a:lnTo>
                  <a:lnTo>
                    <a:pt x="1040" y="1870"/>
                  </a:lnTo>
                  <a:lnTo>
                    <a:pt x="976" y="1874"/>
                  </a:lnTo>
                  <a:lnTo>
                    <a:pt x="913" y="1874"/>
                  </a:lnTo>
                  <a:lnTo>
                    <a:pt x="849" y="1869"/>
                  </a:lnTo>
                  <a:lnTo>
                    <a:pt x="786" y="1860"/>
                  </a:lnTo>
                  <a:lnTo>
                    <a:pt x="723" y="1847"/>
                  </a:lnTo>
                  <a:lnTo>
                    <a:pt x="660" y="1829"/>
                  </a:lnTo>
                  <a:lnTo>
                    <a:pt x="600" y="1807"/>
                  </a:lnTo>
                  <a:lnTo>
                    <a:pt x="540" y="1781"/>
                  </a:lnTo>
                  <a:lnTo>
                    <a:pt x="482" y="1750"/>
                  </a:lnTo>
                  <a:lnTo>
                    <a:pt x="425" y="1716"/>
                  </a:lnTo>
                  <a:lnTo>
                    <a:pt x="370" y="1676"/>
                  </a:lnTo>
                  <a:lnTo>
                    <a:pt x="318" y="1633"/>
                  </a:lnTo>
                  <a:lnTo>
                    <a:pt x="300" y="1617"/>
                  </a:lnTo>
                  <a:lnTo>
                    <a:pt x="293" y="1610"/>
                  </a:lnTo>
                  <a:lnTo>
                    <a:pt x="287" y="1605"/>
                  </a:lnTo>
                  <a:lnTo>
                    <a:pt x="283" y="1600"/>
                  </a:lnTo>
                  <a:lnTo>
                    <a:pt x="277" y="1594"/>
                  </a:lnTo>
                  <a:lnTo>
                    <a:pt x="271" y="1588"/>
                  </a:lnTo>
                  <a:lnTo>
                    <a:pt x="251" y="1567"/>
                  </a:lnTo>
                  <a:lnTo>
                    <a:pt x="250" y="1565"/>
                  </a:lnTo>
                  <a:lnTo>
                    <a:pt x="233" y="1548"/>
                  </a:lnTo>
                  <a:lnTo>
                    <a:pt x="233" y="1547"/>
                  </a:lnTo>
                  <a:lnTo>
                    <a:pt x="211" y="1520"/>
                  </a:lnTo>
                  <a:lnTo>
                    <a:pt x="189" y="1492"/>
                  </a:lnTo>
                  <a:lnTo>
                    <a:pt x="151" y="1438"/>
                  </a:lnTo>
                  <a:lnTo>
                    <a:pt x="117" y="1381"/>
                  </a:lnTo>
                  <a:lnTo>
                    <a:pt x="88" y="1324"/>
                  </a:lnTo>
                  <a:lnTo>
                    <a:pt x="63" y="1263"/>
                  </a:lnTo>
                  <a:lnTo>
                    <a:pt x="42" y="1203"/>
                  </a:lnTo>
                  <a:lnTo>
                    <a:pt x="25" y="1141"/>
                  </a:lnTo>
                  <a:lnTo>
                    <a:pt x="13" y="1078"/>
                  </a:lnTo>
                  <a:lnTo>
                    <a:pt x="4" y="1015"/>
                  </a:lnTo>
                  <a:lnTo>
                    <a:pt x="0" y="950"/>
                  </a:lnTo>
                  <a:lnTo>
                    <a:pt x="0" y="886"/>
                  </a:lnTo>
                  <a:lnTo>
                    <a:pt x="5" y="822"/>
                  </a:lnTo>
                  <a:lnTo>
                    <a:pt x="14" y="758"/>
                  </a:lnTo>
                  <a:lnTo>
                    <a:pt x="26" y="695"/>
                  </a:lnTo>
                  <a:lnTo>
                    <a:pt x="44" y="633"/>
                  </a:lnTo>
                  <a:lnTo>
                    <a:pt x="66" y="571"/>
                  </a:lnTo>
                  <a:lnTo>
                    <a:pt x="92" y="511"/>
                  </a:lnTo>
                  <a:lnTo>
                    <a:pt x="123" y="453"/>
                  </a:lnTo>
                  <a:lnTo>
                    <a:pt x="158" y="396"/>
                  </a:lnTo>
                  <a:lnTo>
                    <a:pt x="196" y="341"/>
                  </a:lnTo>
                  <a:lnTo>
                    <a:pt x="241" y="288"/>
                  </a:lnTo>
                  <a:lnTo>
                    <a:pt x="285" y="241"/>
                  </a:lnTo>
                  <a:lnTo>
                    <a:pt x="332" y="199"/>
                  </a:lnTo>
                  <a:lnTo>
                    <a:pt x="380" y="159"/>
                  </a:lnTo>
                  <a:lnTo>
                    <a:pt x="431" y="124"/>
                  </a:lnTo>
                  <a:lnTo>
                    <a:pt x="483" y="91"/>
                  </a:lnTo>
                  <a:lnTo>
                    <a:pt x="537" y="63"/>
                  </a:lnTo>
                  <a:lnTo>
                    <a:pt x="593" y="39"/>
                  </a:lnTo>
                  <a:lnTo>
                    <a:pt x="650" y="17"/>
                  </a:lnTo>
                  <a:lnTo>
                    <a:pt x="707" y="0"/>
                  </a:lnTo>
                  <a:close/>
                </a:path>
              </a:pathLst>
            </a:custGeom>
            <a:solidFill>
              <a:schemeClr val="accent5"/>
            </a:solidFill>
            <a:ln w="0">
              <a:noFill/>
              <a:prstDash val="solid"/>
              <a:round/>
              <a:headEnd/>
              <a:tailEnd/>
            </a:ln>
            <a:effectLst>
              <a:innerShdw blurRad="596900" dist="381000">
                <a:prstClr val="black">
                  <a:alpha val="3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2" name="Freeform 8"/>
            <p:cNvSpPr>
              <a:spLocks/>
            </p:cNvSpPr>
            <p:nvPr/>
          </p:nvSpPr>
          <p:spPr bwMode="auto">
            <a:xfrm>
              <a:off x="4059238" y="3743325"/>
              <a:ext cx="3021013" cy="2293937"/>
            </a:xfrm>
            <a:custGeom>
              <a:avLst/>
              <a:gdLst/>
              <a:ahLst/>
              <a:cxnLst>
                <a:cxn ang="0">
                  <a:pos x="1799" y="60"/>
                </a:cxn>
                <a:cxn ang="0">
                  <a:pos x="1851" y="182"/>
                </a:cxn>
                <a:cxn ang="0">
                  <a:pos x="1885" y="308"/>
                </a:cxn>
                <a:cxn ang="0">
                  <a:pos x="1901" y="437"/>
                </a:cxn>
                <a:cxn ang="0">
                  <a:pos x="1901" y="565"/>
                </a:cxn>
                <a:cxn ang="0">
                  <a:pos x="1883" y="692"/>
                </a:cxn>
                <a:cxn ang="0">
                  <a:pos x="1847" y="816"/>
                </a:cxn>
                <a:cxn ang="0">
                  <a:pos x="1795" y="934"/>
                </a:cxn>
                <a:cxn ang="0">
                  <a:pos x="1728" y="1045"/>
                </a:cxn>
                <a:cxn ang="0">
                  <a:pos x="1644" y="1147"/>
                </a:cxn>
                <a:cxn ang="0">
                  <a:pos x="1545" y="1238"/>
                </a:cxn>
                <a:cxn ang="0">
                  <a:pos x="1462" y="1297"/>
                </a:cxn>
                <a:cxn ang="0">
                  <a:pos x="1457" y="1300"/>
                </a:cxn>
                <a:cxn ang="0">
                  <a:pos x="1441" y="1310"/>
                </a:cxn>
                <a:cxn ang="0">
                  <a:pos x="1427" y="1319"/>
                </a:cxn>
                <a:cxn ang="0">
                  <a:pos x="1411" y="1327"/>
                </a:cxn>
                <a:cxn ang="0">
                  <a:pos x="1392" y="1338"/>
                </a:cxn>
                <a:cxn ang="0">
                  <a:pos x="1361" y="1353"/>
                </a:cxn>
                <a:cxn ang="0">
                  <a:pos x="1329" y="1368"/>
                </a:cxn>
                <a:cxn ang="0">
                  <a:pos x="1327" y="1369"/>
                </a:cxn>
                <a:cxn ang="0">
                  <a:pos x="1262" y="1394"/>
                </a:cxn>
                <a:cxn ang="0">
                  <a:pos x="1261" y="1395"/>
                </a:cxn>
                <a:cxn ang="0">
                  <a:pos x="1165" y="1422"/>
                </a:cxn>
                <a:cxn ang="0">
                  <a:pos x="1041" y="1442"/>
                </a:cxn>
                <a:cxn ang="0">
                  <a:pos x="916" y="1445"/>
                </a:cxn>
                <a:cxn ang="0">
                  <a:pos x="792" y="1433"/>
                </a:cxn>
                <a:cxn ang="0">
                  <a:pos x="672" y="1404"/>
                </a:cxn>
                <a:cxn ang="0">
                  <a:pos x="555" y="1360"/>
                </a:cxn>
                <a:cxn ang="0">
                  <a:pos x="445" y="1300"/>
                </a:cxn>
                <a:cxn ang="0">
                  <a:pos x="342" y="1225"/>
                </a:cxn>
                <a:cxn ang="0">
                  <a:pos x="248" y="1136"/>
                </a:cxn>
                <a:cxn ang="0">
                  <a:pos x="166" y="1032"/>
                </a:cxn>
                <a:cxn ang="0">
                  <a:pos x="99" y="917"/>
                </a:cxn>
                <a:cxn ang="0">
                  <a:pos x="48" y="796"/>
                </a:cxn>
                <a:cxn ang="0">
                  <a:pos x="16" y="671"/>
                </a:cxn>
                <a:cxn ang="0">
                  <a:pos x="0" y="545"/>
                </a:cxn>
                <a:cxn ang="0">
                  <a:pos x="2" y="418"/>
                </a:cxn>
                <a:cxn ang="0">
                  <a:pos x="46" y="473"/>
                </a:cxn>
                <a:cxn ang="0">
                  <a:pos x="63" y="491"/>
                </a:cxn>
                <a:cxn ang="0">
                  <a:pos x="84" y="514"/>
                </a:cxn>
                <a:cxn ang="0">
                  <a:pos x="96" y="526"/>
                </a:cxn>
                <a:cxn ang="0">
                  <a:pos x="106" y="536"/>
                </a:cxn>
                <a:cxn ang="0">
                  <a:pos x="131" y="559"/>
                </a:cxn>
                <a:cxn ang="0">
                  <a:pos x="238" y="642"/>
                </a:cxn>
                <a:cxn ang="0">
                  <a:pos x="353" y="707"/>
                </a:cxn>
                <a:cxn ang="0">
                  <a:pos x="473" y="755"/>
                </a:cxn>
                <a:cxn ang="0">
                  <a:pos x="599" y="786"/>
                </a:cxn>
                <a:cxn ang="0">
                  <a:pos x="726" y="800"/>
                </a:cxn>
                <a:cxn ang="0">
                  <a:pos x="853" y="796"/>
                </a:cxn>
                <a:cxn ang="0">
                  <a:pos x="979" y="776"/>
                </a:cxn>
                <a:cxn ang="0">
                  <a:pos x="1101" y="739"/>
                </a:cxn>
                <a:cxn ang="0">
                  <a:pos x="1219" y="685"/>
                </a:cxn>
                <a:cxn ang="0">
                  <a:pos x="1328" y="615"/>
                </a:cxn>
                <a:cxn ang="0">
                  <a:pos x="1430" y="528"/>
                </a:cxn>
                <a:cxn ang="0">
                  <a:pos x="1517" y="489"/>
                </a:cxn>
                <a:cxn ang="0">
                  <a:pos x="1594" y="434"/>
                </a:cxn>
                <a:cxn ang="0">
                  <a:pos x="1659" y="366"/>
                </a:cxn>
                <a:cxn ang="0">
                  <a:pos x="1710" y="287"/>
                </a:cxn>
                <a:cxn ang="0">
                  <a:pos x="1746" y="198"/>
                </a:cxn>
                <a:cxn ang="0">
                  <a:pos x="1765" y="103"/>
                </a:cxn>
                <a:cxn ang="0">
                  <a:pos x="1767" y="26"/>
                </a:cxn>
              </a:cxnLst>
              <a:rect l="0" t="0" r="r" b="b"/>
              <a:pathLst>
                <a:path w="1903" h="1445">
                  <a:moveTo>
                    <a:pt x="1765" y="0"/>
                  </a:moveTo>
                  <a:lnTo>
                    <a:pt x="1799" y="60"/>
                  </a:lnTo>
                  <a:lnTo>
                    <a:pt x="1827" y="120"/>
                  </a:lnTo>
                  <a:lnTo>
                    <a:pt x="1851" y="182"/>
                  </a:lnTo>
                  <a:lnTo>
                    <a:pt x="1871" y="245"/>
                  </a:lnTo>
                  <a:lnTo>
                    <a:pt x="1885" y="308"/>
                  </a:lnTo>
                  <a:lnTo>
                    <a:pt x="1896" y="372"/>
                  </a:lnTo>
                  <a:lnTo>
                    <a:pt x="1901" y="437"/>
                  </a:lnTo>
                  <a:lnTo>
                    <a:pt x="1903" y="501"/>
                  </a:lnTo>
                  <a:lnTo>
                    <a:pt x="1901" y="565"/>
                  </a:lnTo>
                  <a:lnTo>
                    <a:pt x="1893" y="629"/>
                  </a:lnTo>
                  <a:lnTo>
                    <a:pt x="1883" y="692"/>
                  </a:lnTo>
                  <a:lnTo>
                    <a:pt x="1867" y="755"/>
                  </a:lnTo>
                  <a:lnTo>
                    <a:pt x="1847" y="816"/>
                  </a:lnTo>
                  <a:lnTo>
                    <a:pt x="1823" y="876"/>
                  </a:lnTo>
                  <a:lnTo>
                    <a:pt x="1795" y="934"/>
                  </a:lnTo>
                  <a:lnTo>
                    <a:pt x="1764" y="991"/>
                  </a:lnTo>
                  <a:lnTo>
                    <a:pt x="1728" y="1045"/>
                  </a:lnTo>
                  <a:lnTo>
                    <a:pt x="1688" y="1097"/>
                  </a:lnTo>
                  <a:lnTo>
                    <a:pt x="1644" y="1147"/>
                  </a:lnTo>
                  <a:lnTo>
                    <a:pt x="1596" y="1194"/>
                  </a:lnTo>
                  <a:lnTo>
                    <a:pt x="1545" y="1238"/>
                  </a:lnTo>
                  <a:lnTo>
                    <a:pt x="1490" y="1278"/>
                  </a:lnTo>
                  <a:lnTo>
                    <a:pt x="1462" y="1297"/>
                  </a:lnTo>
                  <a:lnTo>
                    <a:pt x="1460" y="1298"/>
                  </a:lnTo>
                  <a:lnTo>
                    <a:pt x="1457" y="1300"/>
                  </a:lnTo>
                  <a:lnTo>
                    <a:pt x="1455" y="1301"/>
                  </a:lnTo>
                  <a:lnTo>
                    <a:pt x="1441" y="1310"/>
                  </a:lnTo>
                  <a:lnTo>
                    <a:pt x="1427" y="1318"/>
                  </a:lnTo>
                  <a:lnTo>
                    <a:pt x="1427" y="1319"/>
                  </a:lnTo>
                  <a:lnTo>
                    <a:pt x="1426" y="1319"/>
                  </a:lnTo>
                  <a:lnTo>
                    <a:pt x="1411" y="1327"/>
                  </a:lnTo>
                  <a:lnTo>
                    <a:pt x="1397" y="1334"/>
                  </a:lnTo>
                  <a:lnTo>
                    <a:pt x="1392" y="1338"/>
                  </a:lnTo>
                  <a:lnTo>
                    <a:pt x="1362" y="1353"/>
                  </a:lnTo>
                  <a:lnTo>
                    <a:pt x="1361" y="1353"/>
                  </a:lnTo>
                  <a:lnTo>
                    <a:pt x="1330" y="1367"/>
                  </a:lnTo>
                  <a:lnTo>
                    <a:pt x="1329" y="1368"/>
                  </a:lnTo>
                  <a:lnTo>
                    <a:pt x="1328" y="1368"/>
                  </a:lnTo>
                  <a:lnTo>
                    <a:pt x="1327" y="1369"/>
                  </a:lnTo>
                  <a:lnTo>
                    <a:pt x="1294" y="1382"/>
                  </a:lnTo>
                  <a:lnTo>
                    <a:pt x="1262" y="1394"/>
                  </a:lnTo>
                  <a:lnTo>
                    <a:pt x="1261" y="1394"/>
                  </a:lnTo>
                  <a:lnTo>
                    <a:pt x="1261" y="1395"/>
                  </a:lnTo>
                  <a:lnTo>
                    <a:pt x="1227" y="1406"/>
                  </a:lnTo>
                  <a:lnTo>
                    <a:pt x="1165" y="1422"/>
                  </a:lnTo>
                  <a:lnTo>
                    <a:pt x="1103" y="1433"/>
                  </a:lnTo>
                  <a:lnTo>
                    <a:pt x="1041" y="1442"/>
                  </a:lnTo>
                  <a:lnTo>
                    <a:pt x="979" y="1445"/>
                  </a:lnTo>
                  <a:lnTo>
                    <a:pt x="916" y="1445"/>
                  </a:lnTo>
                  <a:lnTo>
                    <a:pt x="854" y="1441"/>
                  </a:lnTo>
                  <a:lnTo>
                    <a:pt x="792" y="1433"/>
                  </a:lnTo>
                  <a:lnTo>
                    <a:pt x="731" y="1420"/>
                  </a:lnTo>
                  <a:lnTo>
                    <a:pt x="672" y="1404"/>
                  </a:lnTo>
                  <a:lnTo>
                    <a:pt x="612" y="1384"/>
                  </a:lnTo>
                  <a:lnTo>
                    <a:pt x="555" y="1360"/>
                  </a:lnTo>
                  <a:lnTo>
                    <a:pt x="499" y="1332"/>
                  </a:lnTo>
                  <a:lnTo>
                    <a:pt x="445" y="1300"/>
                  </a:lnTo>
                  <a:lnTo>
                    <a:pt x="391" y="1264"/>
                  </a:lnTo>
                  <a:lnTo>
                    <a:pt x="342" y="1225"/>
                  </a:lnTo>
                  <a:lnTo>
                    <a:pt x="293" y="1182"/>
                  </a:lnTo>
                  <a:lnTo>
                    <a:pt x="248" y="1136"/>
                  </a:lnTo>
                  <a:lnTo>
                    <a:pt x="206" y="1085"/>
                  </a:lnTo>
                  <a:lnTo>
                    <a:pt x="166" y="1032"/>
                  </a:lnTo>
                  <a:lnTo>
                    <a:pt x="130" y="975"/>
                  </a:lnTo>
                  <a:lnTo>
                    <a:pt x="99" y="917"/>
                  </a:lnTo>
                  <a:lnTo>
                    <a:pt x="71" y="856"/>
                  </a:lnTo>
                  <a:lnTo>
                    <a:pt x="48" y="796"/>
                  </a:lnTo>
                  <a:lnTo>
                    <a:pt x="30" y="734"/>
                  </a:lnTo>
                  <a:lnTo>
                    <a:pt x="16" y="671"/>
                  </a:lnTo>
                  <a:lnTo>
                    <a:pt x="6" y="609"/>
                  </a:lnTo>
                  <a:lnTo>
                    <a:pt x="0" y="545"/>
                  </a:lnTo>
                  <a:lnTo>
                    <a:pt x="0" y="481"/>
                  </a:lnTo>
                  <a:lnTo>
                    <a:pt x="2" y="418"/>
                  </a:lnTo>
                  <a:lnTo>
                    <a:pt x="24" y="446"/>
                  </a:lnTo>
                  <a:lnTo>
                    <a:pt x="46" y="473"/>
                  </a:lnTo>
                  <a:lnTo>
                    <a:pt x="46" y="474"/>
                  </a:lnTo>
                  <a:lnTo>
                    <a:pt x="63" y="491"/>
                  </a:lnTo>
                  <a:lnTo>
                    <a:pt x="64" y="493"/>
                  </a:lnTo>
                  <a:lnTo>
                    <a:pt x="84" y="514"/>
                  </a:lnTo>
                  <a:lnTo>
                    <a:pt x="90" y="520"/>
                  </a:lnTo>
                  <a:lnTo>
                    <a:pt x="96" y="526"/>
                  </a:lnTo>
                  <a:lnTo>
                    <a:pt x="100" y="531"/>
                  </a:lnTo>
                  <a:lnTo>
                    <a:pt x="106" y="536"/>
                  </a:lnTo>
                  <a:lnTo>
                    <a:pt x="113" y="543"/>
                  </a:lnTo>
                  <a:lnTo>
                    <a:pt x="131" y="559"/>
                  </a:lnTo>
                  <a:lnTo>
                    <a:pt x="183" y="602"/>
                  </a:lnTo>
                  <a:lnTo>
                    <a:pt x="238" y="642"/>
                  </a:lnTo>
                  <a:lnTo>
                    <a:pt x="295" y="676"/>
                  </a:lnTo>
                  <a:lnTo>
                    <a:pt x="353" y="707"/>
                  </a:lnTo>
                  <a:lnTo>
                    <a:pt x="413" y="733"/>
                  </a:lnTo>
                  <a:lnTo>
                    <a:pt x="473" y="755"/>
                  </a:lnTo>
                  <a:lnTo>
                    <a:pt x="536" y="773"/>
                  </a:lnTo>
                  <a:lnTo>
                    <a:pt x="599" y="786"/>
                  </a:lnTo>
                  <a:lnTo>
                    <a:pt x="662" y="795"/>
                  </a:lnTo>
                  <a:lnTo>
                    <a:pt x="726" y="800"/>
                  </a:lnTo>
                  <a:lnTo>
                    <a:pt x="789" y="800"/>
                  </a:lnTo>
                  <a:lnTo>
                    <a:pt x="853" y="796"/>
                  </a:lnTo>
                  <a:lnTo>
                    <a:pt x="916" y="788"/>
                  </a:lnTo>
                  <a:lnTo>
                    <a:pt x="979" y="776"/>
                  </a:lnTo>
                  <a:lnTo>
                    <a:pt x="1040" y="759"/>
                  </a:lnTo>
                  <a:lnTo>
                    <a:pt x="1101" y="739"/>
                  </a:lnTo>
                  <a:lnTo>
                    <a:pt x="1160" y="714"/>
                  </a:lnTo>
                  <a:lnTo>
                    <a:pt x="1219" y="685"/>
                  </a:lnTo>
                  <a:lnTo>
                    <a:pt x="1274" y="652"/>
                  </a:lnTo>
                  <a:lnTo>
                    <a:pt x="1328" y="615"/>
                  </a:lnTo>
                  <a:lnTo>
                    <a:pt x="1381" y="573"/>
                  </a:lnTo>
                  <a:lnTo>
                    <a:pt x="1430" y="528"/>
                  </a:lnTo>
                  <a:lnTo>
                    <a:pt x="1474" y="510"/>
                  </a:lnTo>
                  <a:lnTo>
                    <a:pt x="1517" y="489"/>
                  </a:lnTo>
                  <a:lnTo>
                    <a:pt x="1556" y="463"/>
                  </a:lnTo>
                  <a:lnTo>
                    <a:pt x="1594" y="434"/>
                  </a:lnTo>
                  <a:lnTo>
                    <a:pt x="1628" y="401"/>
                  </a:lnTo>
                  <a:lnTo>
                    <a:pt x="1659" y="366"/>
                  </a:lnTo>
                  <a:lnTo>
                    <a:pt x="1686" y="327"/>
                  </a:lnTo>
                  <a:lnTo>
                    <a:pt x="1710" y="287"/>
                  </a:lnTo>
                  <a:lnTo>
                    <a:pt x="1730" y="243"/>
                  </a:lnTo>
                  <a:lnTo>
                    <a:pt x="1746" y="198"/>
                  </a:lnTo>
                  <a:lnTo>
                    <a:pt x="1758" y="151"/>
                  </a:lnTo>
                  <a:lnTo>
                    <a:pt x="1765" y="103"/>
                  </a:lnTo>
                  <a:lnTo>
                    <a:pt x="1768" y="52"/>
                  </a:lnTo>
                  <a:lnTo>
                    <a:pt x="1767" y="26"/>
                  </a:lnTo>
                  <a:lnTo>
                    <a:pt x="1765" y="0"/>
                  </a:lnTo>
                  <a:close/>
                </a:path>
              </a:pathLst>
            </a:custGeom>
            <a:solidFill>
              <a:schemeClr val="accent4"/>
            </a:solidFill>
            <a:ln w="0">
              <a:noFill/>
              <a:prstDash val="solid"/>
              <a:round/>
              <a:headEnd/>
              <a:tailEnd/>
            </a:ln>
            <a:effectLst>
              <a:innerShdw blurRad="431800" dist="469900" dir="16200000">
                <a:prstClr val="black">
                  <a:alpha val="3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3" name="Freeform 9"/>
            <p:cNvSpPr>
              <a:spLocks/>
            </p:cNvSpPr>
            <p:nvPr/>
          </p:nvSpPr>
          <p:spPr bwMode="auto">
            <a:xfrm>
              <a:off x="4573588" y="1446213"/>
              <a:ext cx="2794000" cy="2884487"/>
            </a:xfrm>
            <a:custGeom>
              <a:avLst/>
              <a:gdLst/>
              <a:ahLst/>
              <a:cxnLst>
                <a:cxn ang="0">
                  <a:pos x="1083" y="9"/>
                </a:cxn>
                <a:cxn ang="0">
                  <a:pos x="1286" y="60"/>
                </a:cxn>
                <a:cxn ang="0">
                  <a:pos x="1458" y="145"/>
                </a:cxn>
                <a:cxn ang="0">
                  <a:pos x="1605" y="260"/>
                </a:cxn>
                <a:cxn ang="0">
                  <a:pos x="1726" y="399"/>
                </a:cxn>
                <a:cxn ang="0">
                  <a:pos x="1734" y="441"/>
                </a:cxn>
                <a:cxn ang="0">
                  <a:pos x="1712" y="435"/>
                </a:cxn>
                <a:cxn ang="0">
                  <a:pos x="1705" y="434"/>
                </a:cxn>
                <a:cxn ang="0">
                  <a:pos x="1684" y="428"/>
                </a:cxn>
                <a:cxn ang="0">
                  <a:pos x="1662" y="424"/>
                </a:cxn>
                <a:cxn ang="0">
                  <a:pos x="1646" y="420"/>
                </a:cxn>
                <a:cxn ang="0">
                  <a:pos x="1631" y="417"/>
                </a:cxn>
                <a:cxn ang="0">
                  <a:pos x="1608" y="414"/>
                </a:cxn>
                <a:cxn ang="0">
                  <a:pos x="1585" y="411"/>
                </a:cxn>
                <a:cxn ang="0">
                  <a:pos x="1550" y="408"/>
                </a:cxn>
                <a:cxn ang="0">
                  <a:pos x="1340" y="413"/>
                </a:cxn>
                <a:cxn ang="0">
                  <a:pos x="1143" y="463"/>
                </a:cxn>
                <a:cxn ang="0">
                  <a:pos x="964" y="551"/>
                </a:cxn>
                <a:cxn ang="0">
                  <a:pos x="807" y="674"/>
                </a:cxn>
                <a:cxn ang="0">
                  <a:pos x="680" y="828"/>
                </a:cxn>
                <a:cxn ang="0">
                  <a:pos x="586" y="1006"/>
                </a:cxn>
                <a:cxn ang="0">
                  <a:pos x="531" y="1206"/>
                </a:cxn>
                <a:cxn ang="0">
                  <a:pos x="469" y="1322"/>
                </a:cxn>
                <a:cxn ang="0">
                  <a:pos x="439" y="1453"/>
                </a:cxn>
                <a:cxn ang="0">
                  <a:pos x="447" y="1599"/>
                </a:cxn>
                <a:cxn ang="0">
                  <a:pos x="496" y="1736"/>
                </a:cxn>
                <a:cxn ang="0">
                  <a:pos x="490" y="1786"/>
                </a:cxn>
                <a:cxn ang="0">
                  <a:pos x="330" y="1674"/>
                </a:cxn>
                <a:cxn ang="0">
                  <a:pos x="198" y="1535"/>
                </a:cxn>
                <a:cxn ang="0">
                  <a:pos x="98" y="1374"/>
                </a:cxn>
                <a:cxn ang="0">
                  <a:pos x="31" y="1196"/>
                </a:cxn>
                <a:cxn ang="0">
                  <a:pos x="2" y="1007"/>
                </a:cxn>
                <a:cxn ang="0">
                  <a:pos x="10" y="813"/>
                </a:cxn>
                <a:cxn ang="0">
                  <a:pos x="60" y="619"/>
                </a:cxn>
                <a:cxn ang="0">
                  <a:pos x="75" y="584"/>
                </a:cxn>
                <a:cxn ang="0">
                  <a:pos x="87" y="554"/>
                </a:cxn>
                <a:cxn ang="0">
                  <a:pos x="105" y="518"/>
                </a:cxn>
                <a:cxn ang="0">
                  <a:pos x="137" y="461"/>
                </a:cxn>
                <a:cxn ang="0">
                  <a:pos x="176" y="402"/>
                </a:cxn>
                <a:cxn ang="0">
                  <a:pos x="196" y="373"/>
                </a:cxn>
                <a:cxn ang="0">
                  <a:pos x="335" y="227"/>
                </a:cxn>
                <a:cxn ang="0">
                  <a:pos x="500" y="115"/>
                </a:cxn>
                <a:cxn ang="0">
                  <a:pos x="683" y="40"/>
                </a:cxn>
                <a:cxn ang="0">
                  <a:pos x="879" y="3"/>
                </a:cxn>
              </a:cxnLst>
              <a:rect l="0" t="0" r="r" b="b"/>
              <a:pathLst>
                <a:path w="1760" h="1817">
                  <a:moveTo>
                    <a:pt x="947" y="0"/>
                  </a:moveTo>
                  <a:lnTo>
                    <a:pt x="1014" y="2"/>
                  </a:lnTo>
                  <a:lnTo>
                    <a:pt x="1083" y="9"/>
                  </a:lnTo>
                  <a:lnTo>
                    <a:pt x="1150" y="21"/>
                  </a:lnTo>
                  <a:lnTo>
                    <a:pt x="1218" y="38"/>
                  </a:lnTo>
                  <a:lnTo>
                    <a:pt x="1286" y="60"/>
                  </a:lnTo>
                  <a:lnTo>
                    <a:pt x="1346" y="86"/>
                  </a:lnTo>
                  <a:lnTo>
                    <a:pt x="1404" y="114"/>
                  </a:lnTo>
                  <a:lnTo>
                    <a:pt x="1458" y="145"/>
                  </a:lnTo>
                  <a:lnTo>
                    <a:pt x="1510" y="180"/>
                  </a:lnTo>
                  <a:lnTo>
                    <a:pt x="1559" y="219"/>
                  </a:lnTo>
                  <a:lnTo>
                    <a:pt x="1605" y="260"/>
                  </a:lnTo>
                  <a:lnTo>
                    <a:pt x="1650" y="304"/>
                  </a:lnTo>
                  <a:lnTo>
                    <a:pt x="1689" y="350"/>
                  </a:lnTo>
                  <a:lnTo>
                    <a:pt x="1726" y="399"/>
                  </a:lnTo>
                  <a:lnTo>
                    <a:pt x="1760" y="449"/>
                  </a:lnTo>
                  <a:lnTo>
                    <a:pt x="1736" y="442"/>
                  </a:lnTo>
                  <a:lnTo>
                    <a:pt x="1734" y="441"/>
                  </a:lnTo>
                  <a:lnTo>
                    <a:pt x="1733" y="441"/>
                  </a:lnTo>
                  <a:lnTo>
                    <a:pt x="1731" y="440"/>
                  </a:lnTo>
                  <a:lnTo>
                    <a:pt x="1712" y="435"/>
                  </a:lnTo>
                  <a:lnTo>
                    <a:pt x="1710" y="435"/>
                  </a:lnTo>
                  <a:lnTo>
                    <a:pt x="1707" y="434"/>
                  </a:lnTo>
                  <a:lnTo>
                    <a:pt x="1705" y="434"/>
                  </a:lnTo>
                  <a:lnTo>
                    <a:pt x="1696" y="431"/>
                  </a:lnTo>
                  <a:lnTo>
                    <a:pt x="1687" y="429"/>
                  </a:lnTo>
                  <a:lnTo>
                    <a:pt x="1684" y="428"/>
                  </a:lnTo>
                  <a:lnTo>
                    <a:pt x="1679" y="427"/>
                  </a:lnTo>
                  <a:lnTo>
                    <a:pt x="1671" y="426"/>
                  </a:lnTo>
                  <a:lnTo>
                    <a:pt x="1662" y="424"/>
                  </a:lnTo>
                  <a:lnTo>
                    <a:pt x="1659" y="423"/>
                  </a:lnTo>
                  <a:lnTo>
                    <a:pt x="1654" y="422"/>
                  </a:lnTo>
                  <a:lnTo>
                    <a:pt x="1646" y="420"/>
                  </a:lnTo>
                  <a:lnTo>
                    <a:pt x="1637" y="418"/>
                  </a:lnTo>
                  <a:lnTo>
                    <a:pt x="1634" y="418"/>
                  </a:lnTo>
                  <a:lnTo>
                    <a:pt x="1631" y="417"/>
                  </a:lnTo>
                  <a:lnTo>
                    <a:pt x="1628" y="417"/>
                  </a:lnTo>
                  <a:lnTo>
                    <a:pt x="1612" y="415"/>
                  </a:lnTo>
                  <a:lnTo>
                    <a:pt x="1608" y="414"/>
                  </a:lnTo>
                  <a:lnTo>
                    <a:pt x="1605" y="414"/>
                  </a:lnTo>
                  <a:lnTo>
                    <a:pt x="1603" y="413"/>
                  </a:lnTo>
                  <a:lnTo>
                    <a:pt x="1585" y="411"/>
                  </a:lnTo>
                  <a:lnTo>
                    <a:pt x="1581" y="410"/>
                  </a:lnTo>
                  <a:lnTo>
                    <a:pt x="1577" y="410"/>
                  </a:lnTo>
                  <a:lnTo>
                    <a:pt x="1550" y="408"/>
                  </a:lnTo>
                  <a:lnTo>
                    <a:pt x="1479" y="404"/>
                  </a:lnTo>
                  <a:lnTo>
                    <a:pt x="1409" y="407"/>
                  </a:lnTo>
                  <a:lnTo>
                    <a:pt x="1340" y="413"/>
                  </a:lnTo>
                  <a:lnTo>
                    <a:pt x="1273" y="425"/>
                  </a:lnTo>
                  <a:lnTo>
                    <a:pt x="1207" y="442"/>
                  </a:lnTo>
                  <a:lnTo>
                    <a:pt x="1143" y="463"/>
                  </a:lnTo>
                  <a:lnTo>
                    <a:pt x="1081" y="488"/>
                  </a:lnTo>
                  <a:lnTo>
                    <a:pt x="1022" y="518"/>
                  </a:lnTo>
                  <a:lnTo>
                    <a:pt x="964" y="551"/>
                  </a:lnTo>
                  <a:lnTo>
                    <a:pt x="909" y="589"/>
                  </a:lnTo>
                  <a:lnTo>
                    <a:pt x="857" y="629"/>
                  </a:lnTo>
                  <a:lnTo>
                    <a:pt x="807" y="674"/>
                  </a:lnTo>
                  <a:lnTo>
                    <a:pt x="761" y="722"/>
                  </a:lnTo>
                  <a:lnTo>
                    <a:pt x="719" y="774"/>
                  </a:lnTo>
                  <a:lnTo>
                    <a:pt x="680" y="828"/>
                  </a:lnTo>
                  <a:lnTo>
                    <a:pt x="645" y="884"/>
                  </a:lnTo>
                  <a:lnTo>
                    <a:pt x="613" y="944"/>
                  </a:lnTo>
                  <a:lnTo>
                    <a:pt x="586" y="1006"/>
                  </a:lnTo>
                  <a:lnTo>
                    <a:pt x="563" y="1071"/>
                  </a:lnTo>
                  <a:lnTo>
                    <a:pt x="545" y="1138"/>
                  </a:lnTo>
                  <a:lnTo>
                    <a:pt x="531" y="1206"/>
                  </a:lnTo>
                  <a:lnTo>
                    <a:pt x="507" y="1243"/>
                  </a:lnTo>
                  <a:lnTo>
                    <a:pt x="486" y="1281"/>
                  </a:lnTo>
                  <a:lnTo>
                    <a:pt x="469" y="1322"/>
                  </a:lnTo>
                  <a:lnTo>
                    <a:pt x="456" y="1364"/>
                  </a:lnTo>
                  <a:lnTo>
                    <a:pt x="445" y="1408"/>
                  </a:lnTo>
                  <a:lnTo>
                    <a:pt x="439" y="1453"/>
                  </a:lnTo>
                  <a:lnTo>
                    <a:pt x="437" y="1499"/>
                  </a:lnTo>
                  <a:lnTo>
                    <a:pt x="440" y="1550"/>
                  </a:lnTo>
                  <a:lnTo>
                    <a:pt x="447" y="1599"/>
                  </a:lnTo>
                  <a:lnTo>
                    <a:pt x="459" y="1647"/>
                  </a:lnTo>
                  <a:lnTo>
                    <a:pt x="476" y="1693"/>
                  </a:lnTo>
                  <a:lnTo>
                    <a:pt x="496" y="1736"/>
                  </a:lnTo>
                  <a:lnTo>
                    <a:pt x="522" y="1778"/>
                  </a:lnTo>
                  <a:lnTo>
                    <a:pt x="549" y="1817"/>
                  </a:lnTo>
                  <a:lnTo>
                    <a:pt x="490" y="1786"/>
                  </a:lnTo>
                  <a:lnTo>
                    <a:pt x="433" y="1753"/>
                  </a:lnTo>
                  <a:lnTo>
                    <a:pt x="380" y="1715"/>
                  </a:lnTo>
                  <a:lnTo>
                    <a:pt x="330" y="1674"/>
                  </a:lnTo>
                  <a:lnTo>
                    <a:pt x="283" y="1631"/>
                  </a:lnTo>
                  <a:lnTo>
                    <a:pt x="239" y="1584"/>
                  </a:lnTo>
                  <a:lnTo>
                    <a:pt x="198" y="1535"/>
                  </a:lnTo>
                  <a:lnTo>
                    <a:pt x="161" y="1483"/>
                  </a:lnTo>
                  <a:lnTo>
                    <a:pt x="128" y="1430"/>
                  </a:lnTo>
                  <a:lnTo>
                    <a:pt x="98" y="1374"/>
                  </a:lnTo>
                  <a:lnTo>
                    <a:pt x="72" y="1316"/>
                  </a:lnTo>
                  <a:lnTo>
                    <a:pt x="50" y="1257"/>
                  </a:lnTo>
                  <a:lnTo>
                    <a:pt x="31" y="1196"/>
                  </a:lnTo>
                  <a:lnTo>
                    <a:pt x="18" y="1134"/>
                  </a:lnTo>
                  <a:lnTo>
                    <a:pt x="7" y="1071"/>
                  </a:lnTo>
                  <a:lnTo>
                    <a:pt x="2" y="1007"/>
                  </a:lnTo>
                  <a:lnTo>
                    <a:pt x="0" y="943"/>
                  </a:lnTo>
                  <a:lnTo>
                    <a:pt x="3" y="878"/>
                  </a:lnTo>
                  <a:lnTo>
                    <a:pt x="10" y="813"/>
                  </a:lnTo>
                  <a:lnTo>
                    <a:pt x="22" y="748"/>
                  </a:lnTo>
                  <a:lnTo>
                    <a:pt x="39" y="683"/>
                  </a:lnTo>
                  <a:lnTo>
                    <a:pt x="60" y="619"/>
                  </a:lnTo>
                  <a:lnTo>
                    <a:pt x="72" y="590"/>
                  </a:lnTo>
                  <a:lnTo>
                    <a:pt x="73" y="587"/>
                  </a:lnTo>
                  <a:lnTo>
                    <a:pt x="75" y="584"/>
                  </a:lnTo>
                  <a:lnTo>
                    <a:pt x="76" y="582"/>
                  </a:lnTo>
                  <a:lnTo>
                    <a:pt x="81" y="568"/>
                  </a:lnTo>
                  <a:lnTo>
                    <a:pt x="87" y="554"/>
                  </a:lnTo>
                  <a:lnTo>
                    <a:pt x="88" y="554"/>
                  </a:lnTo>
                  <a:lnTo>
                    <a:pt x="88" y="553"/>
                  </a:lnTo>
                  <a:lnTo>
                    <a:pt x="105" y="518"/>
                  </a:lnTo>
                  <a:lnTo>
                    <a:pt x="120" y="490"/>
                  </a:lnTo>
                  <a:lnTo>
                    <a:pt x="121" y="490"/>
                  </a:lnTo>
                  <a:lnTo>
                    <a:pt x="137" y="461"/>
                  </a:lnTo>
                  <a:lnTo>
                    <a:pt x="138" y="459"/>
                  </a:lnTo>
                  <a:lnTo>
                    <a:pt x="139" y="458"/>
                  </a:lnTo>
                  <a:lnTo>
                    <a:pt x="176" y="402"/>
                  </a:lnTo>
                  <a:lnTo>
                    <a:pt x="176" y="401"/>
                  </a:lnTo>
                  <a:lnTo>
                    <a:pt x="176" y="401"/>
                  </a:lnTo>
                  <a:lnTo>
                    <a:pt x="196" y="373"/>
                  </a:lnTo>
                  <a:lnTo>
                    <a:pt x="240" y="321"/>
                  </a:lnTo>
                  <a:lnTo>
                    <a:pt x="286" y="272"/>
                  </a:lnTo>
                  <a:lnTo>
                    <a:pt x="335" y="227"/>
                  </a:lnTo>
                  <a:lnTo>
                    <a:pt x="387" y="186"/>
                  </a:lnTo>
                  <a:lnTo>
                    <a:pt x="442" y="149"/>
                  </a:lnTo>
                  <a:lnTo>
                    <a:pt x="500" y="115"/>
                  </a:lnTo>
                  <a:lnTo>
                    <a:pt x="558" y="86"/>
                  </a:lnTo>
                  <a:lnTo>
                    <a:pt x="621" y="60"/>
                  </a:lnTo>
                  <a:lnTo>
                    <a:pt x="683" y="40"/>
                  </a:lnTo>
                  <a:lnTo>
                    <a:pt x="748" y="23"/>
                  </a:lnTo>
                  <a:lnTo>
                    <a:pt x="813" y="11"/>
                  </a:lnTo>
                  <a:lnTo>
                    <a:pt x="879" y="3"/>
                  </a:lnTo>
                  <a:lnTo>
                    <a:pt x="947" y="0"/>
                  </a:lnTo>
                  <a:close/>
                </a:path>
              </a:pathLst>
            </a:custGeom>
            <a:solidFill>
              <a:schemeClr val="accent1"/>
            </a:solidFill>
            <a:ln w="0">
              <a:noFill/>
              <a:prstDash val="solid"/>
              <a:round/>
              <a:headEnd/>
              <a:tailEnd/>
            </a:ln>
            <a:effectLst>
              <a:innerShdw blurRad="431800" dist="254000" dir="5100000">
                <a:prstClr val="black">
                  <a:alpha val="3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4" name="Freeform 10"/>
            <p:cNvSpPr>
              <a:spLocks/>
            </p:cNvSpPr>
            <p:nvPr/>
          </p:nvSpPr>
          <p:spPr bwMode="auto">
            <a:xfrm>
              <a:off x="5416551" y="2087563"/>
              <a:ext cx="3003550" cy="2509837"/>
            </a:xfrm>
            <a:custGeom>
              <a:avLst/>
              <a:gdLst/>
              <a:ahLst/>
              <a:cxnLst>
                <a:cxn ang="0">
                  <a:pos x="1019" y="4"/>
                </a:cxn>
                <a:cxn ang="0">
                  <a:pos x="1050" y="6"/>
                </a:cxn>
                <a:cxn ang="0">
                  <a:pos x="1072" y="9"/>
                </a:cxn>
                <a:cxn ang="0">
                  <a:pos x="1077" y="10"/>
                </a:cxn>
                <a:cxn ang="0">
                  <a:pos x="1097" y="13"/>
                </a:cxn>
                <a:cxn ang="0">
                  <a:pos x="1103" y="14"/>
                </a:cxn>
                <a:cxn ang="0">
                  <a:pos x="1115" y="16"/>
                </a:cxn>
                <a:cxn ang="0">
                  <a:pos x="1128" y="19"/>
                </a:cxn>
                <a:cxn ang="0">
                  <a:pos x="1140" y="22"/>
                </a:cxn>
                <a:cxn ang="0">
                  <a:pos x="1153" y="24"/>
                </a:cxn>
                <a:cxn ang="0">
                  <a:pos x="1165" y="27"/>
                </a:cxn>
                <a:cxn ang="0">
                  <a:pos x="1176" y="30"/>
                </a:cxn>
                <a:cxn ang="0">
                  <a:pos x="1181" y="31"/>
                </a:cxn>
                <a:cxn ang="0">
                  <a:pos x="1202" y="37"/>
                </a:cxn>
                <a:cxn ang="0">
                  <a:pos x="1205" y="38"/>
                </a:cxn>
                <a:cxn ang="0">
                  <a:pos x="1293" y="68"/>
                </a:cxn>
                <a:cxn ang="0">
                  <a:pos x="1415" y="127"/>
                </a:cxn>
                <a:cxn ang="0">
                  <a:pos x="1526" y="201"/>
                </a:cxn>
                <a:cxn ang="0">
                  <a:pos x="1624" y="290"/>
                </a:cxn>
                <a:cxn ang="0">
                  <a:pos x="1710" y="391"/>
                </a:cxn>
                <a:cxn ang="0">
                  <a:pos x="1780" y="504"/>
                </a:cxn>
                <a:cxn ang="0">
                  <a:pos x="1835" y="626"/>
                </a:cxn>
                <a:cxn ang="0">
                  <a:pos x="1872" y="755"/>
                </a:cxn>
                <a:cxn ang="0">
                  <a:pos x="1891" y="892"/>
                </a:cxn>
                <a:cxn ang="0">
                  <a:pos x="1889" y="1032"/>
                </a:cxn>
                <a:cxn ang="0">
                  <a:pos x="1867" y="1170"/>
                </a:cxn>
                <a:cxn ang="0">
                  <a:pos x="1828" y="1300"/>
                </a:cxn>
                <a:cxn ang="0">
                  <a:pos x="1771" y="1420"/>
                </a:cxn>
                <a:cxn ang="0">
                  <a:pos x="1698" y="1531"/>
                </a:cxn>
                <a:cxn ang="0">
                  <a:pos x="1656" y="1524"/>
                </a:cxn>
                <a:cxn ang="0">
                  <a:pos x="1645" y="1409"/>
                </a:cxn>
                <a:cxn ang="0">
                  <a:pos x="1617" y="1285"/>
                </a:cxn>
                <a:cxn ang="0">
                  <a:pos x="1570" y="1159"/>
                </a:cxn>
                <a:cxn ang="0">
                  <a:pos x="1508" y="1044"/>
                </a:cxn>
                <a:cxn ang="0">
                  <a:pos x="1431" y="939"/>
                </a:cxn>
                <a:cxn ang="0">
                  <a:pos x="1341" y="847"/>
                </a:cxn>
                <a:cxn ang="0">
                  <a:pos x="1241" y="768"/>
                </a:cxn>
                <a:cxn ang="0">
                  <a:pos x="1130" y="703"/>
                </a:cxn>
                <a:cxn ang="0">
                  <a:pos x="1012" y="654"/>
                </a:cxn>
                <a:cxn ang="0">
                  <a:pos x="888" y="620"/>
                </a:cxn>
                <a:cxn ang="0">
                  <a:pos x="758" y="604"/>
                </a:cxn>
                <a:cxn ang="0">
                  <a:pos x="626" y="606"/>
                </a:cxn>
                <a:cxn ang="0">
                  <a:pos x="522" y="604"/>
                </a:cxn>
                <a:cxn ang="0">
                  <a:pos x="448" y="593"/>
                </a:cxn>
                <a:cxn ang="0">
                  <a:pos x="360" y="594"/>
                </a:cxn>
                <a:cxn ang="0">
                  <a:pos x="264" y="613"/>
                </a:cxn>
                <a:cxn ang="0">
                  <a:pos x="176" y="649"/>
                </a:cxn>
                <a:cxn ang="0">
                  <a:pos x="97" y="700"/>
                </a:cxn>
                <a:cxn ang="0">
                  <a:pos x="29" y="765"/>
                </a:cxn>
                <a:cxn ang="0">
                  <a:pos x="14" y="734"/>
                </a:cxn>
                <a:cxn ang="0">
                  <a:pos x="55" y="602"/>
                </a:cxn>
                <a:cxn ang="0">
                  <a:pos x="114" y="480"/>
                </a:cxn>
                <a:cxn ang="0">
                  <a:pos x="188" y="370"/>
                </a:cxn>
                <a:cxn ang="0">
                  <a:pos x="276" y="270"/>
                </a:cxn>
                <a:cxn ang="0">
                  <a:pos x="378" y="185"/>
                </a:cxn>
                <a:cxn ang="0">
                  <a:pos x="491" y="114"/>
                </a:cxn>
                <a:cxn ang="0">
                  <a:pos x="612" y="59"/>
                </a:cxn>
                <a:cxn ang="0">
                  <a:pos x="742" y="21"/>
                </a:cxn>
                <a:cxn ang="0">
                  <a:pos x="878" y="3"/>
                </a:cxn>
              </a:cxnLst>
              <a:rect l="0" t="0" r="r" b="b"/>
              <a:pathLst>
                <a:path w="1892" h="1581">
                  <a:moveTo>
                    <a:pt x="948" y="0"/>
                  </a:moveTo>
                  <a:lnTo>
                    <a:pt x="1019" y="4"/>
                  </a:lnTo>
                  <a:lnTo>
                    <a:pt x="1046" y="6"/>
                  </a:lnTo>
                  <a:lnTo>
                    <a:pt x="1050" y="6"/>
                  </a:lnTo>
                  <a:lnTo>
                    <a:pt x="1054" y="7"/>
                  </a:lnTo>
                  <a:lnTo>
                    <a:pt x="1072" y="9"/>
                  </a:lnTo>
                  <a:lnTo>
                    <a:pt x="1074" y="10"/>
                  </a:lnTo>
                  <a:lnTo>
                    <a:pt x="1077" y="10"/>
                  </a:lnTo>
                  <a:lnTo>
                    <a:pt x="1081" y="11"/>
                  </a:lnTo>
                  <a:lnTo>
                    <a:pt x="1097" y="13"/>
                  </a:lnTo>
                  <a:lnTo>
                    <a:pt x="1100" y="13"/>
                  </a:lnTo>
                  <a:lnTo>
                    <a:pt x="1103" y="14"/>
                  </a:lnTo>
                  <a:lnTo>
                    <a:pt x="1106" y="14"/>
                  </a:lnTo>
                  <a:lnTo>
                    <a:pt x="1115" y="16"/>
                  </a:lnTo>
                  <a:lnTo>
                    <a:pt x="1123" y="18"/>
                  </a:lnTo>
                  <a:lnTo>
                    <a:pt x="1128" y="19"/>
                  </a:lnTo>
                  <a:lnTo>
                    <a:pt x="1131" y="20"/>
                  </a:lnTo>
                  <a:lnTo>
                    <a:pt x="1140" y="22"/>
                  </a:lnTo>
                  <a:lnTo>
                    <a:pt x="1148" y="23"/>
                  </a:lnTo>
                  <a:lnTo>
                    <a:pt x="1153" y="24"/>
                  </a:lnTo>
                  <a:lnTo>
                    <a:pt x="1156" y="25"/>
                  </a:lnTo>
                  <a:lnTo>
                    <a:pt x="1165" y="27"/>
                  </a:lnTo>
                  <a:lnTo>
                    <a:pt x="1174" y="30"/>
                  </a:lnTo>
                  <a:lnTo>
                    <a:pt x="1176" y="30"/>
                  </a:lnTo>
                  <a:lnTo>
                    <a:pt x="1179" y="31"/>
                  </a:lnTo>
                  <a:lnTo>
                    <a:pt x="1181" y="31"/>
                  </a:lnTo>
                  <a:lnTo>
                    <a:pt x="1200" y="36"/>
                  </a:lnTo>
                  <a:lnTo>
                    <a:pt x="1202" y="37"/>
                  </a:lnTo>
                  <a:lnTo>
                    <a:pt x="1203" y="37"/>
                  </a:lnTo>
                  <a:lnTo>
                    <a:pt x="1205" y="38"/>
                  </a:lnTo>
                  <a:lnTo>
                    <a:pt x="1229" y="45"/>
                  </a:lnTo>
                  <a:lnTo>
                    <a:pt x="1293" y="68"/>
                  </a:lnTo>
                  <a:lnTo>
                    <a:pt x="1355" y="95"/>
                  </a:lnTo>
                  <a:lnTo>
                    <a:pt x="1415" y="127"/>
                  </a:lnTo>
                  <a:lnTo>
                    <a:pt x="1472" y="162"/>
                  </a:lnTo>
                  <a:lnTo>
                    <a:pt x="1526" y="201"/>
                  </a:lnTo>
                  <a:lnTo>
                    <a:pt x="1576" y="244"/>
                  </a:lnTo>
                  <a:lnTo>
                    <a:pt x="1624" y="290"/>
                  </a:lnTo>
                  <a:lnTo>
                    <a:pt x="1668" y="339"/>
                  </a:lnTo>
                  <a:lnTo>
                    <a:pt x="1710" y="391"/>
                  </a:lnTo>
                  <a:lnTo>
                    <a:pt x="1746" y="446"/>
                  </a:lnTo>
                  <a:lnTo>
                    <a:pt x="1780" y="504"/>
                  </a:lnTo>
                  <a:lnTo>
                    <a:pt x="1810" y="563"/>
                  </a:lnTo>
                  <a:lnTo>
                    <a:pt x="1835" y="626"/>
                  </a:lnTo>
                  <a:lnTo>
                    <a:pt x="1855" y="690"/>
                  </a:lnTo>
                  <a:lnTo>
                    <a:pt x="1872" y="755"/>
                  </a:lnTo>
                  <a:lnTo>
                    <a:pt x="1883" y="823"/>
                  </a:lnTo>
                  <a:lnTo>
                    <a:pt x="1891" y="892"/>
                  </a:lnTo>
                  <a:lnTo>
                    <a:pt x="1892" y="961"/>
                  </a:lnTo>
                  <a:lnTo>
                    <a:pt x="1889" y="1032"/>
                  </a:lnTo>
                  <a:lnTo>
                    <a:pt x="1881" y="1102"/>
                  </a:lnTo>
                  <a:lnTo>
                    <a:pt x="1867" y="1170"/>
                  </a:lnTo>
                  <a:lnTo>
                    <a:pt x="1850" y="1236"/>
                  </a:lnTo>
                  <a:lnTo>
                    <a:pt x="1828" y="1300"/>
                  </a:lnTo>
                  <a:lnTo>
                    <a:pt x="1801" y="1361"/>
                  </a:lnTo>
                  <a:lnTo>
                    <a:pt x="1771" y="1420"/>
                  </a:lnTo>
                  <a:lnTo>
                    <a:pt x="1736" y="1477"/>
                  </a:lnTo>
                  <a:lnTo>
                    <a:pt x="1698" y="1531"/>
                  </a:lnTo>
                  <a:lnTo>
                    <a:pt x="1656" y="1581"/>
                  </a:lnTo>
                  <a:lnTo>
                    <a:pt x="1656" y="1524"/>
                  </a:lnTo>
                  <a:lnTo>
                    <a:pt x="1652" y="1467"/>
                  </a:lnTo>
                  <a:lnTo>
                    <a:pt x="1645" y="1409"/>
                  </a:lnTo>
                  <a:lnTo>
                    <a:pt x="1634" y="1351"/>
                  </a:lnTo>
                  <a:lnTo>
                    <a:pt x="1617" y="1285"/>
                  </a:lnTo>
                  <a:lnTo>
                    <a:pt x="1595" y="1221"/>
                  </a:lnTo>
                  <a:lnTo>
                    <a:pt x="1570" y="1159"/>
                  </a:lnTo>
                  <a:lnTo>
                    <a:pt x="1541" y="1100"/>
                  </a:lnTo>
                  <a:lnTo>
                    <a:pt x="1508" y="1044"/>
                  </a:lnTo>
                  <a:lnTo>
                    <a:pt x="1471" y="990"/>
                  </a:lnTo>
                  <a:lnTo>
                    <a:pt x="1431" y="939"/>
                  </a:lnTo>
                  <a:lnTo>
                    <a:pt x="1387" y="892"/>
                  </a:lnTo>
                  <a:lnTo>
                    <a:pt x="1341" y="847"/>
                  </a:lnTo>
                  <a:lnTo>
                    <a:pt x="1292" y="806"/>
                  </a:lnTo>
                  <a:lnTo>
                    <a:pt x="1241" y="768"/>
                  </a:lnTo>
                  <a:lnTo>
                    <a:pt x="1187" y="734"/>
                  </a:lnTo>
                  <a:lnTo>
                    <a:pt x="1130" y="703"/>
                  </a:lnTo>
                  <a:lnTo>
                    <a:pt x="1073" y="677"/>
                  </a:lnTo>
                  <a:lnTo>
                    <a:pt x="1012" y="654"/>
                  </a:lnTo>
                  <a:lnTo>
                    <a:pt x="951" y="635"/>
                  </a:lnTo>
                  <a:lnTo>
                    <a:pt x="888" y="620"/>
                  </a:lnTo>
                  <a:lnTo>
                    <a:pt x="823" y="610"/>
                  </a:lnTo>
                  <a:lnTo>
                    <a:pt x="758" y="604"/>
                  </a:lnTo>
                  <a:lnTo>
                    <a:pt x="692" y="603"/>
                  </a:lnTo>
                  <a:lnTo>
                    <a:pt x="626" y="606"/>
                  </a:lnTo>
                  <a:lnTo>
                    <a:pt x="558" y="614"/>
                  </a:lnTo>
                  <a:lnTo>
                    <a:pt x="522" y="604"/>
                  </a:lnTo>
                  <a:lnTo>
                    <a:pt x="486" y="597"/>
                  </a:lnTo>
                  <a:lnTo>
                    <a:pt x="448" y="593"/>
                  </a:lnTo>
                  <a:lnTo>
                    <a:pt x="409" y="591"/>
                  </a:lnTo>
                  <a:lnTo>
                    <a:pt x="360" y="594"/>
                  </a:lnTo>
                  <a:lnTo>
                    <a:pt x="311" y="601"/>
                  </a:lnTo>
                  <a:lnTo>
                    <a:pt x="264" y="613"/>
                  </a:lnTo>
                  <a:lnTo>
                    <a:pt x="218" y="628"/>
                  </a:lnTo>
                  <a:lnTo>
                    <a:pt x="176" y="649"/>
                  </a:lnTo>
                  <a:lnTo>
                    <a:pt x="136" y="672"/>
                  </a:lnTo>
                  <a:lnTo>
                    <a:pt x="97" y="700"/>
                  </a:lnTo>
                  <a:lnTo>
                    <a:pt x="62" y="731"/>
                  </a:lnTo>
                  <a:lnTo>
                    <a:pt x="29" y="765"/>
                  </a:lnTo>
                  <a:lnTo>
                    <a:pt x="0" y="802"/>
                  </a:lnTo>
                  <a:lnTo>
                    <a:pt x="14" y="734"/>
                  </a:lnTo>
                  <a:lnTo>
                    <a:pt x="32" y="667"/>
                  </a:lnTo>
                  <a:lnTo>
                    <a:pt x="55" y="602"/>
                  </a:lnTo>
                  <a:lnTo>
                    <a:pt x="82" y="540"/>
                  </a:lnTo>
                  <a:lnTo>
                    <a:pt x="114" y="480"/>
                  </a:lnTo>
                  <a:lnTo>
                    <a:pt x="149" y="424"/>
                  </a:lnTo>
                  <a:lnTo>
                    <a:pt x="188" y="370"/>
                  </a:lnTo>
                  <a:lnTo>
                    <a:pt x="230" y="318"/>
                  </a:lnTo>
                  <a:lnTo>
                    <a:pt x="276" y="270"/>
                  </a:lnTo>
                  <a:lnTo>
                    <a:pt x="326" y="225"/>
                  </a:lnTo>
                  <a:lnTo>
                    <a:pt x="378" y="185"/>
                  </a:lnTo>
                  <a:lnTo>
                    <a:pt x="433" y="147"/>
                  </a:lnTo>
                  <a:lnTo>
                    <a:pt x="491" y="114"/>
                  </a:lnTo>
                  <a:lnTo>
                    <a:pt x="550" y="84"/>
                  </a:lnTo>
                  <a:lnTo>
                    <a:pt x="612" y="59"/>
                  </a:lnTo>
                  <a:lnTo>
                    <a:pt x="676" y="38"/>
                  </a:lnTo>
                  <a:lnTo>
                    <a:pt x="742" y="21"/>
                  </a:lnTo>
                  <a:lnTo>
                    <a:pt x="809" y="9"/>
                  </a:lnTo>
                  <a:lnTo>
                    <a:pt x="878" y="3"/>
                  </a:lnTo>
                  <a:lnTo>
                    <a:pt x="948" y="0"/>
                  </a:lnTo>
                  <a:close/>
                </a:path>
              </a:pathLst>
            </a:custGeom>
            <a:solidFill>
              <a:schemeClr val="accent2"/>
            </a:solidFill>
            <a:ln w="0">
              <a:noFill/>
              <a:prstDash val="solid"/>
              <a:round/>
              <a:headEnd/>
              <a:tailEnd/>
            </a:ln>
            <a:effectLst>
              <a:innerShdw blurRad="431800" dist="431800" dir="8280000">
                <a:prstClr val="black">
                  <a:alpha val="35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35" name="Freeform 11"/>
            <p:cNvSpPr>
              <a:spLocks/>
            </p:cNvSpPr>
            <p:nvPr/>
          </p:nvSpPr>
          <p:spPr bwMode="auto">
            <a:xfrm>
              <a:off x="6161088" y="5878513"/>
              <a:ext cx="23813" cy="9525"/>
            </a:xfrm>
            <a:custGeom>
              <a:avLst/>
              <a:gdLst/>
              <a:ahLst/>
              <a:cxnLst>
                <a:cxn ang="0">
                  <a:pos x="15" y="0"/>
                </a:cxn>
                <a:cxn ang="0">
                  <a:pos x="8" y="4"/>
                </a:cxn>
                <a:cxn ang="0">
                  <a:pos x="0" y="6"/>
                </a:cxn>
                <a:cxn ang="0">
                  <a:pos x="7" y="4"/>
                </a:cxn>
                <a:cxn ang="0">
                  <a:pos x="15" y="0"/>
                </a:cxn>
              </a:cxnLst>
              <a:rect l="0" t="0" r="r" b="b"/>
              <a:pathLst>
                <a:path w="15" h="6">
                  <a:moveTo>
                    <a:pt x="15" y="0"/>
                  </a:moveTo>
                  <a:lnTo>
                    <a:pt x="8" y="4"/>
                  </a:lnTo>
                  <a:lnTo>
                    <a:pt x="0" y="6"/>
                  </a:lnTo>
                  <a:lnTo>
                    <a:pt x="7" y="4"/>
                  </a:lnTo>
                  <a:lnTo>
                    <a:pt x="1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2"/>
            <p:cNvSpPr>
              <a:spLocks noEditPoints="1"/>
            </p:cNvSpPr>
            <p:nvPr/>
          </p:nvSpPr>
          <p:spPr bwMode="auto">
            <a:xfrm>
              <a:off x="4776788" y="2235200"/>
              <a:ext cx="12700" cy="22225"/>
            </a:xfrm>
            <a:custGeom>
              <a:avLst/>
              <a:gdLst/>
              <a:ahLst/>
              <a:cxnLst>
                <a:cxn ang="0">
                  <a:pos x="4" y="6"/>
                </a:cxn>
                <a:cxn ang="0">
                  <a:pos x="2" y="11"/>
                </a:cxn>
                <a:cxn ang="0">
                  <a:pos x="0" y="14"/>
                </a:cxn>
                <a:cxn ang="0">
                  <a:pos x="2" y="10"/>
                </a:cxn>
                <a:cxn ang="0">
                  <a:pos x="4" y="6"/>
                </a:cxn>
                <a:cxn ang="0">
                  <a:pos x="8" y="0"/>
                </a:cxn>
                <a:cxn ang="0">
                  <a:pos x="6" y="2"/>
                </a:cxn>
                <a:cxn ang="0">
                  <a:pos x="8" y="0"/>
                </a:cxn>
              </a:cxnLst>
              <a:rect l="0" t="0" r="r" b="b"/>
              <a:pathLst>
                <a:path w="8" h="14">
                  <a:moveTo>
                    <a:pt x="4" y="6"/>
                  </a:moveTo>
                  <a:lnTo>
                    <a:pt x="2" y="11"/>
                  </a:lnTo>
                  <a:lnTo>
                    <a:pt x="0" y="14"/>
                  </a:lnTo>
                  <a:lnTo>
                    <a:pt x="2" y="10"/>
                  </a:lnTo>
                  <a:lnTo>
                    <a:pt x="4" y="6"/>
                  </a:lnTo>
                  <a:close/>
                  <a:moveTo>
                    <a:pt x="8" y="0"/>
                  </a:moveTo>
                  <a:lnTo>
                    <a:pt x="6" y="2"/>
                  </a:lnTo>
                  <a:lnTo>
                    <a:pt x="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13"/>
            <p:cNvSpPr>
              <a:spLocks/>
            </p:cNvSpPr>
            <p:nvPr/>
          </p:nvSpPr>
          <p:spPr bwMode="auto">
            <a:xfrm>
              <a:off x="4241801" y="4570413"/>
              <a:ext cx="4763" cy="3175"/>
            </a:xfrm>
            <a:custGeom>
              <a:avLst/>
              <a:gdLst/>
              <a:ahLst/>
              <a:cxnLst>
                <a:cxn ang="0">
                  <a:pos x="0" y="0"/>
                </a:cxn>
                <a:cxn ang="0">
                  <a:pos x="3" y="2"/>
                </a:cxn>
                <a:cxn ang="0">
                  <a:pos x="1" y="1"/>
                </a:cxn>
                <a:cxn ang="0">
                  <a:pos x="0" y="0"/>
                </a:cxn>
              </a:cxnLst>
              <a:rect l="0" t="0" r="r" b="b"/>
              <a:pathLst>
                <a:path w="3" h="2">
                  <a:moveTo>
                    <a:pt x="0" y="0"/>
                  </a:moveTo>
                  <a:lnTo>
                    <a:pt x="3" y="2"/>
                  </a:lnTo>
                  <a:lnTo>
                    <a:pt x="1" y="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4"/>
            <p:cNvSpPr>
              <a:spLocks/>
            </p:cNvSpPr>
            <p:nvPr/>
          </p:nvSpPr>
          <p:spPr bwMode="auto">
            <a:xfrm>
              <a:off x="6051551" y="5911850"/>
              <a:ext cx="53975" cy="19050"/>
            </a:xfrm>
            <a:custGeom>
              <a:avLst/>
              <a:gdLst/>
              <a:ahLst/>
              <a:cxnLst>
                <a:cxn ang="0">
                  <a:pos x="34" y="0"/>
                </a:cxn>
                <a:cxn ang="0">
                  <a:pos x="1" y="12"/>
                </a:cxn>
                <a:cxn ang="0">
                  <a:pos x="0" y="12"/>
                </a:cxn>
                <a:cxn ang="0">
                  <a:pos x="34" y="0"/>
                </a:cxn>
              </a:cxnLst>
              <a:rect l="0" t="0" r="r" b="b"/>
              <a:pathLst>
                <a:path w="34" h="12">
                  <a:moveTo>
                    <a:pt x="34" y="0"/>
                  </a:moveTo>
                  <a:lnTo>
                    <a:pt x="1" y="12"/>
                  </a:lnTo>
                  <a:lnTo>
                    <a:pt x="0" y="12"/>
                  </a:lnTo>
                  <a:lnTo>
                    <a:pt x="3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5"/>
            <p:cNvSpPr>
              <a:spLocks noEditPoints="1"/>
            </p:cNvSpPr>
            <p:nvPr/>
          </p:nvSpPr>
          <p:spPr bwMode="auto">
            <a:xfrm>
              <a:off x="4168776" y="4573588"/>
              <a:ext cx="19050" cy="19050"/>
            </a:xfrm>
            <a:custGeom>
              <a:avLst/>
              <a:gdLst/>
              <a:ahLst/>
              <a:cxnLst>
                <a:cxn ang="0">
                  <a:pos x="1" y="1"/>
                </a:cxn>
                <a:cxn ang="0">
                  <a:pos x="12" y="12"/>
                </a:cxn>
                <a:cxn ang="0">
                  <a:pos x="1" y="1"/>
                </a:cxn>
                <a:cxn ang="0">
                  <a:pos x="0" y="0"/>
                </a:cxn>
                <a:cxn ang="0">
                  <a:pos x="1" y="1"/>
                </a:cxn>
                <a:cxn ang="0">
                  <a:pos x="0" y="0"/>
                </a:cxn>
              </a:cxnLst>
              <a:rect l="0" t="0" r="r" b="b"/>
              <a:pathLst>
                <a:path w="12" h="12">
                  <a:moveTo>
                    <a:pt x="1" y="1"/>
                  </a:moveTo>
                  <a:lnTo>
                    <a:pt x="12" y="12"/>
                  </a:lnTo>
                  <a:lnTo>
                    <a:pt x="1" y="1"/>
                  </a:lnTo>
                  <a:close/>
                  <a:moveTo>
                    <a:pt x="0" y="0"/>
                  </a:moveTo>
                  <a:lnTo>
                    <a:pt x="1" y="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6"/>
            <p:cNvSpPr>
              <a:spLocks noEditPoints="1"/>
            </p:cNvSpPr>
            <p:nvPr/>
          </p:nvSpPr>
          <p:spPr bwMode="auto">
            <a:xfrm>
              <a:off x="4197351" y="4602163"/>
              <a:ext cx="15875" cy="15875"/>
            </a:xfrm>
            <a:custGeom>
              <a:avLst/>
              <a:gdLst/>
              <a:ahLst/>
              <a:cxnLst>
                <a:cxn ang="0">
                  <a:pos x="4" y="4"/>
                </a:cxn>
                <a:cxn ang="0">
                  <a:pos x="10" y="10"/>
                </a:cxn>
                <a:cxn ang="0">
                  <a:pos x="4" y="4"/>
                </a:cxn>
                <a:cxn ang="0">
                  <a:pos x="2" y="2"/>
                </a:cxn>
                <a:cxn ang="0">
                  <a:pos x="4" y="3"/>
                </a:cxn>
                <a:cxn ang="0">
                  <a:pos x="4" y="4"/>
                </a:cxn>
                <a:cxn ang="0">
                  <a:pos x="2" y="2"/>
                </a:cxn>
                <a:cxn ang="0">
                  <a:pos x="0" y="0"/>
                </a:cxn>
                <a:cxn ang="0">
                  <a:pos x="2" y="2"/>
                </a:cxn>
                <a:cxn ang="0">
                  <a:pos x="0" y="0"/>
                </a:cxn>
              </a:cxnLst>
              <a:rect l="0" t="0" r="r" b="b"/>
              <a:pathLst>
                <a:path w="10" h="10">
                  <a:moveTo>
                    <a:pt x="4" y="4"/>
                  </a:moveTo>
                  <a:lnTo>
                    <a:pt x="10" y="10"/>
                  </a:lnTo>
                  <a:lnTo>
                    <a:pt x="4" y="4"/>
                  </a:lnTo>
                  <a:close/>
                  <a:moveTo>
                    <a:pt x="2" y="2"/>
                  </a:moveTo>
                  <a:lnTo>
                    <a:pt x="4" y="3"/>
                  </a:lnTo>
                  <a:lnTo>
                    <a:pt x="4" y="4"/>
                  </a:lnTo>
                  <a:lnTo>
                    <a:pt x="2" y="2"/>
                  </a:lnTo>
                  <a:close/>
                  <a:moveTo>
                    <a:pt x="0" y="0"/>
                  </a:moveTo>
                  <a:lnTo>
                    <a:pt x="2" y="2"/>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7"/>
            <p:cNvSpPr>
              <a:spLocks/>
            </p:cNvSpPr>
            <p:nvPr/>
          </p:nvSpPr>
          <p:spPr bwMode="auto">
            <a:xfrm>
              <a:off x="4835526" y="4976813"/>
              <a:ext cx="214313" cy="47625"/>
            </a:xfrm>
            <a:custGeom>
              <a:avLst/>
              <a:gdLst/>
              <a:ahLst/>
              <a:cxnLst>
                <a:cxn ang="0">
                  <a:pos x="0" y="0"/>
                </a:cxn>
                <a:cxn ang="0">
                  <a:pos x="67" y="17"/>
                </a:cxn>
                <a:cxn ang="0">
                  <a:pos x="135" y="30"/>
                </a:cxn>
                <a:cxn ang="0">
                  <a:pos x="67" y="18"/>
                </a:cxn>
                <a:cxn ang="0">
                  <a:pos x="0" y="0"/>
                </a:cxn>
              </a:cxnLst>
              <a:rect l="0" t="0" r="r" b="b"/>
              <a:pathLst>
                <a:path w="135" h="30">
                  <a:moveTo>
                    <a:pt x="0" y="0"/>
                  </a:moveTo>
                  <a:lnTo>
                    <a:pt x="67" y="17"/>
                  </a:lnTo>
                  <a:lnTo>
                    <a:pt x="135" y="30"/>
                  </a:lnTo>
                  <a:lnTo>
                    <a:pt x="67" y="1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8"/>
            <p:cNvSpPr>
              <a:spLocks/>
            </p:cNvSpPr>
            <p:nvPr/>
          </p:nvSpPr>
          <p:spPr bwMode="auto">
            <a:xfrm>
              <a:off x="4030663" y="3625850"/>
              <a:ext cx="3076575" cy="2438400"/>
            </a:xfrm>
            <a:custGeom>
              <a:avLst/>
              <a:gdLst/>
              <a:ahLst/>
              <a:cxnLst>
                <a:cxn ang="0">
                  <a:pos x="1831" y="124"/>
                </a:cxn>
                <a:cxn ang="0">
                  <a:pos x="1855" y="176"/>
                </a:cxn>
                <a:cxn ang="0">
                  <a:pos x="1873" y="218"/>
                </a:cxn>
                <a:cxn ang="0">
                  <a:pos x="1891" y="265"/>
                </a:cxn>
                <a:cxn ang="0">
                  <a:pos x="1905" y="316"/>
                </a:cxn>
                <a:cxn ang="0">
                  <a:pos x="1921" y="383"/>
                </a:cxn>
                <a:cxn ang="0">
                  <a:pos x="1931" y="451"/>
                </a:cxn>
                <a:cxn ang="0">
                  <a:pos x="1937" y="511"/>
                </a:cxn>
                <a:cxn ang="0">
                  <a:pos x="1936" y="634"/>
                </a:cxn>
                <a:cxn ang="0">
                  <a:pos x="1929" y="700"/>
                </a:cxn>
                <a:cxn ang="0">
                  <a:pos x="1921" y="750"/>
                </a:cxn>
                <a:cxn ang="0">
                  <a:pos x="1907" y="811"/>
                </a:cxn>
                <a:cxn ang="0">
                  <a:pos x="1886" y="880"/>
                </a:cxn>
                <a:cxn ang="0">
                  <a:pos x="1863" y="943"/>
                </a:cxn>
                <a:cxn ang="0">
                  <a:pos x="1837" y="998"/>
                </a:cxn>
                <a:cxn ang="0">
                  <a:pos x="1815" y="1040"/>
                </a:cxn>
                <a:cxn ang="0">
                  <a:pos x="1792" y="1079"/>
                </a:cxn>
                <a:cxn ang="0">
                  <a:pos x="1769" y="1114"/>
                </a:cxn>
                <a:cxn ang="0">
                  <a:pos x="1743" y="1151"/>
                </a:cxn>
                <a:cxn ang="0">
                  <a:pos x="1700" y="1205"/>
                </a:cxn>
                <a:cxn ang="0">
                  <a:pos x="1678" y="1229"/>
                </a:cxn>
                <a:cxn ang="0">
                  <a:pos x="1646" y="1262"/>
                </a:cxn>
                <a:cxn ang="0">
                  <a:pos x="1613" y="1291"/>
                </a:cxn>
                <a:cxn ang="0">
                  <a:pos x="1575" y="1324"/>
                </a:cxn>
                <a:cxn ang="0">
                  <a:pos x="1492" y="1383"/>
                </a:cxn>
                <a:cxn ang="0">
                  <a:pos x="1452" y="1407"/>
                </a:cxn>
                <a:cxn ang="0">
                  <a:pos x="1352" y="1458"/>
                </a:cxn>
                <a:cxn ang="0">
                  <a:pos x="1245" y="1497"/>
                </a:cxn>
                <a:cxn ang="0">
                  <a:pos x="639" y="1479"/>
                </a:cxn>
                <a:cxn ang="0">
                  <a:pos x="170" y="1115"/>
                </a:cxn>
                <a:cxn ang="0">
                  <a:pos x="0" y="564"/>
                </a:cxn>
                <a:cxn ang="0">
                  <a:pos x="64" y="798"/>
                </a:cxn>
                <a:cxn ang="0">
                  <a:pos x="373" y="1288"/>
                </a:cxn>
                <a:cxn ang="0">
                  <a:pos x="904" y="1500"/>
                </a:cxn>
                <a:cxn ang="0">
                  <a:pos x="1307" y="1440"/>
                </a:cxn>
                <a:cxn ang="0">
                  <a:pos x="1408" y="1394"/>
                </a:cxn>
                <a:cxn ang="0">
                  <a:pos x="1484" y="1348"/>
                </a:cxn>
                <a:cxn ang="0">
                  <a:pos x="1539" y="1309"/>
                </a:cxn>
                <a:cxn ang="0">
                  <a:pos x="1587" y="1270"/>
                </a:cxn>
                <a:cxn ang="0">
                  <a:pos x="1642" y="1217"/>
                </a:cxn>
                <a:cxn ang="0">
                  <a:pos x="1682" y="1173"/>
                </a:cxn>
                <a:cxn ang="0">
                  <a:pos x="1709" y="1141"/>
                </a:cxn>
                <a:cxn ang="0">
                  <a:pos x="1732" y="1108"/>
                </a:cxn>
                <a:cxn ang="0">
                  <a:pos x="1767" y="1055"/>
                </a:cxn>
                <a:cxn ang="0">
                  <a:pos x="1789" y="1019"/>
                </a:cxn>
                <a:cxn ang="0">
                  <a:pos x="1811" y="974"/>
                </a:cxn>
                <a:cxn ang="0">
                  <a:pos x="1827" y="941"/>
                </a:cxn>
                <a:cxn ang="0">
                  <a:pos x="1838" y="912"/>
                </a:cxn>
                <a:cxn ang="0">
                  <a:pos x="1858" y="858"/>
                </a:cxn>
                <a:cxn ang="0">
                  <a:pos x="1874" y="801"/>
                </a:cxn>
                <a:cxn ang="0">
                  <a:pos x="1885" y="753"/>
                </a:cxn>
                <a:cxn ang="0">
                  <a:pos x="1893" y="709"/>
                </a:cxn>
                <a:cxn ang="0">
                  <a:pos x="1899" y="666"/>
                </a:cxn>
                <a:cxn ang="0">
                  <a:pos x="1904" y="604"/>
                </a:cxn>
                <a:cxn ang="0">
                  <a:pos x="1900" y="470"/>
                </a:cxn>
                <a:cxn ang="0">
                  <a:pos x="1891" y="408"/>
                </a:cxn>
                <a:cxn ang="0">
                  <a:pos x="1876" y="338"/>
                </a:cxn>
                <a:cxn ang="0">
                  <a:pos x="1850" y="251"/>
                </a:cxn>
                <a:cxn ang="0">
                  <a:pos x="1835" y="213"/>
                </a:cxn>
                <a:cxn ang="0">
                  <a:pos x="1817" y="170"/>
                </a:cxn>
              </a:cxnLst>
              <a:rect l="0" t="0" r="r" b="b"/>
              <a:pathLst>
                <a:path w="1938" h="1536">
                  <a:moveTo>
                    <a:pt x="1759" y="0"/>
                  </a:moveTo>
                  <a:lnTo>
                    <a:pt x="1798" y="65"/>
                  </a:lnTo>
                  <a:lnTo>
                    <a:pt x="1802" y="71"/>
                  </a:lnTo>
                  <a:lnTo>
                    <a:pt x="1806" y="78"/>
                  </a:lnTo>
                  <a:lnTo>
                    <a:pt x="1809" y="81"/>
                  </a:lnTo>
                  <a:lnTo>
                    <a:pt x="1814" y="93"/>
                  </a:lnTo>
                  <a:lnTo>
                    <a:pt x="1818" y="98"/>
                  </a:lnTo>
                  <a:lnTo>
                    <a:pt x="1820" y="103"/>
                  </a:lnTo>
                  <a:lnTo>
                    <a:pt x="1831" y="124"/>
                  </a:lnTo>
                  <a:lnTo>
                    <a:pt x="1834" y="129"/>
                  </a:lnTo>
                  <a:lnTo>
                    <a:pt x="1837" y="134"/>
                  </a:lnTo>
                  <a:lnTo>
                    <a:pt x="1839" y="141"/>
                  </a:lnTo>
                  <a:lnTo>
                    <a:pt x="1845" y="150"/>
                  </a:lnTo>
                  <a:lnTo>
                    <a:pt x="1847" y="156"/>
                  </a:lnTo>
                  <a:lnTo>
                    <a:pt x="1850" y="161"/>
                  </a:lnTo>
                  <a:lnTo>
                    <a:pt x="1852" y="167"/>
                  </a:lnTo>
                  <a:lnTo>
                    <a:pt x="1855" y="171"/>
                  </a:lnTo>
                  <a:lnTo>
                    <a:pt x="1855" y="176"/>
                  </a:lnTo>
                  <a:lnTo>
                    <a:pt x="1861" y="187"/>
                  </a:lnTo>
                  <a:lnTo>
                    <a:pt x="1862" y="189"/>
                  </a:lnTo>
                  <a:lnTo>
                    <a:pt x="1865" y="197"/>
                  </a:lnTo>
                  <a:lnTo>
                    <a:pt x="1867" y="201"/>
                  </a:lnTo>
                  <a:lnTo>
                    <a:pt x="1868" y="205"/>
                  </a:lnTo>
                  <a:lnTo>
                    <a:pt x="1870" y="208"/>
                  </a:lnTo>
                  <a:lnTo>
                    <a:pt x="1871" y="211"/>
                  </a:lnTo>
                  <a:lnTo>
                    <a:pt x="1873" y="215"/>
                  </a:lnTo>
                  <a:lnTo>
                    <a:pt x="1873" y="218"/>
                  </a:lnTo>
                  <a:lnTo>
                    <a:pt x="1877" y="227"/>
                  </a:lnTo>
                  <a:lnTo>
                    <a:pt x="1878" y="230"/>
                  </a:lnTo>
                  <a:lnTo>
                    <a:pt x="1879" y="234"/>
                  </a:lnTo>
                  <a:lnTo>
                    <a:pt x="1881" y="236"/>
                  </a:lnTo>
                  <a:lnTo>
                    <a:pt x="1882" y="241"/>
                  </a:lnTo>
                  <a:lnTo>
                    <a:pt x="1883" y="244"/>
                  </a:lnTo>
                  <a:lnTo>
                    <a:pt x="1887" y="253"/>
                  </a:lnTo>
                  <a:lnTo>
                    <a:pt x="1888" y="258"/>
                  </a:lnTo>
                  <a:lnTo>
                    <a:pt x="1891" y="265"/>
                  </a:lnTo>
                  <a:lnTo>
                    <a:pt x="1892" y="271"/>
                  </a:lnTo>
                  <a:lnTo>
                    <a:pt x="1894" y="276"/>
                  </a:lnTo>
                  <a:lnTo>
                    <a:pt x="1895" y="280"/>
                  </a:lnTo>
                  <a:lnTo>
                    <a:pt x="1897" y="284"/>
                  </a:lnTo>
                  <a:lnTo>
                    <a:pt x="1899" y="293"/>
                  </a:lnTo>
                  <a:lnTo>
                    <a:pt x="1901" y="298"/>
                  </a:lnTo>
                  <a:lnTo>
                    <a:pt x="1901" y="302"/>
                  </a:lnTo>
                  <a:lnTo>
                    <a:pt x="1903" y="309"/>
                  </a:lnTo>
                  <a:lnTo>
                    <a:pt x="1905" y="316"/>
                  </a:lnTo>
                  <a:lnTo>
                    <a:pt x="1907" y="320"/>
                  </a:lnTo>
                  <a:lnTo>
                    <a:pt x="1908" y="325"/>
                  </a:lnTo>
                  <a:lnTo>
                    <a:pt x="1910" y="332"/>
                  </a:lnTo>
                  <a:lnTo>
                    <a:pt x="1911" y="338"/>
                  </a:lnTo>
                  <a:lnTo>
                    <a:pt x="1912" y="343"/>
                  </a:lnTo>
                  <a:lnTo>
                    <a:pt x="1913" y="346"/>
                  </a:lnTo>
                  <a:lnTo>
                    <a:pt x="1916" y="361"/>
                  </a:lnTo>
                  <a:lnTo>
                    <a:pt x="1919" y="369"/>
                  </a:lnTo>
                  <a:lnTo>
                    <a:pt x="1921" y="383"/>
                  </a:lnTo>
                  <a:lnTo>
                    <a:pt x="1922" y="388"/>
                  </a:lnTo>
                  <a:lnTo>
                    <a:pt x="1922" y="391"/>
                  </a:lnTo>
                  <a:lnTo>
                    <a:pt x="1925" y="406"/>
                  </a:lnTo>
                  <a:lnTo>
                    <a:pt x="1926" y="410"/>
                  </a:lnTo>
                  <a:lnTo>
                    <a:pt x="1927" y="414"/>
                  </a:lnTo>
                  <a:lnTo>
                    <a:pt x="1928" y="428"/>
                  </a:lnTo>
                  <a:lnTo>
                    <a:pt x="1929" y="433"/>
                  </a:lnTo>
                  <a:lnTo>
                    <a:pt x="1929" y="436"/>
                  </a:lnTo>
                  <a:lnTo>
                    <a:pt x="1931" y="451"/>
                  </a:lnTo>
                  <a:lnTo>
                    <a:pt x="1932" y="455"/>
                  </a:lnTo>
                  <a:lnTo>
                    <a:pt x="1932" y="459"/>
                  </a:lnTo>
                  <a:lnTo>
                    <a:pt x="1934" y="473"/>
                  </a:lnTo>
                  <a:lnTo>
                    <a:pt x="1935" y="478"/>
                  </a:lnTo>
                  <a:lnTo>
                    <a:pt x="1935" y="482"/>
                  </a:lnTo>
                  <a:lnTo>
                    <a:pt x="1936" y="489"/>
                  </a:lnTo>
                  <a:lnTo>
                    <a:pt x="1936" y="496"/>
                  </a:lnTo>
                  <a:lnTo>
                    <a:pt x="1937" y="500"/>
                  </a:lnTo>
                  <a:lnTo>
                    <a:pt x="1937" y="511"/>
                  </a:lnTo>
                  <a:lnTo>
                    <a:pt x="1937" y="518"/>
                  </a:lnTo>
                  <a:lnTo>
                    <a:pt x="1937" y="527"/>
                  </a:lnTo>
                  <a:lnTo>
                    <a:pt x="1938" y="534"/>
                  </a:lnTo>
                  <a:lnTo>
                    <a:pt x="1938" y="594"/>
                  </a:lnTo>
                  <a:lnTo>
                    <a:pt x="1937" y="601"/>
                  </a:lnTo>
                  <a:lnTo>
                    <a:pt x="1937" y="617"/>
                  </a:lnTo>
                  <a:lnTo>
                    <a:pt x="1937" y="624"/>
                  </a:lnTo>
                  <a:lnTo>
                    <a:pt x="1937" y="632"/>
                  </a:lnTo>
                  <a:lnTo>
                    <a:pt x="1936" y="634"/>
                  </a:lnTo>
                  <a:lnTo>
                    <a:pt x="1936" y="638"/>
                  </a:lnTo>
                  <a:lnTo>
                    <a:pt x="1935" y="655"/>
                  </a:lnTo>
                  <a:lnTo>
                    <a:pt x="1934" y="656"/>
                  </a:lnTo>
                  <a:lnTo>
                    <a:pt x="1934" y="661"/>
                  </a:lnTo>
                  <a:lnTo>
                    <a:pt x="1932" y="677"/>
                  </a:lnTo>
                  <a:lnTo>
                    <a:pt x="1932" y="679"/>
                  </a:lnTo>
                  <a:lnTo>
                    <a:pt x="1931" y="682"/>
                  </a:lnTo>
                  <a:lnTo>
                    <a:pt x="1931" y="683"/>
                  </a:lnTo>
                  <a:lnTo>
                    <a:pt x="1929" y="700"/>
                  </a:lnTo>
                  <a:lnTo>
                    <a:pt x="1928" y="702"/>
                  </a:lnTo>
                  <a:lnTo>
                    <a:pt x="1928" y="706"/>
                  </a:lnTo>
                  <a:lnTo>
                    <a:pt x="1926" y="721"/>
                  </a:lnTo>
                  <a:lnTo>
                    <a:pt x="1926" y="724"/>
                  </a:lnTo>
                  <a:lnTo>
                    <a:pt x="1925" y="726"/>
                  </a:lnTo>
                  <a:lnTo>
                    <a:pt x="1925" y="728"/>
                  </a:lnTo>
                  <a:lnTo>
                    <a:pt x="1922" y="744"/>
                  </a:lnTo>
                  <a:lnTo>
                    <a:pt x="1921" y="747"/>
                  </a:lnTo>
                  <a:lnTo>
                    <a:pt x="1921" y="750"/>
                  </a:lnTo>
                  <a:lnTo>
                    <a:pt x="1919" y="758"/>
                  </a:lnTo>
                  <a:lnTo>
                    <a:pt x="1918" y="765"/>
                  </a:lnTo>
                  <a:lnTo>
                    <a:pt x="1918" y="768"/>
                  </a:lnTo>
                  <a:lnTo>
                    <a:pt x="1917" y="770"/>
                  </a:lnTo>
                  <a:lnTo>
                    <a:pt x="1917" y="772"/>
                  </a:lnTo>
                  <a:lnTo>
                    <a:pt x="1913" y="788"/>
                  </a:lnTo>
                  <a:lnTo>
                    <a:pt x="1911" y="793"/>
                  </a:lnTo>
                  <a:lnTo>
                    <a:pt x="1908" y="810"/>
                  </a:lnTo>
                  <a:lnTo>
                    <a:pt x="1907" y="811"/>
                  </a:lnTo>
                  <a:lnTo>
                    <a:pt x="1907" y="813"/>
                  </a:lnTo>
                  <a:lnTo>
                    <a:pt x="1906" y="816"/>
                  </a:lnTo>
                  <a:lnTo>
                    <a:pt x="1904" y="823"/>
                  </a:lnTo>
                  <a:lnTo>
                    <a:pt x="1901" y="834"/>
                  </a:lnTo>
                  <a:lnTo>
                    <a:pt x="1898" y="845"/>
                  </a:lnTo>
                  <a:lnTo>
                    <a:pt x="1893" y="858"/>
                  </a:lnTo>
                  <a:lnTo>
                    <a:pt x="1888" y="874"/>
                  </a:lnTo>
                  <a:lnTo>
                    <a:pt x="1888" y="876"/>
                  </a:lnTo>
                  <a:lnTo>
                    <a:pt x="1886" y="880"/>
                  </a:lnTo>
                  <a:lnTo>
                    <a:pt x="1881" y="895"/>
                  </a:lnTo>
                  <a:lnTo>
                    <a:pt x="1880" y="898"/>
                  </a:lnTo>
                  <a:lnTo>
                    <a:pt x="1879" y="902"/>
                  </a:lnTo>
                  <a:lnTo>
                    <a:pt x="1873" y="916"/>
                  </a:lnTo>
                  <a:lnTo>
                    <a:pt x="1873" y="920"/>
                  </a:lnTo>
                  <a:lnTo>
                    <a:pt x="1871" y="922"/>
                  </a:lnTo>
                  <a:lnTo>
                    <a:pt x="1865" y="937"/>
                  </a:lnTo>
                  <a:lnTo>
                    <a:pt x="1864" y="940"/>
                  </a:lnTo>
                  <a:lnTo>
                    <a:pt x="1863" y="943"/>
                  </a:lnTo>
                  <a:lnTo>
                    <a:pt x="1859" y="950"/>
                  </a:lnTo>
                  <a:lnTo>
                    <a:pt x="1856" y="958"/>
                  </a:lnTo>
                  <a:lnTo>
                    <a:pt x="1855" y="961"/>
                  </a:lnTo>
                  <a:lnTo>
                    <a:pt x="1854" y="964"/>
                  </a:lnTo>
                  <a:lnTo>
                    <a:pt x="1846" y="978"/>
                  </a:lnTo>
                  <a:lnTo>
                    <a:pt x="1846" y="981"/>
                  </a:lnTo>
                  <a:lnTo>
                    <a:pt x="1844" y="985"/>
                  </a:lnTo>
                  <a:lnTo>
                    <a:pt x="1841" y="992"/>
                  </a:lnTo>
                  <a:lnTo>
                    <a:pt x="1837" y="998"/>
                  </a:lnTo>
                  <a:lnTo>
                    <a:pt x="1837" y="1001"/>
                  </a:lnTo>
                  <a:lnTo>
                    <a:pt x="1835" y="1003"/>
                  </a:lnTo>
                  <a:lnTo>
                    <a:pt x="1830" y="1012"/>
                  </a:lnTo>
                  <a:lnTo>
                    <a:pt x="1827" y="1018"/>
                  </a:lnTo>
                  <a:lnTo>
                    <a:pt x="1826" y="1022"/>
                  </a:lnTo>
                  <a:lnTo>
                    <a:pt x="1824" y="1024"/>
                  </a:lnTo>
                  <a:lnTo>
                    <a:pt x="1820" y="1031"/>
                  </a:lnTo>
                  <a:lnTo>
                    <a:pt x="1817" y="1038"/>
                  </a:lnTo>
                  <a:lnTo>
                    <a:pt x="1815" y="1040"/>
                  </a:lnTo>
                  <a:lnTo>
                    <a:pt x="1814" y="1042"/>
                  </a:lnTo>
                  <a:lnTo>
                    <a:pt x="1813" y="1045"/>
                  </a:lnTo>
                  <a:lnTo>
                    <a:pt x="1810" y="1051"/>
                  </a:lnTo>
                  <a:lnTo>
                    <a:pt x="1805" y="1058"/>
                  </a:lnTo>
                  <a:lnTo>
                    <a:pt x="1804" y="1060"/>
                  </a:lnTo>
                  <a:lnTo>
                    <a:pt x="1802" y="1062"/>
                  </a:lnTo>
                  <a:lnTo>
                    <a:pt x="1801" y="1064"/>
                  </a:lnTo>
                  <a:lnTo>
                    <a:pt x="1793" y="1077"/>
                  </a:lnTo>
                  <a:lnTo>
                    <a:pt x="1792" y="1079"/>
                  </a:lnTo>
                  <a:lnTo>
                    <a:pt x="1791" y="1081"/>
                  </a:lnTo>
                  <a:lnTo>
                    <a:pt x="1790" y="1084"/>
                  </a:lnTo>
                  <a:lnTo>
                    <a:pt x="1786" y="1090"/>
                  </a:lnTo>
                  <a:lnTo>
                    <a:pt x="1782" y="1096"/>
                  </a:lnTo>
                  <a:lnTo>
                    <a:pt x="1780" y="1098"/>
                  </a:lnTo>
                  <a:lnTo>
                    <a:pt x="1779" y="1101"/>
                  </a:lnTo>
                  <a:lnTo>
                    <a:pt x="1777" y="1103"/>
                  </a:lnTo>
                  <a:lnTo>
                    <a:pt x="1773" y="1109"/>
                  </a:lnTo>
                  <a:lnTo>
                    <a:pt x="1769" y="1114"/>
                  </a:lnTo>
                  <a:lnTo>
                    <a:pt x="1767" y="1117"/>
                  </a:lnTo>
                  <a:lnTo>
                    <a:pt x="1766" y="1119"/>
                  </a:lnTo>
                  <a:lnTo>
                    <a:pt x="1764" y="1122"/>
                  </a:lnTo>
                  <a:lnTo>
                    <a:pt x="1761" y="1128"/>
                  </a:lnTo>
                  <a:lnTo>
                    <a:pt x="1756" y="1133"/>
                  </a:lnTo>
                  <a:lnTo>
                    <a:pt x="1754" y="1137"/>
                  </a:lnTo>
                  <a:lnTo>
                    <a:pt x="1751" y="1140"/>
                  </a:lnTo>
                  <a:lnTo>
                    <a:pt x="1747" y="1146"/>
                  </a:lnTo>
                  <a:lnTo>
                    <a:pt x="1743" y="1151"/>
                  </a:lnTo>
                  <a:lnTo>
                    <a:pt x="1735" y="1162"/>
                  </a:lnTo>
                  <a:lnTo>
                    <a:pt x="1731" y="1166"/>
                  </a:lnTo>
                  <a:lnTo>
                    <a:pt x="1728" y="1170"/>
                  </a:lnTo>
                  <a:lnTo>
                    <a:pt x="1726" y="1173"/>
                  </a:lnTo>
                  <a:lnTo>
                    <a:pt x="1723" y="1177"/>
                  </a:lnTo>
                  <a:lnTo>
                    <a:pt x="1714" y="1187"/>
                  </a:lnTo>
                  <a:lnTo>
                    <a:pt x="1711" y="1191"/>
                  </a:lnTo>
                  <a:lnTo>
                    <a:pt x="1709" y="1194"/>
                  </a:lnTo>
                  <a:lnTo>
                    <a:pt x="1700" y="1205"/>
                  </a:lnTo>
                  <a:lnTo>
                    <a:pt x="1698" y="1207"/>
                  </a:lnTo>
                  <a:lnTo>
                    <a:pt x="1695" y="1209"/>
                  </a:lnTo>
                  <a:lnTo>
                    <a:pt x="1693" y="1212"/>
                  </a:lnTo>
                  <a:lnTo>
                    <a:pt x="1691" y="1215"/>
                  </a:lnTo>
                  <a:lnTo>
                    <a:pt x="1687" y="1218"/>
                  </a:lnTo>
                  <a:lnTo>
                    <a:pt x="1684" y="1222"/>
                  </a:lnTo>
                  <a:lnTo>
                    <a:pt x="1682" y="1224"/>
                  </a:lnTo>
                  <a:lnTo>
                    <a:pt x="1680" y="1226"/>
                  </a:lnTo>
                  <a:lnTo>
                    <a:pt x="1678" y="1229"/>
                  </a:lnTo>
                  <a:lnTo>
                    <a:pt x="1674" y="1232"/>
                  </a:lnTo>
                  <a:lnTo>
                    <a:pt x="1669" y="1239"/>
                  </a:lnTo>
                  <a:lnTo>
                    <a:pt x="1666" y="1241"/>
                  </a:lnTo>
                  <a:lnTo>
                    <a:pt x="1664" y="1243"/>
                  </a:lnTo>
                  <a:lnTo>
                    <a:pt x="1662" y="1245"/>
                  </a:lnTo>
                  <a:lnTo>
                    <a:pt x="1659" y="1249"/>
                  </a:lnTo>
                  <a:lnTo>
                    <a:pt x="1655" y="1251"/>
                  </a:lnTo>
                  <a:lnTo>
                    <a:pt x="1653" y="1255"/>
                  </a:lnTo>
                  <a:lnTo>
                    <a:pt x="1646" y="1262"/>
                  </a:lnTo>
                  <a:lnTo>
                    <a:pt x="1642" y="1265"/>
                  </a:lnTo>
                  <a:lnTo>
                    <a:pt x="1636" y="1271"/>
                  </a:lnTo>
                  <a:lnTo>
                    <a:pt x="1633" y="1273"/>
                  </a:lnTo>
                  <a:lnTo>
                    <a:pt x="1631" y="1276"/>
                  </a:lnTo>
                  <a:lnTo>
                    <a:pt x="1628" y="1278"/>
                  </a:lnTo>
                  <a:lnTo>
                    <a:pt x="1622" y="1284"/>
                  </a:lnTo>
                  <a:lnTo>
                    <a:pt x="1619" y="1287"/>
                  </a:lnTo>
                  <a:lnTo>
                    <a:pt x="1616" y="1289"/>
                  </a:lnTo>
                  <a:lnTo>
                    <a:pt x="1613" y="1291"/>
                  </a:lnTo>
                  <a:lnTo>
                    <a:pt x="1611" y="1294"/>
                  </a:lnTo>
                  <a:lnTo>
                    <a:pt x="1606" y="1298"/>
                  </a:lnTo>
                  <a:lnTo>
                    <a:pt x="1601" y="1302"/>
                  </a:lnTo>
                  <a:lnTo>
                    <a:pt x="1598" y="1306"/>
                  </a:lnTo>
                  <a:lnTo>
                    <a:pt x="1593" y="1309"/>
                  </a:lnTo>
                  <a:lnTo>
                    <a:pt x="1588" y="1314"/>
                  </a:lnTo>
                  <a:lnTo>
                    <a:pt x="1583" y="1317"/>
                  </a:lnTo>
                  <a:lnTo>
                    <a:pt x="1580" y="1321"/>
                  </a:lnTo>
                  <a:lnTo>
                    <a:pt x="1575" y="1324"/>
                  </a:lnTo>
                  <a:lnTo>
                    <a:pt x="1561" y="1335"/>
                  </a:lnTo>
                  <a:lnTo>
                    <a:pt x="1556" y="1339"/>
                  </a:lnTo>
                  <a:lnTo>
                    <a:pt x="1546" y="1346"/>
                  </a:lnTo>
                  <a:lnTo>
                    <a:pt x="1543" y="1349"/>
                  </a:lnTo>
                  <a:lnTo>
                    <a:pt x="1540" y="1351"/>
                  </a:lnTo>
                  <a:lnTo>
                    <a:pt x="1537" y="1353"/>
                  </a:lnTo>
                  <a:lnTo>
                    <a:pt x="1518" y="1367"/>
                  </a:lnTo>
                  <a:lnTo>
                    <a:pt x="1498" y="1379"/>
                  </a:lnTo>
                  <a:lnTo>
                    <a:pt x="1492" y="1383"/>
                  </a:lnTo>
                  <a:lnTo>
                    <a:pt x="1489" y="1386"/>
                  </a:lnTo>
                  <a:lnTo>
                    <a:pt x="1487" y="1387"/>
                  </a:lnTo>
                  <a:lnTo>
                    <a:pt x="1484" y="1388"/>
                  </a:lnTo>
                  <a:lnTo>
                    <a:pt x="1482" y="1389"/>
                  </a:lnTo>
                  <a:lnTo>
                    <a:pt x="1477" y="1393"/>
                  </a:lnTo>
                  <a:lnTo>
                    <a:pt x="1475" y="1394"/>
                  </a:lnTo>
                  <a:lnTo>
                    <a:pt x="1459" y="1404"/>
                  </a:lnTo>
                  <a:lnTo>
                    <a:pt x="1454" y="1407"/>
                  </a:lnTo>
                  <a:lnTo>
                    <a:pt x="1452" y="1407"/>
                  </a:lnTo>
                  <a:lnTo>
                    <a:pt x="1438" y="1416"/>
                  </a:lnTo>
                  <a:lnTo>
                    <a:pt x="1423" y="1424"/>
                  </a:lnTo>
                  <a:lnTo>
                    <a:pt x="1418" y="1426"/>
                  </a:lnTo>
                  <a:lnTo>
                    <a:pt x="1402" y="1434"/>
                  </a:lnTo>
                  <a:lnTo>
                    <a:pt x="1387" y="1442"/>
                  </a:lnTo>
                  <a:lnTo>
                    <a:pt x="1386" y="1443"/>
                  </a:lnTo>
                  <a:lnTo>
                    <a:pt x="1355" y="1457"/>
                  </a:lnTo>
                  <a:lnTo>
                    <a:pt x="1353" y="1458"/>
                  </a:lnTo>
                  <a:lnTo>
                    <a:pt x="1352" y="1458"/>
                  </a:lnTo>
                  <a:lnTo>
                    <a:pt x="1321" y="1471"/>
                  </a:lnTo>
                  <a:lnTo>
                    <a:pt x="1319" y="1471"/>
                  </a:lnTo>
                  <a:lnTo>
                    <a:pt x="1315" y="1473"/>
                  </a:lnTo>
                  <a:lnTo>
                    <a:pt x="1312" y="1474"/>
                  </a:lnTo>
                  <a:lnTo>
                    <a:pt x="1285" y="1484"/>
                  </a:lnTo>
                  <a:lnTo>
                    <a:pt x="1284" y="1484"/>
                  </a:lnTo>
                  <a:lnTo>
                    <a:pt x="1250" y="1496"/>
                  </a:lnTo>
                  <a:lnTo>
                    <a:pt x="1247" y="1497"/>
                  </a:lnTo>
                  <a:lnTo>
                    <a:pt x="1245" y="1497"/>
                  </a:lnTo>
                  <a:lnTo>
                    <a:pt x="1177" y="1515"/>
                  </a:lnTo>
                  <a:lnTo>
                    <a:pt x="1109" y="1526"/>
                  </a:lnTo>
                  <a:lnTo>
                    <a:pt x="1040" y="1534"/>
                  </a:lnTo>
                  <a:lnTo>
                    <a:pt x="970" y="1536"/>
                  </a:lnTo>
                  <a:lnTo>
                    <a:pt x="901" y="1534"/>
                  </a:lnTo>
                  <a:lnTo>
                    <a:pt x="835" y="1527"/>
                  </a:lnTo>
                  <a:lnTo>
                    <a:pt x="768" y="1516"/>
                  </a:lnTo>
                  <a:lnTo>
                    <a:pt x="703" y="1499"/>
                  </a:lnTo>
                  <a:lnTo>
                    <a:pt x="639" y="1479"/>
                  </a:lnTo>
                  <a:lnTo>
                    <a:pt x="578" y="1453"/>
                  </a:lnTo>
                  <a:lnTo>
                    <a:pt x="518" y="1425"/>
                  </a:lnTo>
                  <a:lnTo>
                    <a:pt x="460" y="1392"/>
                  </a:lnTo>
                  <a:lnTo>
                    <a:pt x="405" y="1355"/>
                  </a:lnTo>
                  <a:lnTo>
                    <a:pt x="352" y="1315"/>
                  </a:lnTo>
                  <a:lnTo>
                    <a:pt x="301" y="1269"/>
                  </a:lnTo>
                  <a:lnTo>
                    <a:pt x="255" y="1222"/>
                  </a:lnTo>
                  <a:lnTo>
                    <a:pt x="210" y="1170"/>
                  </a:lnTo>
                  <a:lnTo>
                    <a:pt x="170" y="1115"/>
                  </a:lnTo>
                  <a:lnTo>
                    <a:pt x="135" y="1060"/>
                  </a:lnTo>
                  <a:lnTo>
                    <a:pt x="103" y="1003"/>
                  </a:lnTo>
                  <a:lnTo>
                    <a:pt x="76" y="944"/>
                  </a:lnTo>
                  <a:lnTo>
                    <a:pt x="54" y="883"/>
                  </a:lnTo>
                  <a:lnTo>
                    <a:pt x="34" y="820"/>
                  </a:lnTo>
                  <a:lnTo>
                    <a:pt x="19" y="757"/>
                  </a:lnTo>
                  <a:lnTo>
                    <a:pt x="9" y="693"/>
                  </a:lnTo>
                  <a:lnTo>
                    <a:pt x="2" y="628"/>
                  </a:lnTo>
                  <a:lnTo>
                    <a:pt x="0" y="564"/>
                  </a:lnTo>
                  <a:lnTo>
                    <a:pt x="3" y="498"/>
                  </a:lnTo>
                  <a:lnTo>
                    <a:pt x="7" y="503"/>
                  </a:lnTo>
                  <a:lnTo>
                    <a:pt x="52" y="559"/>
                  </a:lnTo>
                  <a:lnTo>
                    <a:pt x="43" y="549"/>
                  </a:lnTo>
                  <a:lnTo>
                    <a:pt x="35" y="538"/>
                  </a:lnTo>
                  <a:lnTo>
                    <a:pt x="35" y="604"/>
                  </a:lnTo>
                  <a:lnTo>
                    <a:pt x="40" y="669"/>
                  </a:lnTo>
                  <a:lnTo>
                    <a:pt x="49" y="734"/>
                  </a:lnTo>
                  <a:lnTo>
                    <a:pt x="64" y="798"/>
                  </a:lnTo>
                  <a:lnTo>
                    <a:pt x="82" y="861"/>
                  </a:lnTo>
                  <a:lnTo>
                    <a:pt x="104" y="922"/>
                  </a:lnTo>
                  <a:lnTo>
                    <a:pt x="131" y="983"/>
                  </a:lnTo>
                  <a:lnTo>
                    <a:pt x="163" y="1040"/>
                  </a:lnTo>
                  <a:lnTo>
                    <a:pt x="198" y="1096"/>
                  </a:lnTo>
                  <a:lnTo>
                    <a:pt x="237" y="1150"/>
                  </a:lnTo>
                  <a:lnTo>
                    <a:pt x="280" y="1199"/>
                  </a:lnTo>
                  <a:lnTo>
                    <a:pt x="325" y="1245"/>
                  </a:lnTo>
                  <a:lnTo>
                    <a:pt x="373" y="1288"/>
                  </a:lnTo>
                  <a:lnTo>
                    <a:pt x="424" y="1327"/>
                  </a:lnTo>
                  <a:lnTo>
                    <a:pt x="478" y="1363"/>
                  </a:lnTo>
                  <a:lnTo>
                    <a:pt x="534" y="1395"/>
                  </a:lnTo>
                  <a:lnTo>
                    <a:pt x="591" y="1423"/>
                  </a:lnTo>
                  <a:lnTo>
                    <a:pt x="651" y="1447"/>
                  </a:lnTo>
                  <a:lnTo>
                    <a:pt x="712" y="1467"/>
                  </a:lnTo>
                  <a:lnTo>
                    <a:pt x="775" y="1482"/>
                  </a:lnTo>
                  <a:lnTo>
                    <a:pt x="839" y="1494"/>
                  </a:lnTo>
                  <a:lnTo>
                    <a:pt x="904" y="1500"/>
                  </a:lnTo>
                  <a:lnTo>
                    <a:pt x="970" y="1503"/>
                  </a:lnTo>
                  <a:lnTo>
                    <a:pt x="1038" y="1500"/>
                  </a:lnTo>
                  <a:lnTo>
                    <a:pt x="1107" y="1493"/>
                  </a:lnTo>
                  <a:lnTo>
                    <a:pt x="1174" y="1480"/>
                  </a:lnTo>
                  <a:lnTo>
                    <a:pt x="1240" y="1463"/>
                  </a:lnTo>
                  <a:lnTo>
                    <a:pt x="1273" y="1452"/>
                  </a:lnTo>
                  <a:lnTo>
                    <a:pt x="1273" y="1452"/>
                  </a:lnTo>
                  <a:lnTo>
                    <a:pt x="1274" y="1452"/>
                  </a:lnTo>
                  <a:lnTo>
                    <a:pt x="1307" y="1440"/>
                  </a:lnTo>
                  <a:lnTo>
                    <a:pt x="1338" y="1427"/>
                  </a:lnTo>
                  <a:lnTo>
                    <a:pt x="1342" y="1425"/>
                  </a:lnTo>
                  <a:lnTo>
                    <a:pt x="1349" y="1423"/>
                  </a:lnTo>
                  <a:lnTo>
                    <a:pt x="1357" y="1419"/>
                  </a:lnTo>
                  <a:lnTo>
                    <a:pt x="1372" y="1412"/>
                  </a:lnTo>
                  <a:lnTo>
                    <a:pt x="1373" y="1411"/>
                  </a:lnTo>
                  <a:lnTo>
                    <a:pt x="1387" y="1405"/>
                  </a:lnTo>
                  <a:lnTo>
                    <a:pt x="1402" y="1397"/>
                  </a:lnTo>
                  <a:lnTo>
                    <a:pt x="1408" y="1394"/>
                  </a:lnTo>
                  <a:lnTo>
                    <a:pt x="1422" y="1386"/>
                  </a:lnTo>
                  <a:lnTo>
                    <a:pt x="1435" y="1379"/>
                  </a:lnTo>
                  <a:lnTo>
                    <a:pt x="1437" y="1378"/>
                  </a:lnTo>
                  <a:lnTo>
                    <a:pt x="1449" y="1370"/>
                  </a:lnTo>
                  <a:lnTo>
                    <a:pt x="1464" y="1361"/>
                  </a:lnTo>
                  <a:lnTo>
                    <a:pt x="1466" y="1360"/>
                  </a:lnTo>
                  <a:lnTo>
                    <a:pt x="1469" y="1358"/>
                  </a:lnTo>
                  <a:lnTo>
                    <a:pt x="1471" y="1357"/>
                  </a:lnTo>
                  <a:lnTo>
                    <a:pt x="1484" y="1348"/>
                  </a:lnTo>
                  <a:lnTo>
                    <a:pt x="1496" y="1340"/>
                  </a:lnTo>
                  <a:lnTo>
                    <a:pt x="1497" y="1340"/>
                  </a:lnTo>
                  <a:lnTo>
                    <a:pt x="1498" y="1339"/>
                  </a:lnTo>
                  <a:lnTo>
                    <a:pt x="1500" y="1338"/>
                  </a:lnTo>
                  <a:lnTo>
                    <a:pt x="1501" y="1336"/>
                  </a:lnTo>
                  <a:lnTo>
                    <a:pt x="1517" y="1325"/>
                  </a:lnTo>
                  <a:lnTo>
                    <a:pt x="1524" y="1320"/>
                  </a:lnTo>
                  <a:lnTo>
                    <a:pt x="1535" y="1313"/>
                  </a:lnTo>
                  <a:lnTo>
                    <a:pt x="1539" y="1309"/>
                  </a:lnTo>
                  <a:lnTo>
                    <a:pt x="1543" y="1306"/>
                  </a:lnTo>
                  <a:lnTo>
                    <a:pt x="1547" y="1303"/>
                  </a:lnTo>
                  <a:lnTo>
                    <a:pt x="1553" y="1298"/>
                  </a:lnTo>
                  <a:lnTo>
                    <a:pt x="1557" y="1296"/>
                  </a:lnTo>
                  <a:lnTo>
                    <a:pt x="1566" y="1287"/>
                  </a:lnTo>
                  <a:lnTo>
                    <a:pt x="1570" y="1285"/>
                  </a:lnTo>
                  <a:lnTo>
                    <a:pt x="1574" y="1281"/>
                  </a:lnTo>
                  <a:lnTo>
                    <a:pt x="1583" y="1272"/>
                  </a:lnTo>
                  <a:lnTo>
                    <a:pt x="1587" y="1270"/>
                  </a:lnTo>
                  <a:lnTo>
                    <a:pt x="1590" y="1268"/>
                  </a:lnTo>
                  <a:lnTo>
                    <a:pt x="1591" y="1265"/>
                  </a:lnTo>
                  <a:lnTo>
                    <a:pt x="1594" y="1263"/>
                  </a:lnTo>
                  <a:lnTo>
                    <a:pt x="1599" y="1260"/>
                  </a:lnTo>
                  <a:lnTo>
                    <a:pt x="1603" y="1255"/>
                  </a:lnTo>
                  <a:lnTo>
                    <a:pt x="1608" y="1251"/>
                  </a:lnTo>
                  <a:lnTo>
                    <a:pt x="1637" y="1222"/>
                  </a:lnTo>
                  <a:lnTo>
                    <a:pt x="1640" y="1220"/>
                  </a:lnTo>
                  <a:lnTo>
                    <a:pt x="1642" y="1217"/>
                  </a:lnTo>
                  <a:lnTo>
                    <a:pt x="1654" y="1205"/>
                  </a:lnTo>
                  <a:lnTo>
                    <a:pt x="1657" y="1201"/>
                  </a:lnTo>
                  <a:lnTo>
                    <a:pt x="1661" y="1197"/>
                  </a:lnTo>
                  <a:lnTo>
                    <a:pt x="1664" y="1193"/>
                  </a:lnTo>
                  <a:lnTo>
                    <a:pt x="1668" y="1189"/>
                  </a:lnTo>
                  <a:lnTo>
                    <a:pt x="1672" y="1185"/>
                  </a:lnTo>
                  <a:lnTo>
                    <a:pt x="1675" y="1181"/>
                  </a:lnTo>
                  <a:lnTo>
                    <a:pt x="1679" y="1177"/>
                  </a:lnTo>
                  <a:lnTo>
                    <a:pt x="1682" y="1173"/>
                  </a:lnTo>
                  <a:lnTo>
                    <a:pt x="1686" y="1168"/>
                  </a:lnTo>
                  <a:lnTo>
                    <a:pt x="1689" y="1166"/>
                  </a:lnTo>
                  <a:lnTo>
                    <a:pt x="1691" y="1163"/>
                  </a:lnTo>
                  <a:lnTo>
                    <a:pt x="1693" y="1159"/>
                  </a:lnTo>
                  <a:lnTo>
                    <a:pt x="1697" y="1156"/>
                  </a:lnTo>
                  <a:lnTo>
                    <a:pt x="1700" y="1151"/>
                  </a:lnTo>
                  <a:lnTo>
                    <a:pt x="1703" y="1148"/>
                  </a:lnTo>
                  <a:lnTo>
                    <a:pt x="1707" y="1143"/>
                  </a:lnTo>
                  <a:lnTo>
                    <a:pt x="1709" y="1141"/>
                  </a:lnTo>
                  <a:lnTo>
                    <a:pt x="1711" y="1137"/>
                  </a:lnTo>
                  <a:lnTo>
                    <a:pt x="1713" y="1134"/>
                  </a:lnTo>
                  <a:lnTo>
                    <a:pt x="1717" y="1131"/>
                  </a:lnTo>
                  <a:lnTo>
                    <a:pt x="1719" y="1126"/>
                  </a:lnTo>
                  <a:lnTo>
                    <a:pt x="1721" y="1123"/>
                  </a:lnTo>
                  <a:lnTo>
                    <a:pt x="1724" y="1120"/>
                  </a:lnTo>
                  <a:lnTo>
                    <a:pt x="1726" y="1117"/>
                  </a:lnTo>
                  <a:lnTo>
                    <a:pt x="1729" y="1113"/>
                  </a:lnTo>
                  <a:lnTo>
                    <a:pt x="1732" y="1108"/>
                  </a:lnTo>
                  <a:lnTo>
                    <a:pt x="1734" y="1105"/>
                  </a:lnTo>
                  <a:lnTo>
                    <a:pt x="1737" y="1103"/>
                  </a:lnTo>
                  <a:lnTo>
                    <a:pt x="1738" y="1099"/>
                  </a:lnTo>
                  <a:lnTo>
                    <a:pt x="1741" y="1095"/>
                  </a:lnTo>
                  <a:lnTo>
                    <a:pt x="1745" y="1091"/>
                  </a:lnTo>
                  <a:lnTo>
                    <a:pt x="1750" y="1082"/>
                  </a:lnTo>
                  <a:lnTo>
                    <a:pt x="1753" y="1078"/>
                  </a:lnTo>
                  <a:lnTo>
                    <a:pt x="1756" y="1073"/>
                  </a:lnTo>
                  <a:lnTo>
                    <a:pt x="1767" y="1055"/>
                  </a:lnTo>
                  <a:lnTo>
                    <a:pt x="1769" y="1051"/>
                  </a:lnTo>
                  <a:lnTo>
                    <a:pt x="1772" y="1049"/>
                  </a:lnTo>
                  <a:lnTo>
                    <a:pt x="1773" y="1045"/>
                  </a:lnTo>
                  <a:lnTo>
                    <a:pt x="1776" y="1041"/>
                  </a:lnTo>
                  <a:lnTo>
                    <a:pt x="1778" y="1037"/>
                  </a:lnTo>
                  <a:lnTo>
                    <a:pt x="1782" y="1030"/>
                  </a:lnTo>
                  <a:lnTo>
                    <a:pt x="1784" y="1027"/>
                  </a:lnTo>
                  <a:lnTo>
                    <a:pt x="1786" y="1023"/>
                  </a:lnTo>
                  <a:lnTo>
                    <a:pt x="1789" y="1019"/>
                  </a:lnTo>
                  <a:lnTo>
                    <a:pt x="1794" y="1008"/>
                  </a:lnTo>
                  <a:lnTo>
                    <a:pt x="1801" y="996"/>
                  </a:lnTo>
                  <a:lnTo>
                    <a:pt x="1801" y="994"/>
                  </a:lnTo>
                  <a:lnTo>
                    <a:pt x="1802" y="992"/>
                  </a:lnTo>
                  <a:lnTo>
                    <a:pt x="1804" y="990"/>
                  </a:lnTo>
                  <a:lnTo>
                    <a:pt x="1806" y="985"/>
                  </a:lnTo>
                  <a:lnTo>
                    <a:pt x="1809" y="979"/>
                  </a:lnTo>
                  <a:lnTo>
                    <a:pt x="1810" y="976"/>
                  </a:lnTo>
                  <a:lnTo>
                    <a:pt x="1811" y="974"/>
                  </a:lnTo>
                  <a:lnTo>
                    <a:pt x="1813" y="970"/>
                  </a:lnTo>
                  <a:lnTo>
                    <a:pt x="1816" y="966"/>
                  </a:lnTo>
                  <a:lnTo>
                    <a:pt x="1818" y="960"/>
                  </a:lnTo>
                  <a:lnTo>
                    <a:pt x="1819" y="958"/>
                  </a:lnTo>
                  <a:lnTo>
                    <a:pt x="1820" y="954"/>
                  </a:lnTo>
                  <a:lnTo>
                    <a:pt x="1822" y="951"/>
                  </a:lnTo>
                  <a:lnTo>
                    <a:pt x="1824" y="948"/>
                  </a:lnTo>
                  <a:lnTo>
                    <a:pt x="1825" y="944"/>
                  </a:lnTo>
                  <a:lnTo>
                    <a:pt x="1827" y="941"/>
                  </a:lnTo>
                  <a:lnTo>
                    <a:pt x="1828" y="938"/>
                  </a:lnTo>
                  <a:lnTo>
                    <a:pt x="1829" y="935"/>
                  </a:lnTo>
                  <a:lnTo>
                    <a:pt x="1830" y="931"/>
                  </a:lnTo>
                  <a:lnTo>
                    <a:pt x="1832" y="929"/>
                  </a:lnTo>
                  <a:lnTo>
                    <a:pt x="1833" y="925"/>
                  </a:lnTo>
                  <a:lnTo>
                    <a:pt x="1835" y="921"/>
                  </a:lnTo>
                  <a:lnTo>
                    <a:pt x="1836" y="918"/>
                  </a:lnTo>
                  <a:lnTo>
                    <a:pt x="1837" y="915"/>
                  </a:lnTo>
                  <a:lnTo>
                    <a:pt x="1838" y="912"/>
                  </a:lnTo>
                  <a:lnTo>
                    <a:pt x="1841" y="907"/>
                  </a:lnTo>
                  <a:lnTo>
                    <a:pt x="1844" y="899"/>
                  </a:lnTo>
                  <a:lnTo>
                    <a:pt x="1845" y="895"/>
                  </a:lnTo>
                  <a:lnTo>
                    <a:pt x="1846" y="893"/>
                  </a:lnTo>
                  <a:lnTo>
                    <a:pt x="1850" y="882"/>
                  </a:lnTo>
                  <a:lnTo>
                    <a:pt x="1852" y="877"/>
                  </a:lnTo>
                  <a:lnTo>
                    <a:pt x="1853" y="873"/>
                  </a:lnTo>
                  <a:lnTo>
                    <a:pt x="1856" y="862"/>
                  </a:lnTo>
                  <a:lnTo>
                    <a:pt x="1858" y="858"/>
                  </a:lnTo>
                  <a:lnTo>
                    <a:pt x="1859" y="856"/>
                  </a:lnTo>
                  <a:lnTo>
                    <a:pt x="1860" y="852"/>
                  </a:lnTo>
                  <a:lnTo>
                    <a:pt x="1864" y="841"/>
                  </a:lnTo>
                  <a:lnTo>
                    <a:pt x="1865" y="837"/>
                  </a:lnTo>
                  <a:lnTo>
                    <a:pt x="1866" y="832"/>
                  </a:lnTo>
                  <a:lnTo>
                    <a:pt x="1869" y="821"/>
                  </a:lnTo>
                  <a:lnTo>
                    <a:pt x="1871" y="817"/>
                  </a:lnTo>
                  <a:lnTo>
                    <a:pt x="1872" y="811"/>
                  </a:lnTo>
                  <a:lnTo>
                    <a:pt x="1874" y="801"/>
                  </a:lnTo>
                  <a:lnTo>
                    <a:pt x="1876" y="796"/>
                  </a:lnTo>
                  <a:lnTo>
                    <a:pt x="1877" y="792"/>
                  </a:lnTo>
                  <a:lnTo>
                    <a:pt x="1879" y="786"/>
                  </a:lnTo>
                  <a:lnTo>
                    <a:pt x="1880" y="780"/>
                  </a:lnTo>
                  <a:lnTo>
                    <a:pt x="1881" y="777"/>
                  </a:lnTo>
                  <a:lnTo>
                    <a:pt x="1882" y="774"/>
                  </a:lnTo>
                  <a:lnTo>
                    <a:pt x="1882" y="771"/>
                  </a:lnTo>
                  <a:lnTo>
                    <a:pt x="1885" y="756"/>
                  </a:lnTo>
                  <a:lnTo>
                    <a:pt x="1885" y="753"/>
                  </a:lnTo>
                  <a:lnTo>
                    <a:pt x="1886" y="750"/>
                  </a:lnTo>
                  <a:lnTo>
                    <a:pt x="1889" y="739"/>
                  </a:lnTo>
                  <a:lnTo>
                    <a:pt x="1890" y="734"/>
                  </a:lnTo>
                  <a:lnTo>
                    <a:pt x="1891" y="729"/>
                  </a:lnTo>
                  <a:lnTo>
                    <a:pt x="1892" y="724"/>
                  </a:lnTo>
                  <a:lnTo>
                    <a:pt x="1892" y="718"/>
                  </a:lnTo>
                  <a:lnTo>
                    <a:pt x="1892" y="715"/>
                  </a:lnTo>
                  <a:lnTo>
                    <a:pt x="1893" y="711"/>
                  </a:lnTo>
                  <a:lnTo>
                    <a:pt x="1893" y="709"/>
                  </a:lnTo>
                  <a:lnTo>
                    <a:pt x="1894" y="702"/>
                  </a:lnTo>
                  <a:lnTo>
                    <a:pt x="1895" y="697"/>
                  </a:lnTo>
                  <a:lnTo>
                    <a:pt x="1896" y="694"/>
                  </a:lnTo>
                  <a:lnTo>
                    <a:pt x="1896" y="691"/>
                  </a:lnTo>
                  <a:lnTo>
                    <a:pt x="1897" y="687"/>
                  </a:lnTo>
                  <a:lnTo>
                    <a:pt x="1898" y="682"/>
                  </a:lnTo>
                  <a:lnTo>
                    <a:pt x="1898" y="676"/>
                  </a:lnTo>
                  <a:lnTo>
                    <a:pt x="1899" y="673"/>
                  </a:lnTo>
                  <a:lnTo>
                    <a:pt x="1899" y="666"/>
                  </a:lnTo>
                  <a:lnTo>
                    <a:pt x="1901" y="656"/>
                  </a:lnTo>
                  <a:lnTo>
                    <a:pt x="1901" y="649"/>
                  </a:lnTo>
                  <a:lnTo>
                    <a:pt x="1901" y="646"/>
                  </a:lnTo>
                  <a:lnTo>
                    <a:pt x="1901" y="637"/>
                  </a:lnTo>
                  <a:lnTo>
                    <a:pt x="1902" y="634"/>
                  </a:lnTo>
                  <a:lnTo>
                    <a:pt x="1902" y="625"/>
                  </a:lnTo>
                  <a:lnTo>
                    <a:pt x="1903" y="620"/>
                  </a:lnTo>
                  <a:lnTo>
                    <a:pt x="1903" y="608"/>
                  </a:lnTo>
                  <a:lnTo>
                    <a:pt x="1904" y="604"/>
                  </a:lnTo>
                  <a:lnTo>
                    <a:pt x="1904" y="528"/>
                  </a:lnTo>
                  <a:lnTo>
                    <a:pt x="1903" y="523"/>
                  </a:lnTo>
                  <a:lnTo>
                    <a:pt x="1903" y="510"/>
                  </a:lnTo>
                  <a:lnTo>
                    <a:pt x="1902" y="508"/>
                  </a:lnTo>
                  <a:lnTo>
                    <a:pt x="1902" y="501"/>
                  </a:lnTo>
                  <a:lnTo>
                    <a:pt x="1901" y="496"/>
                  </a:lnTo>
                  <a:lnTo>
                    <a:pt x="1901" y="486"/>
                  </a:lnTo>
                  <a:lnTo>
                    <a:pt x="1900" y="475"/>
                  </a:lnTo>
                  <a:lnTo>
                    <a:pt x="1900" y="470"/>
                  </a:lnTo>
                  <a:lnTo>
                    <a:pt x="1899" y="464"/>
                  </a:lnTo>
                  <a:lnTo>
                    <a:pt x="1899" y="459"/>
                  </a:lnTo>
                  <a:lnTo>
                    <a:pt x="1898" y="454"/>
                  </a:lnTo>
                  <a:lnTo>
                    <a:pt x="1897" y="450"/>
                  </a:lnTo>
                  <a:lnTo>
                    <a:pt x="1897" y="447"/>
                  </a:lnTo>
                  <a:lnTo>
                    <a:pt x="1896" y="444"/>
                  </a:lnTo>
                  <a:lnTo>
                    <a:pt x="1896" y="438"/>
                  </a:lnTo>
                  <a:lnTo>
                    <a:pt x="1892" y="411"/>
                  </a:lnTo>
                  <a:lnTo>
                    <a:pt x="1891" y="408"/>
                  </a:lnTo>
                  <a:lnTo>
                    <a:pt x="1891" y="405"/>
                  </a:lnTo>
                  <a:lnTo>
                    <a:pt x="1890" y="401"/>
                  </a:lnTo>
                  <a:lnTo>
                    <a:pt x="1886" y="380"/>
                  </a:lnTo>
                  <a:lnTo>
                    <a:pt x="1883" y="369"/>
                  </a:lnTo>
                  <a:lnTo>
                    <a:pt x="1882" y="364"/>
                  </a:lnTo>
                  <a:lnTo>
                    <a:pt x="1882" y="359"/>
                  </a:lnTo>
                  <a:lnTo>
                    <a:pt x="1879" y="348"/>
                  </a:lnTo>
                  <a:lnTo>
                    <a:pt x="1878" y="343"/>
                  </a:lnTo>
                  <a:lnTo>
                    <a:pt x="1876" y="338"/>
                  </a:lnTo>
                  <a:lnTo>
                    <a:pt x="1871" y="317"/>
                  </a:lnTo>
                  <a:lnTo>
                    <a:pt x="1870" y="312"/>
                  </a:lnTo>
                  <a:lnTo>
                    <a:pt x="1864" y="296"/>
                  </a:lnTo>
                  <a:lnTo>
                    <a:pt x="1864" y="291"/>
                  </a:lnTo>
                  <a:lnTo>
                    <a:pt x="1858" y="275"/>
                  </a:lnTo>
                  <a:lnTo>
                    <a:pt x="1857" y="271"/>
                  </a:lnTo>
                  <a:lnTo>
                    <a:pt x="1855" y="268"/>
                  </a:lnTo>
                  <a:lnTo>
                    <a:pt x="1851" y="254"/>
                  </a:lnTo>
                  <a:lnTo>
                    <a:pt x="1850" y="251"/>
                  </a:lnTo>
                  <a:lnTo>
                    <a:pt x="1848" y="248"/>
                  </a:lnTo>
                  <a:lnTo>
                    <a:pt x="1847" y="244"/>
                  </a:lnTo>
                  <a:lnTo>
                    <a:pt x="1846" y="239"/>
                  </a:lnTo>
                  <a:lnTo>
                    <a:pt x="1843" y="234"/>
                  </a:lnTo>
                  <a:lnTo>
                    <a:pt x="1842" y="230"/>
                  </a:lnTo>
                  <a:lnTo>
                    <a:pt x="1841" y="227"/>
                  </a:lnTo>
                  <a:lnTo>
                    <a:pt x="1839" y="224"/>
                  </a:lnTo>
                  <a:lnTo>
                    <a:pt x="1837" y="218"/>
                  </a:lnTo>
                  <a:lnTo>
                    <a:pt x="1835" y="213"/>
                  </a:lnTo>
                  <a:lnTo>
                    <a:pt x="1834" y="210"/>
                  </a:lnTo>
                  <a:lnTo>
                    <a:pt x="1832" y="207"/>
                  </a:lnTo>
                  <a:lnTo>
                    <a:pt x="1831" y="203"/>
                  </a:lnTo>
                  <a:lnTo>
                    <a:pt x="1828" y="198"/>
                  </a:lnTo>
                  <a:lnTo>
                    <a:pt x="1827" y="192"/>
                  </a:lnTo>
                  <a:lnTo>
                    <a:pt x="1825" y="189"/>
                  </a:lnTo>
                  <a:lnTo>
                    <a:pt x="1824" y="186"/>
                  </a:lnTo>
                  <a:lnTo>
                    <a:pt x="1822" y="183"/>
                  </a:lnTo>
                  <a:lnTo>
                    <a:pt x="1817" y="170"/>
                  </a:lnTo>
                  <a:lnTo>
                    <a:pt x="1813" y="163"/>
                  </a:lnTo>
                  <a:lnTo>
                    <a:pt x="1809" y="153"/>
                  </a:lnTo>
                  <a:lnTo>
                    <a:pt x="1803" y="143"/>
                  </a:lnTo>
                  <a:lnTo>
                    <a:pt x="1787" y="113"/>
                  </a:lnTo>
                  <a:lnTo>
                    <a:pt x="1769" y="81"/>
                  </a:lnTo>
                  <a:lnTo>
                    <a:pt x="1767" y="79"/>
                  </a:lnTo>
                  <a:lnTo>
                    <a:pt x="1767" y="76"/>
                  </a:lnTo>
                  <a:lnTo>
                    <a:pt x="1759" y="0"/>
                  </a:lnTo>
                  <a:close/>
                </a:path>
              </a:pathLst>
            </a:custGeom>
            <a:gradFill>
              <a:gsLst>
                <a:gs pos="56000">
                  <a:schemeClr val="accent4">
                    <a:lumMod val="60000"/>
                    <a:lumOff val="40000"/>
                  </a:schemeClr>
                </a:gs>
                <a:gs pos="0">
                  <a:schemeClr val="accent4">
                    <a:lumMod val="75000"/>
                  </a:schemeClr>
                </a:gs>
              </a:gsLst>
              <a:lin ang="27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9"/>
            <p:cNvSpPr>
              <a:spLocks noEditPoints="1"/>
            </p:cNvSpPr>
            <p:nvPr/>
          </p:nvSpPr>
          <p:spPr bwMode="auto">
            <a:xfrm>
              <a:off x="3735388" y="2012950"/>
              <a:ext cx="2698750" cy="3027362"/>
            </a:xfrm>
            <a:custGeom>
              <a:avLst/>
              <a:gdLst/>
              <a:ahLst/>
              <a:cxnLst>
                <a:cxn ang="0">
                  <a:pos x="716" y="0"/>
                </a:cxn>
                <a:cxn ang="0">
                  <a:pos x="682" y="46"/>
                </a:cxn>
                <a:cxn ang="0">
                  <a:pos x="459" y="152"/>
                </a:cxn>
                <a:cxn ang="0">
                  <a:pos x="228" y="366"/>
                </a:cxn>
                <a:cxn ang="0">
                  <a:pos x="79" y="650"/>
                </a:cxn>
                <a:cxn ang="0">
                  <a:pos x="34" y="961"/>
                </a:cxn>
                <a:cxn ang="0">
                  <a:pos x="95" y="1271"/>
                </a:cxn>
                <a:cxn ang="0">
                  <a:pos x="223" y="1504"/>
                </a:cxn>
                <a:cxn ang="0">
                  <a:pos x="271" y="1562"/>
                </a:cxn>
                <a:cxn ang="0">
                  <a:pos x="322" y="1613"/>
                </a:cxn>
                <a:cxn ang="0">
                  <a:pos x="346" y="1636"/>
                </a:cxn>
                <a:cxn ang="0">
                  <a:pos x="635" y="1812"/>
                </a:cxn>
                <a:cxn ang="0">
                  <a:pos x="968" y="1873"/>
                </a:cxn>
                <a:cxn ang="0">
                  <a:pos x="1034" y="1871"/>
                </a:cxn>
                <a:cxn ang="0">
                  <a:pos x="1065" y="1868"/>
                </a:cxn>
                <a:cxn ang="0">
                  <a:pos x="1093" y="1865"/>
                </a:cxn>
                <a:cxn ang="0">
                  <a:pos x="1124" y="1860"/>
                </a:cxn>
                <a:cxn ang="0">
                  <a:pos x="1170" y="1852"/>
                </a:cxn>
                <a:cxn ang="0">
                  <a:pos x="1195" y="1846"/>
                </a:cxn>
                <a:cxn ang="0">
                  <a:pos x="1235" y="1835"/>
                </a:cxn>
                <a:cxn ang="0">
                  <a:pos x="1256" y="1828"/>
                </a:cxn>
                <a:cxn ang="0">
                  <a:pos x="1279" y="1820"/>
                </a:cxn>
                <a:cxn ang="0">
                  <a:pos x="1305" y="1811"/>
                </a:cxn>
                <a:cxn ang="0">
                  <a:pos x="1341" y="1797"/>
                </a:cxn>
                <a:cxn ang="0">
                  <a:pos x="1364" y="1786"/>
                </a:cxn>
                <a:cxn ang="0">
                  <a:pos x="1424" y="1755"/>
                </a:cxn>
                <a:cxn ang="0">
                  <a:pos x="1445" y="1743"/>
                </a:cxn>
                <a:cxn ang="0">
                  <a:pos x="1461" y="1733"/>
                </a:cxn>
                <a:cxn ang="0">
                  <a:pos x="1477" y="1723"/>
                </a:cxn>
                <a:cxn ang="0">
                  <a:pos x="1514" y="1699"/>
                </a:cxn>
                <a:cxn ang="0">
                  <a:pos x="1535" y="1681"/>
                </a:cxn>
                <a:cxn ang="0">
                  <a:pos x="1571" y="1653"/>
                </a:cxn>
                <a:cxn ang="0">
                  <a:pos x="1700" y="1578"/>
                </a:cxn>
                <a:cxn ang="0">
                  <a:pos x="1619" y="1656"/>
                </a:cxn>
                <a:cxn ang="0">
                  <a:pos x="1596" y="1676"/>
                </a:cxn>
                <a:cxn ang="0">
                  <a:pos x="1565" y="1702"/>
                </a:cxn>
                <a:cxn ang="0">
                  <a:pos x="1550" y="1714"/>
                </a:cxn>
                <a:cxn ang="0">
                  <a:pos x="1531" y="1727"/>
                </a:cxn>
                <a:cxn ang="0">
                  <a:pos x="1514" y="1739"/>
                </a:cxn>
                <a:cxn ang="0">
                  <a:pos x="1464" y="1772"/>
                </a:cxn>
                <a:cxn ang="0">
                  <a:pos x="1432" y="1789"/>
                </a:cxn>
                <a:cxn ang="0">
                  <a:pos x="1414" y="1800"/>
                </a:cxn>
                <a:cxn ang="0">
                  <a:pos x="1393" y="1809"/>
                </a:cxn>
                <a:cxn ang="0">
                  <a:pos x="1361" y="1825"/>
                </a:cxn>
                <a:cxn ang="0">
                  <a:pos x="1333" y="1836"/>
                </a:cxn>
                <a:cxn ang="0">
                  <a:pos x="1305" y="1847"/>
                </a:cxn>
                <a:cxn ang="0">
                  <a:pos x="1268" y="1860"/>
                </a:cxn>
                <a:cxn ang="0">
                  <a:pos x="1222" y="1873"/>
                </a:cxn>
                <a:cxn ang="0">
                  <a:pos x="1199" y="1880"/>
                </a:cxn>
                <a:cxn ang="0">
                  <a:pos x="1174" y="1885"/>
                </a:cxn>
                <a:cxn ang="0">
                  <a:pos x="1131" y="1894"/>
                </a:cxn>
                <a:cxn ang="0">
                  <a:pos x="1086" y="1901"/>
                </a:cxn>
                <a:cxn ang="0">
                  <a:pos x="992" y="1907"/>
                </a:cxn>
                <a:cxn ang="0">
                  <a:pos x="693" y="1867"/>
                </a:cxn>
                <a:cxn ang="0">
                  <a:pos x="385" y="1711"/>
                </a:cxn>
                <a:cxn ang="0">
                  <a:pos x="304" y="1644"/>
                </a:cxn>
                <a:cxn ang="0">
                  <a:pos x="254" y="1593"/>
                </a:cxn>
                <a:cxn ang="0">
                  <a:pos x="189" y="1514"/>
                </a:cxn>
                <a:cxn ang="0">
                  <a:pos x="41" y="1216"/>
                </a:cxn>
                <a:cxn ang="0">
                  <a:pos x="1" y="893"/>
                </a:cxn>
                <a:cxn ang="0">
                  <a:pos x="69" y="575"/>
                </a:cxn>
                <a:cxn ang="0">
                  <a:pos x="245" y="292"/>
                </a:cxn>
                <a:cxn ang="0">
                  <a:pos x="519" y="78"/>
                </a:cxn>
              </a:cxnLst>
              <a:rect l="0" t="0" r="r" b="b"/>
              <a:pathLst>
                <a:path w="1700" h="1907">
                  <a:moveTo>
                    <a:pt x="682" y="47"/>
                  </a:moveTo>
                  <a:lnTo>
                    <a:pt x="675" y="58"/>
                  </a:lnTo>
                  <a:lnTo>
                    <a:pt x="681" y="47"/>
                  </a:lnTo>
                  <a:lnTo>
                    <a:pt x="682" y="47"/>
                  </a:lnTo>
                  <a:close/>
                  <a:moveTo>
                    <a:pt x="716" y="0"/>
                  </a:moveTo>
                  <a:lnTo>
                    <a:pt x="714" y="3"/>
                  </a:lnTo>
                  <a:lnTo>
                    <a:pt x="711" y="6"/>
                  </a:lnTo>
                  <a:lnTo>
                    <a:pt x="690" y="34"/>
                  </a:lnTo>
                  <a:lnTo>
                    <a:pt x="690" y="35"/>
                  </a:lnTo>
                  <a:lnTo>
                    <a:pt x="682" y="46"/>
                  </a:lnTo>
                  <a:lnTo>
                    <a:pt x="681" y="47"/>
                  </a:lnTo>
                  <a:lnTo>
                    <a:pt x="623" y="68"/>
                  </a:lnTo>
                  <a:lnTo>
                    <a:pt x="567" y="92"/>
                  </a:lnTo>
                  <a:lnTo>
                    <a:pt x="512" y="121"/>
                  </a:lnTo>
                  <a:lnTo>
                    <a:pt x="459" y="152"/>
                  </a:lnTo>
                  <a:lnTo>
                    <a:pt x="408" y="188"/>
                  </a:lnTo>
                  <a:lnTo>
                    <a:pt x="359" y="227"/>
                  </a:lnTo>
                  <a:lnTo>
                    <a:pt x="313" y="270"/>
                  </a:lnTo>
                  <a:lnTo>
                    <a:pt x="270" y="315"/>
                  </a:lnTo>
                  <a:lnTo>
                    <a:pt x="228" y="366"/>
                  </a:lnTo>
                  <a:lnTo>
                    <a:pt x="190" y="419"/>
                  </a:lnTo>
                  <a:lnTo>
                    <a:pt x="156" y="474"/>
                  </a:lnTo>
                  <a:lnTo>
                    <a:pt x="126" y="531"/>
                  </a:lnTo>
                  <a:lnTo>
                    <a:pt x="101" y="590"/>
                  </a:lnTo>
                  <a:lnTo>
                    <a:pt x="79" y="650"/>
                  </a:lnTo>
                  <a:lnTo>
                    <a:pt x="62" y="710"/>
                  </a:lnTo>
                  <a:lnTo>
                    <a:pt x="49" y="773"/>
                  </a:lnTo>
                  <a:lnTo>
                    <a:pt x="40" y="835"/>
                  </a:lnTo>
                  <a:lnTo>
                    <a:pt x="35" y="898"/>
                  </a:lnTo>
                  <a:lnTo>
                    <a:pt x="34" y="961"/>
                  </a:lnTo>
                  <a:lnTo>
                    <a:pt x="38" y="1024"/>
                  </a:lnTo>
                  <a:lnTo>
                    <a:pt x="46" y="1087"/>
                  </a:lnTo>
                  <a:lnTo>
                    <a:pt x="58" y="1150"/>
                  </a:lnTo>
                  <a:lnTo>
                    <a:pt x="74" y="1211"/>
                  </a:lnTo>
                  <a:lnTo>
                    <a:pt x="95" y="1271"/>
                  </a:lnTo>
                  <a:lnTo>
                    <a:pt x="120" y="1331"/>
                  </a:lnTo>
                  <a:lnTo>
                    <a:pt x="149" y="1388"/>
                  </a:lnTo>
                  <a:lnTo>
                    <a:pt x="182" y="1444"/>
                  </a:lnTo>
                  <a:lnTo>
                    <a:pt x="220" y="1498"/>
                  </a:lnTo>
                  <a:lnTo>
                    <a:pt x="223" y="1504"/>
                  </a:lnTo>
                  <a:lnTo>
                    <a:pt x="228" y="1508"/>
                  </a:lnTo>
                  <a:lnTo>
                    <a:pt x="245" y="1531"/>
                  </a:lnTo>
                  <a:lnTo>
                    <a:pt x="263" y="1552"/>
                  </a:lnTo>
                  <a:lnTo>
                    <a:pt x="264" y="1553"/>
                  </a:lnTo>
                  <a:lnTo>
                    <a:pt x="271" y="1562"/>
                  </a:lnTo>
                  <a:lnTo>
                    <a:pt x="279" y="1570"/>
                  </a:lnTo>
                  <a:lnTo>
                    <a:pt x="281" y="1572"/>
                  </a:lnTo>
                  <a:lnTo>
                    <a:pt x="295" y="1587"/>
                  </a:lnTo>
                  <a:lnTo>
                    <a:pt x="319" y="1611"/>
                  </a:lnTo>
                  <a:lnTo>
                    <a:pt x="322" y="1613"/>
                  </a:lnTo>
                  <a:lnTo>
                    <a:pt x="324" y="1617"/>
                  </a:lnTo>
                  <a:lnTo>
                    <a:pt x="326" y="1617"/>
                  </a:lnTo>
                  <a:lnTo>
                    <a:pt x="327" y="1619"/>
                  </a:lnTo>
                  <a:lnTo>
                    <a:pt x="329" y="1620"/>
                  </a:lnTo>
                  <a:lnTo>
                    <a:pt x="346" y="1636"/>
                  </a:lnTo>
                  <a:lnTo>
                    <a:pt x="399" y="1681"/>
                  </a:lnTo>
                  <a:lnTo>
                    <a:pt x="455" y="1720"/>
                  </a:lnTo>
                  <a:lnTo>
                    <a:pt x="513" y="1755"/>
                  </a:lnTo>
                  <a:lnTo>
                    <a:pt x="573" y="1786"/>
                  </a:lnTo>
                  <a:lnTo>
                    <a:pt x="635" y="1812"/>
                  </a:lnTo>
                  <a:lnTo>
                    <a:pt x="699" y="1834"/>
                  </a:lnTo>
                  <a:lnTo>
                    <a:pt x="765" y="1851"/>
                  </a:lnTo>
                  <a:lnTo>
                    <a:pt x="832" y="1864"/>
                  </a:lnTo>
                  <a:lnTo>
                    <a:pt x="899" y="1871"/>
                  </a:lnTo>
                  <a:lnTo>
                    <a:pt x="968" y="1873"/>
                  </a:lnTo>
                  <a:lnTo>
                    <a:pt x="992" y="1873"/>
                  </a:lnTo>
                  <a:lnTo>
                    <a:pt x="995" y="1873"/>
                  </a:lnTo>
                  <a:lnTo>
                    <a:pt x="1015" y="1873"/>
                  </a:lnTo>
                  <a:lnTo>
                    <a:pt x="1020" y="1872"/>
                  </a:lnTo>
                  <a:lnTo>
                    <a:pt x="1034" y="1871"/>
                  </a:lnTo>
                  <a:lnTo>
                    <a:pt x="1042" y="1871"/>
                  </a:lnTo>
                  <a:lnTo>
                    <a:pt x="1049" y="1870"/>
                  </a:lnTo>
                  <a:lnTo>
                    <a:pt x="1056" y="1869"/>
                  </a:lnTo>
                  <a:lnTo>
                    <a:pt x="1062" y="1869"/>
                  </a:lnTo>
                  <a:lnTo>
                    <a:pt x="1065" y="1868"/>
                  </a:lnTo>
                  <a:lnTo>
                    <a:pt x="1071" y="1868"/>
                  </a:lnTo>
                  <a:lnTo>
                    <a:pt x="1078" y="1867"/>
                  </a:lnTo>
                  <a:lnTo>
                    <a:pt x="1082" y="1866"/>
                  </a:lnTo>
                  <a:lnTo>
                    <a:pt x="1086" y="1866"/>
                  </a:lnTo>
                  <a:lnTo>
                    <a:pt x="1093" y="1865"/>
                  </a:lnTo>
                  <a:lnTo>
                    <a:pt x="1100" y="1864"/>
                  </a:lnTo>
                  <a:lnTo>
                    <a:pt x="1104" y="1864"/>
                  </a:lnTo>
                  <a:lnTo>
                    <a:pt x="1108" y="1863"/>
                  </a:lnTo>
                  <a:lnTo>
                    <a:pt x="1123" y="1861"/>
                  </a:lnTo>
                  <a:lnTo>
                    <a:pt x="1124" y="1860"/>
                  </a:lnTo>
                  <a:lnTo>
                    <a:pt x="1130" y="1860"/>
                  </a:lnTo>
                  <a:lnTo>
                    <a:pt x="1145" y="1856"/>
                  </a:lnTo>
                  <a:lnTo>
                    <a:pt x="1148" y="1856"/>
                  </a:lnTo>
                  <a:lnTo>
                    <a:pt x="1150" y="1855"/>
                  </a:lnTo>
                  <a:lnTo>
                    <a:pt x="1170" y="1852"/>
                  </a:lnTo>
                  <a:lnTo>
                    <a:pt x="1171" y="1852"/>
                  </a:lnTo>
                  <a:lnTo>
                    <a:pt x="1171" y="1851"/>
                  </a:lnTo>
                  <a:lnTo>
                    <a:pt x="1172" y="1851"/>
                  </a:lnTo>
                  <a:lnTo>
                    <a:pt x="1194" y="1846"/>
                  </a:lnTo>
                  <a:lnTo>
                    <a:pt x="1195" y="1846"/>
                  </a:lnTo>
                  <a:lnTo>
                    <a:pt x="1205" y="1844"/>
                  </a:lnTo>
                  <a:lnTo>
                    <a:pt x="1214" y="1841"/>
                  </a:lnTo>
                  <a:lnTo>
                    <a:pt x="1220" y="1839"/>
                  </a:lnTo>
                  <a:lnTo>
                    <a:pt x="1228" y="1837"/>
                  </a:lnTo>
                  <a:lnTo>
                    <a:pt x="1235" y="1835"/>
                  </a:lnTo>
                  <a:lnTo>
                    <a:pt x="1238" y="1834"/>
                  </a:lnTo>
                  <a:lnTo>
                    <a:pt x="1240" y="1834"/>
                  </a:lnTo>
                  <a:lnTo>
                    <a:pt x="1242" y="1833"/>
                  </a:lnTo>
                  <a:lnTo>
                    <a:pt x="1249" y="1831"/>
                  </a:lnTo>
                  <a:lnTo>
                    <a:pt x="1256" y="1828"/>
                  </a:lnTo>
                  <a:lnTo>
                    <a:pt x="1259" y="1827"/>
                  </a:lnTo>
                  <a:lnTo>
                    <a:pt x="1263" y="1826"/>
                  </a:lnTo>
                  <a:lnTo>
                    <a:pt x="1269" y="1824"/>
                  </a:lnTo>
                  <a:lnTo>
                    <a:pt x="1277" y="1821"/>
                  </a:lnTo>
                  <a:lnTo>
                    <a:pt x="1279" y="1820"/>
                  </a:lnTo>
                  <a:lnTo>
                    <a:pt x="1281" y="1820"/>
                  </a:lnTo>
                  <a:lnTo>
                    <a:pt x="1284" y="1819"/>
                  </a:lnTo>
                  <a:lnTo>
                    <a:pt x="1297" y="1814"/>
                  </a:lnTo>
                  <a:lnTo>
                    <a:pt x="1301" y="1813"/>
                  </a:lnTo>
                  <a:lnTo>
                    <a:pt x="1305" y="1811"/>
                  </a:lnTo>
                  <a:lnTo>
                    <a:pt x="1317" y="1806"/>
                  </a:lnTo>
                  <a:lnTo>
                    <a:pt x="1321" y="1805"/>
                  </a:lnTo>
                  <a:lnTo>
                    <a:pt x="1324" y="1803"/>
                  </a:lnTo>
                  <a:lnTo>
                    <a:pt x="1338" y="1798"/>
                  </a:lnTo>
                  <a:lnTo>
                    <a:pt x="1341" y="1797"/>
                  </a:lnTo>
                  <a:lnTo>
                    <a:pt x="1351" y="1791"/>
                  </a:lnTo>
                  <a:lnTo>
                    <a:pt x="1359" y="1788"/>
                  </a:lnTo>
                  <a:lnTo>
                    <a:pt x="1361" y="1788"/>
                  </a:lnTo>
                  <a:lnTo>
                    <a:pt x="1362" y="1787"/>
                  </a:lnTo>
                  <a:lnTo>
                    <a:pt x="1364" y="1786"/>
                  </a:lnTo>
                  <a:lnTo>
                    <a:pt x="1403" y="1767"/>
                  </a:lnTo>
                  <a:lnTo>
                    <a:pt x="1405" y="1766"/>
                  </a:lnTo>
                  <a:lnTo>
                    <a:pt x="1406" y="1764"/>
                  </a:lnTo>
                  <a:lnTo>
                    <a:pt x="1422" y="1756"/>
                  </a:lnTo>
                  <a:lnTo>
                    <a:pt x="1424" y="1755"/>
                  </a:lnTo>
                  <a:lnTo>
                    <a:pt x="1428" y="1754"/>
                  </a:lnTo>
                  <a:lnTo>
                    <a:pt x="1434" y="1750"/>
                  </a:lnTo>
                  <a:lnTo>
                    <a:pt x="1441" y="1745"/>
                  </a:lnTo>
                  <a:lnTo>
                    <a:pt x="1442" y="1745"/>
                  </a:lnTo>
                  <a:lnTo>
                    <a:pt x="1445" y="1743"/>
                  </a:lnTo>
                  <a:lnTo>
                    <a:pt x="1447" y="1742"/>
                  </a:lnTo>
                  <a:lnTo>
                    <a:pt x="1451" y="1739"/>
                  </a:lnTo>
                  <a:lnTo>
                    <a:pt x="1455" y="1737"/>
                  </a:lnTo>
                  <a:lnTo>
                    <a:pt x="1459" y="1735"/>
                  </a:lnTo>
                  <a:lnTo>
                    <a:pt x="1461" y="1733"/>
                  </a:lnTo>
                  <a:lnTo>
                    <a:pt x="1464" y="1732"/>
                  </a:lnTo>
                  <a:lnTo>
                    <a:pt x="1466" y="1730"/>
                  </a:lnTo>
                  <a:lnTo>
                    <a:pt x="1469" y="1728"/>
                  </a:lnTo>
                  <a:lnTo>
                    <a:pt x="1474" y="1726"/>
                  </a:lnTo>
                  <a:lnTo>
                    <a:pt x="1477" y="1723"/>
                  </a:lnTo>
                  <a:lnTo>
                    <a:pt x="1479" y="1721"/>
                  </a:lnTo>
                  <a:lnTo>
                    <a:pt x="1482" y="1720"/>
                  </a:lnTo>
                  <a:lnTo>
                    <a:pt x="1496" y="1711"/>
                  </a:lnTo>
                  <a:lnTo>
                    <a:pt x="1503" y="1706"/>
                  </a:lnTo>
                  <a:lnTo>
                    <a:pt x="1514" y="1699"/>
                  </a:lnTo>
                  <a:lnTo>
                    <a:pt x="1517" y="1696"/>
                  </a:lnTo>
                  <a:lnTo>
                    <a:pt x="1520" y="1693"/>
                  </a:lnTo>
                  <a:lnTo>
                    <a:pt x="1526" y="1690"/>
                  </a:lnTo>
                  <a:lnTo>
                    <a:pt x="1532" y="1685"/>
                  </a:lnTo>
                  <a:lnTo>
                    <a:pt x="1535" y="1681"/>
                  </a:lnTo>
                  <a:lnTo>
                    <a:pt x="1538" y="1681"/>
                  </a:lnTo>
                  <a:lnTo>
                    <a:pt x="1551" y="1670"/>
                  </a:lnTo>
                  <a:lnTo>
                    <a:pt x="1553" y="1669"/>
                  </a:lnTo>
                  <a:lnTo>
                    <a:pt x="1555" y="1667"/>
                  </a:lnTo>
                  <a:lnTo>
                    <a:pt x="1571" y="1653"/>
                  </a:lnTo>
                  <a:lnTo>
                    <a:pt x="1597" y="1630"/>
                  </a:lnTo>
                  <a:lnTo>
                    <a:pt x="1623" y="1607"/>
                  </a:lnTo>
                  <a:lnTo>
                    <a:pt x="1625" y="1604"/>
                  </a:lnTo>
                  <a:lnTo>
                    <a:pt x="1629" y="1602"/>
                  </a:lnTo>
                  <a:lnTo>
                    <a:pt x="1700" y="1578"/>
                  </a:lnTo>
                  <a:lnTo>
                    <a:pt x="1646" y="1631"/>
                  </a:lnTo>
                  <a:lnTo>
                    <a:pt x="1640" y="1637"/>
                  </a:lnTo>
                  <a:lnTo>
                    <a:pt x="1636" y="1640"/>
                  </a:lnTo>
                  <a:lnTo>
                    <a:pt x="1623" y="1653"/>
                  </a:lnTo>
                  <a:lnTo>
                    <a:pt x="1619" y="1656"/>
                  </a:lnTo>
                  <a:lnTo>
                    <a:pt x="1614" y="1661"/>
                  </a:lnTo>
                  <a:lnTo>
                    <a:pt x="1610" y="1664"/>
                  </a:lnTo>
                  <a:lnTo>
                    <a:pt x="1605" y="1670"/>
                  </a:lnTo>
                  <a:lnTo>
                    <a:pt x="1601" y="1672"/>
                  </a:lnTo>
                  <a:lnTo>
                    <a:pt x="1596" y="1676"/>
                  </a:lnTo>
                  <a:lnTo>
                    <a:pt x="1592" y="1680"/>
                  </a:lnTo>
                  <a:lnTo>
                    <a:pt x="1587" y="1685"/>
                  </a:lnTo>
                  <a:lnTo>
                    <a:pt x="1583" y="1687"/>
                  </a:lnTo>
                  <a:lnTo>
                    <a:pt x="1578" y="1691"/>
                  </a:lnTo>
                  <a:lnTo>
                    <a:pt x="1565" y="1702"/>
                  </a:lnTo>
                  <a:lnTo>
                    <a:pt x="1562" y="1704"/>
                  </a:lnTo>
                  <a:lnTo>
                    <a:pt x="1559" y="1707"/>
                  </a:lnTo>
                  <a:lnTo>
                    <a:pt x="1556" y="1709"/>
                  </a:lnTo>
                  <a:lnTo>
                    <a:pt x="1552" y="1711"/>
                  </a:lnTo>
                  <a:lnTo>
                    <a:pt x="1550" y="1714"/>
                  </a:lnTo>
                  <a:lnTo>
                    <a:pt x="1547" y="1716"/>
                  </a:lnTo>
                  <a:lnTo>
                    <a:pt x="1540" y="1721"/>
                  </a:lnTo>
                  <a:lnTo>
                    <a:pt x="1537" y="1723"/>
                  </a:lnTo>
                  <a:lnTo>
                    <a:pt x="1533" y="1726"/>
                  </a:lnTo>
                  <a:lnTo>
                    <a:pt x="1531" y="1727"/>
                  </a:lnTo>
                  <a:lnTo>
                    <a:pt x="1528" y="1730"/>
                  </a:lnTo>
                  <a:lnTo>
                    <a:pt x="1524" y="1732"/>
                  </a:lnTo>
                  <a:lnTo>
                    <a:pt x="1521" y="1735"/>
                  </a:lnTo>
                  <a:lnTo>
                    <a:pt x="1518" y="1736"/>
                  </a:lnTo>
                  <a:lnTo>
                    <a:pt x="1514" y="1739"/>
                  </a:lnTo>
                  <a:lnTo>
                    <a:pt x="1498" y="1750"/>
                  </a:lnTo>
                  <a:lnTo>
                    <a:pt x="1489" y="1755"/>
                  </a:lnTo>
                  <a:lnTo>
                    <a:pt x="1478" y="1763"/>
                  </a:lnTo>
                  <a:lnTo>
                    <a:pt x="1469" y="1768"/>
                  </a:lnTo>
                  <a:lnTo>
                    <a:pt x="1464" y="1772"/>
                  </a:lnTo>
                  <a:lnTo>
                    <a:pt x="1459" y="1774"/>
                  </a:lnTo>
                  <a:lnTo>
                    <a:pt x="1450" y="1780"/>
                  </a:lnTo>
                  <a:lnTo>
                    <a:pt x="1444" y="1783"/>
                  </a:lnTo>
                  <a:lnTo>
                    <a:pt x="1435" y="1788"/>
                  </a:lnTo>
                  <a:lnTo>
                    <a:pt x="1432" y="1789"/>
                  </a:lnTo>
                  <a:lnTo>
                    <a:pt x="1430" y="1791"/>
                  </a:lnTo>
                  <a:lnTo>
                    <a:pt x="1426" y="1793"/>
                  </a:lnTo>
                  <a:lnTo>
                    <a:pt x="1422" y="1795"/>
                  </a:lnTo>
                  <a:lnTo>
                    <a:pt x="1418" y="1797"/>
                  </a:lnTo>
                  <a:lnTo>
                    <a:pt x="1414" y="1800"/>
                  </a:lnTo>
                  <a:lnTo>
                    <a:pt x="1410" y="1801"/>
                  </a:lnTo>
                  <a:lnTo>
                    <a:pt x="1405" y="1803"/>
                  </a:lnTo>
                  <a:lnTo>
                    <a:pt x="1401" y="1806"/>
                  </a:lnTo>
                  <a:lnTo>
                    <a:pt x="1397" y="1808"/>
                  </a:lnTo>
                  <a:lnTo>
                    <a:pt x="1393" y="1809"/>
                  </a:lnTo>
                  <a:lnTo>
                    <a:pt x="1389" y="1811"/>
                  </a:lnTo>
                  <a:lnTo>
                    <a:pt x="1383" y="1815"/>
                  </a:lnTo>
                  <a:lnTo>
                    <a:pt x="1377" y="1818"/>
                  </a:lnTo>
                  <a:lnTo>
                    <a:pt x="1372" y="1819"/>
                  </a:lnTo>
                  <a:lnTo>
                    <a:pt x="1361" y="1825"/>
                  </a:lnTo>
                  <a:lnTo>
                    <a:pt x="1355" y="1827"/>
                  </a:lnTo>
                  <a:lnTo>
                    <a:pt x="1351" y="1829"/>
                  </a:lnTo>
                  <a:lnTo>
                    <a:pt x="1348" y="1830"/>
                  </a:lnTo>
                  <a:lnTo>
                    <a:pt x="1341" y="1834"/>
                  </a:lnTo>
                  <a:lnTo>
                    <a:pt x="1333" y="1836"/>
                  </a:lnTo>
                  <a:lnTo>
                    <a:pt x="1330" y="1838"/>
                  </a:lnTo>
                  <a:lnTo>
                    <a:pt x="1326" y="1839"/>
                  </a:lnTo>
                  <a:lnTo>
                    <a:pt x="1312" y="1845"/>
                  </a:lnTo>
                  <a:lnTo>
                    <a:pt x="1308" y="1846"/>
                  </a:lnTo>
                  <a:lnTo>
                    <a:pt x="1305" y="1847"/>
                  </a:lnTo>
                  <a:lnTo>
                    <a:pt x="1290" y="1853"/>
                  </a:lnTo>
                  <a:lnTo>
                    <a:pt x="1288" y="1854"/>
                  </a:lnTo>
                  <a:lnTo>
                    <a:pt x="1286" y="1855"/>
                  </a:lnTo>
                  <a:lnTo>
                    <a:pt x="1284" y="1855"/>
                  </a:lnTo>
                  <a:lnTo>
                    <a:pt x="1268" y="1860"/>
                  </a:lnTo>
                  <a:lnTo>
                    <a:pt x="1265" y="1861"/>
                  </a:lnTo>
                  <a:lnTo>
                    <a:pt x="1241" y="1869"/>
                  </a:lnTo>
                  <a:lnTo>
                    <a:pt x="1232" y="1871"/>
                  </a:lnTo>
                  <a:lnTo>
                    <a:pt x="1223" y="1873"/>
                  </a:lnTo>
                  <a:lnTo>
                    <a:pt x="1222" y="1873"/>
                  </a:lnTo>
                  <a:lnTo>
                    <a:pt x="1220" y="1874"/>
                  </a:lnTo>
                  <a:lnTo>
                    <a:pt x="1219" y="1874"/>
                  </a:lnTo>
                  <a:lnTo>
                    <a:pt x="1210" y="1877"/>
                  </a:lnTo>
                  <a:lnTo>
                    <a:pt x="1201" y="1879"/>
                  </a:lnTo>
                  <a:lnTo>
                    <a:pt x="1199" y="1880"/>
                  </a:lnTo>
                  <a:lnTo>
                    <a:pt x="1198" y="1880"/>
                  </a:lnTo>
                  <a:lnTo>
                    <a:pt x="1196" y="1881"/>
                  </a:lnTo>
                  <a:lnTo>
                    <a:pt x="1178" y="1884"/>
                  </a:lnTo>
                  <a:lnTo>
                    <a:pt x="1177" y="1885"/>
                  </a:lnTo>
                  <a:lnTo>
                    <a:pt x="1174" y="1885"/>
                  </a:lnTo>
                  <a:lnTo>
                    <a:pt x="1165" y="1888"/>
                  </a:lnTo>
                  <a:lnTo>
                    <a:pt x="1156" y="1890"/>
                  </a:lnTo>
                  <a:lnTo>
                    <a:pt x="1152" y="1890"/>
                  </a:lnTo>
                  <a:lnTo>
                    <a:pt x="1132" y="1893"/>
                  </a:lnTo>
                  <a:lnTo>
                    <a:pt x="1131" y="1894"/>
                  </a:lnTo>
                  <a:lnTo>
                    <a:pt x="1130" y="1894"/>
                  </a:lnTo>
                  <a:lnTo>
                    <a:pt x="1109" y="1897"/>
                  </a:lnTo>
                  <a:lnTo>
                    <a:pt x="1108" y="1897"/>
                  </a:lnTo>
                  <a:lnTo>
                    <a:pt x="1107" y="1898"/>
                  </a:lnTo>
                  <a:lnTo>
                    <a:pt x="1086" y="1901"/>
                  </a:lnTo>
                  <a:lnTo>
                    <a:pt x="1084" y="1901"/>
                  </a:lnTo>
                  <a:lnTo>
                    <a:pt x="1062" y="1902"/>
                  </a:lnTo>
                  <a:lnTo>
                    <a:pt x="1062" y="1903"/>
                  </a:lnTo>
                  <a:lnTo>
                    <a:pt x="1015" y="1906"/>
                  </a:lnTo>
                  <a:lnTo>
                    <a:pt x="992" y="1907"/>
                  </a:lnTo>
                  <a:lnTo>
                    <a:pt x="968" y="1907"/>
                  </a:lnTo>
                  <a:lnTo>
                    <a:pt x="897" y="1904"/>
                  </a:lnTo>
                  <a:lnTo>
                    <a:pt x="828" y="1897"/>
                  </a:lnTo>
                  <a:lnTo>
                    <a:pt x="760" y="1884"/>
                  </a:lnTo>
                  <a:lnTo>
                    <a:pt x="693" y="1867"/>
                  </a:lnTo>
                  <a:lnTo>
                    <a:pt x="627" y="1846"/>
                  </a:lnTo>
                  <a:lnTo>
                    <a:pt x="563" y="1818"/>
                  </a:lnTo>
                  <a:lnTo>
                    <a:pt x="502" y="1787"/>
                  </a:lnTo>
                  <a:lnTo>
                    <a:pt x="441" y="1752"/>
                  </a:lnTo>
                  <a:lnTo>
                    <a:pt x="385" y="1711"/>
                  </a:lnTo>
                  <a:lnTo>
                    <a:pt x="354" y="1687"/>
                  </a:lnTo>
                  <a:lnTo>
                    <a:pt x="323" y="1662"/>
                  </a:lnTo>
                  <a:lnTo>
                    <a:pt x="314" y="1653"/>
                  </a:lnTo>
                  <a:lnTo>
                    <a:pt x="305" y="1644"/>
                  </a:lnTo>
                  <a:lnTo>
                    <a:pt x="304" y="1644"/>
                  </a:lnTo>
                  <a:lnTo>
                    <a:pt x="303" y="1642"/>
                  </a:lnTo>
                  <a:lnTo>
                    <a:pt x="301" y="1641"/>
                  </a:lnTo>
                  <a:lnTo>
                    <a:pt x="270" y="1610"/>
                  </a:lnTo>
                  <a:lnTo>
                    <a:pt x="256" y="1595"/>
                  </a:lnTo>
                  <a:lnTo>
                    <a:pt x="254" y="1593"/>
                  </a:lnTo>
                  <a:lnTo>
                    <a:pt x="246" y="1584"/>
                  </a:lnTo>
                  <a:lnTo>
                    <a:pt x="239" y="1575"/>
                  </a:lnTo>
                  <a:lnTo>
                    <a:pt x="238" y="1575"/>
                  </a:lnTo>
                  <a:lnTo>
                    <a:pt x="193" y="1519"/>
                  </a:lnTo>
                  <a:lnTo>
                    <a:pt x="189" y="1514"/>
                  </a:lnTo>
                  <a:lnTo>
                    <a:pt x="150" y="1458"/>
                  </a:lnTo>
                  <a:lnTo>
                    <a:pt x="116" y="1399"/>
                  </a:lnTo>
                  <a:lnTo>
                    <a:pt x="86" y="1340"/>
                  </a:lnTo>
                  <a:lnTo>
                    <a:pt x="61" y="1278"/>
                  </a:lnTo>
                  <a:lnTo>
                    <a:pt x="41" y="1216"/>
                  </a:lnTo>
                  <a:lnTo>
                    <a:pt x="23" y="1152"/>
                  </a:lnTo>
                  <a:lnTo>
                    <a:pt x="12" y="1088"/>
                  </a:lnTo>
                  <a:lnTo>
                    <a:pt x="4" y="1023"/>
                  </a:lnTo>
                  <a:lnTo>
                    <a:pt x="0" y="958"/>
                  </a:lnTo>
                  <a:lnTo>
                    <a:pt x="1" y="893"/>
                  </a:lnTo>
                  <a:lnTo>
                    <a:pt x="6" y="829"/>
                  </a:lnTo>
                  <a:lnTo>
                    <a:pt x="15" y="764"/>
                  </a:lnTo>
                  <a:lnTo>
                    <a:pt x="29" y="701"/>
                  </a:lnTo>
                  <a:lnTo>
                    <a:pt x="47" y="637"/>
                  </a:lnTo>
                  <a:lnTo>
                    <a:pt x="69" y="575"/>
                  </a:lnTo>
                  <a:lnTo>
                    <a:pt x="96" y="515"/>
                  </a:lnTo>
                  <a:lnTo>
                    <a:pt x="127" y="456"/>
                  </a:lnTo>
                  <a:lnTo>
                    <a:pt x="162" y="399"/>
                  </a:lnTo>
                  <a:lnTo>
                    <a:pt x="202" y="344"/>
                  </a:lnTo>
                  <a:lnTo>
                    <a:pt x="245" y="292"/>
                  </a:lnTo>
                  <a:lnTo>
                    <a:pt x="294" y="242"/>
                  </a:lnTo>
                  <a:lnTo>
                    <a:pt x="346" y="194"/>
                  </a:lnTo>
                  <a:lnTo>
                    <a:pt x="401" y="151"/>
                  </a:lnTo>
                  <a:lnTo>
                    <a:pt x="459" y="113"/>
                  </a:lnTo>
                  <a:lnTo>
                    <a:pt x="519" y="78"/>
                  </a:lnTo>
                  <a:lnTo>
                    <a:pt x="582" y="48"/>
                  </a:lnTo>
                  <a:lnTo>
                    <a:pt x="647" y="23"/>
                  </a:lnTo>
                  <a:lnTo>
                    <a:pt x="714" y="2"/>
                  </a:lnTo>
                  <a:lnTo>
                    <a:pt x="716" y="0"/>
                  </a:lnTo>
                  <a:close/>
                </a:path>
              </a:pathLst>
            </a:custGeom>
            <a:gradFill>
              <a:gsLst>
                <a:gs pos="40000">
                  <a:schemeClr val="accent5">
                    <a:lumMod val="60000"/>
                    <a:lumOff val="40000"/>
                  </a:schemeClr>
                </a:gs>
                <a:gs pos="5000">
                  <a:schemeClr val="accent5"/>
                </a:gs>
              </a:gsLst>
              <a:lin ang="24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20"/>
            <p:cNvSpPr>
              <a:spLocks/>
            </p:cNvSpPr>
            <p:nvPr/>
          </p:nvSpPr>
          <p:spPr bwMode="auto">
            <a:xfrm>
              <a:off x="7234238" y="2151063"/>
              <a:ext cx="11113" cy="1587"/>
            </a:xfrm>
            <a:custGeom>
              <a:avLst/>
              <a:gdLst/>
              <a:ahLst/>
              <a:cxnLst>
                <a:cxn ang="0">
                  <a:pos x="0" y="0"/>
                </a:cxn>
                <a:cxn ang="0">
                  <a:pos x="1" y="0"/>
                </a:cxn>
                <a:cxn ang="0">
                  <a:pos x="7" y="1"/>
                </a:cxn>
                <a:cxn ang="0">
                  <a:pos x="0" y="0"/>
                </a:cxn>
              </a:cxnLst>
              <a:rect l="0" t="0" r="r" b="b"/>
              <a:pathLst>
                <a:path w="7" h="1">
                  <a:moveTo>
                    <a:pt x="0" y="0"/>
                  </a:moveTo>
                  <a:lnTo>
                    <a:pt x="1" y="0"/>
                  </a:lnTo>
                  <a:lnTo>
                    <a:pt x="7" y="1"/>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21"/>
            <p:cNvSpPr>
              <a:spLocks/>
            </p:cNvSpPr>
            <p:nvPr/>
          </p:nvSpPr>
          <p:spPr bwMode="auto">
            <a:xfrm>
              <a:off x="4711701" y="2252663"/>
              <a:ext cx="6350" cy="12700"/>
            </a:xfrm>
            <a:custGeom>
              <a:avLst/>
              <a:gdLst/>
              <a:ahLst/>
              <a:cxnLst>
                <a:cxn ang="0">
                  <a:pos x="4" y="0"/>
                </a:cxn>
                <a:cxn ang="0">
                  <a:pos x="0" y="8"/>
                </a:cxn>
                <a:cxn ang="0">
                  <a:pos x="4" y="0"/>
                </a:cxn>
              </a:cxnLst>
              <a:rect l="0" t="0" r="r" b="b"/>
              <a:pathLst>
                <a:path w="4" h="8">
                  <a:moveTo>
                    <a:pt x="4" y="0"/>
                  </a:moveTo>
                  <a:lnTo>
                    <a:pt x="0" y="8"/>
                  </a:lnTo>
                  <a:lnTo>
                    <a:pt x="4"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22"/>
            <p:cNvSpPr>
              <a:spLocks noEditPoints="1"/>
            </p:cNvSpPr>
            <p:nvPr/>
          </p:nvSpPr>
          <p:spPr bwMode="auto">
            <a:xfrm>
              <a:off x="4546601" y="1419225"/>
              <a:ext cx="2838450" cy="2984500"/>
            </a:xfrm>
            <a:custGeom>
              <a:avLst/>
              <a:gdLst/>
              <a:ahLst/>
              <a:cxnLst>
                <a:cxn ang="0">
                  <a:pos x="1039" y="3"/>
                </a:cxn>
                <a:cxn ang="0">
                  <a:pos x="1553" y="196"/>
                </a:cxn>
                <a:cxn ang="0">
                  <a:pos x="1782" y="450"/>
                </a:cxn>
                <a:cxn ang="0">
                  <a:pos x="1519" y="213"/>
                </a:cxn>
                <a:cxn ang="0">
                  <a:pos x="1036" y="37"/>
                </a:cxn>
                <a:cxn ang="0">
                  <a:pos x="529" y="145"/>
                </a:cxn>
                <a:cxn ang="0">
                  <a:pos x="227" y="401"/>
                </a:cxn>
                <a:cxn ang="0">
                  <a:pos x="188" y="456"/>
                </a:cxn>
                <a:cxn ang="0">
                  <a:pos x="147" y="524"/>
                </a:cxn>
                <a:cxn ang="0">
                  <a:pos x="108" y="606"/>
                </a:cxn>
                <a:cxn ang="0">
                  <a:pos x="84" y="671"/>
                </a:cxn>
                <a:cxn ang="0">
                  <a:pos x="67" y="722"/>
                </a:cxn>
                <a:cxn ang="0">
                  <a:pos x="57" y="761"/>
                </a:cxn>
                <a:cxn ang="0">
                  <a:pos x="50" y="800"/>
                </a:cxn>
                <a:cxn ang="0">
                  <a:pos x="44" y="836"/>
                </a:cxn>
                <a:cxn ang="0">
                  <a:pos x="39" y="872"/>
                </a:cxn>
                <a:cxn ang="0">
                  <a:pos x="36" y="914"/>
                </a:cxn>
                <a:cxn ang="0">
                  <a:pos x="38" y="1041"/>
                </a:cxn>
                <a:cxn ang="0">
                  <a:pos x="51" y="1140"/>
                </a:cxn>
                <a:cxn ang="0">
                  <a:pos x="61" y="1186"/>
                </a:cxn>
                <a:cxn ang="0">
                  <a:pos x="75" y="1236"/>
                </a:cxn>
                <a:cxn ang="0">
                  <a:pos x="87" y="1276"/>
                </a:cxn>
                <a:cxn ang="0">
                  <a:pos x="100" y="1312"/>
                </a:cxn>
                <a:cxn ang="0">
                  <a:pos x="118" y="1355"/>
                </a:cxn>
                <a:cxn ang="0">
                  <a:pos x="134" y="1389"/>
                </a:cxn>
                <a:cxn ang="0">
                  <a:pos x="152" y="1422"/>
                </a:cxn>
                <a:cxn ang="0">
                  <a:pos x="173" y="1458"/>
                </a:cxn>
                <a:cxn ang="0">
                  <a:pos x="222" y="1532"/>
                </a:cxn>
                <a:cxn ang="0">
                  <a:pos x="243" y="1558"/>
                </a:cxn>
                <a:cxn ang="0">
                  <a:pos x="275" y="1597"/>
                </a:cxn>
                <a:cxn ang="0">
                  <a:pos x="314" y="1637"/>
                </a:cxn>
                <a:cxn ang="0">
                  <a:pos x="355" y="1675"/>
                </a:cxn>
                <a:cxn ang="0">
                  <a:pos x="383" y="1699"/>
                </a:cxn>
                <a:cxn ang="0">
                  <a:pos x="421" y="1729"/>
                </a:cxn>
                <a:cxn ang="0">
                  <a:pos x="465" y="1758"/>
                </a:cxn>
                <a:cxn ang="0">
                  <a:pos x="574" y="1818"/>
                </a:cxn>
                <a:cxn ang="0">
                  <a:pos x="523" y="1831"/>
                </a:cxn>
                <a:cxn ang="0">
                  <a:pos x="491" y="1813"/>
                </a:cxn>
                <a:cxn ang="0">
                  <a:pos x="448" y="1788"/>
                </a:cxn>
                <a:cxn ang="0">
                  <a:pos x="417" y="1768"/>
                </a:cxn>
                <a:cxn ang="0">
                  <a:pos x="384" y="1743"/>
                </a:cxn>
                <a:cxn ang="0">
                  <a:pos x="353" y="1719"/>
                </a:cxn>
                <a:cxn ang="0">
                  <a:pos x="321" y="1690"/>
                </a:cxn>
                <a:cxn ang="0">
                  <a:pos x="294" y="1665"/>
                </a:cxn>
                <a:cxn ang="0">
                  <a:pos x="262" y="1634"/>
                </a:cxn>
                <a:cxn ang="0">
                  <a:pos x="228" y="1594"/>
                </a:cxn>
                <a:cxn ang="0">
                  <a:pos x="172" y="1522"/>
                </a:cxn>
                <a:cxn ang="0">
                  <a:pos x="131" y="1458"/>
                </a:cxn>
                <a:cxn ang="0">
                  <a:pos x="110" y="1418"/>
                </a:cxn>
                <a:cxn ang="0">
                  <a:pos x="88" y="1374"/>
                </a:cxn>
                <a:cxn ang="0">
                  <a:pos x="13" y="1130"/>
                </a:cxn>
                <a:cxn ang="0">
                  <a:pos x="67" y="617"/>
                </a:cxn>
                <a:cxn ang="0">
                  <a:pos x="111" y="521"/>
                </a:cxn>
                <a:cxn ang="0">
                  <a:pos x="122" y="498"/>
                </a:cxn>
                <a:cxn ang="0">
                  <a:pos x="179" y="408"/>
                </a:cxn>
                <a:cxn ang="0">
                  <a:pos x="456" y="148"/>
                </a:cxn>
                <a:cxn ang="0">
                  <a:pos x="969" y="0"/>
                </a:cxn>
              </a:cxnLst>
              <a:rect l="0" t="0" r="r" b="b"/>
              <a:pathLst>
                <a:path w="1788" h="1880">
                  <a:moveTo>
                    <a:pt x="1733" y="435"/>
                  </a:moveTo>
                  <a:lnTo>
                    <a:pt x="1737" y="436"/>
                  </a:lnTo>
                  <a:lnTo>
                    <a:pt x="1738" y="437"/>
                  </a:lnTo>
                  <a:lnTo>
                    <a:pt x="1736" y="436"/>
                  </a:lnTo>
                  <a:lnTo>
                    <a:pt x="1734" y="436"/>
                  </a:lnTo>
                  <a:lnTo>
                    <a:pt x="1733" y="435"/>
                  </a:lnTo>
                  <a:close/>
                  <a:moveTo>
                    <a:pt x="969" y="0"/>
                  </a:moveTo>
                  <a:lnTo>
                    <a:pt x="1039" y="3"/>
                  </a:lnTo>
                  <a:lnTo>
                    <a:pt x="1107" y="10"/>
                  </a:lnTo>
                  <a:lnTo>
                    <a:pt x="1176" y="22"/>
                  </a:lnTo>
                  <a:lnTo>
                    <a:pt x="1242" y="40"/>
                  </a:lnTo>
                  <a:lnTo>
                    <a:pt x="1309" y="62"/>
                  </a:lnTo>
                  <a:lnTo>
                    <a:pt x="1375" y="89"/>
                  </a:lnTo>
                  <a:lnTo>
                    <a:pt x="1437" y="121"/>
                  </a:lnTo>
                  <a:lnTo>
                    <a:pt x="1496" y="156"/>
                  </a:lnTo>
                  <a:lnTo>
                    <a:pt x="1553" y="196"/>
                  </a:lnTo>
                  <a:lnTo>
                    <a:pt x="1607" y="240"/>
                  </a:lnTo>
                  <a:lnTo>
                    <a:pt x="1657" y="287"/>
                  </a:lnTo>
                  <a:lnTo>
                    <a:pt x="1704" y="338"/>
                  </a:lnTo>
                  <a:lnTo>
                    <a:pt x="1748" y="393"/>
                  </a:lnTo>
                  <a:lnTo>
                    <a:pt x="1788" y="452"/>
                  </a:lnTo>
                  <a:lnTo>
                    <a:pt x="1786" y="451"/>
                  </a:lnTo>
                  <a:lnTo>
                    <a:pt x="1784" y="451"/>
                  </a:lnTo>
                  <a:lnTo>
                    <a:pt x="1782" y="450"/>
                  </a:lnTo>
                  <a:lnTo>
                    <a:pt x="1758" y="443"/>
                  </a:lnTo>
                  <a:lnTo>
                    <a:pt x="1753" y="441"/>
                  </a:lnTo>
                  <a:lnTo>
                    <a:pt x="1737" y="436"/>
                  </a:lnTo>
                  <a:lnTo>
                    <a:pt x="1700" y="386"/>
                  </a:lnTo>
                  <a:lnTo>
                    <a:pt x="1659" y="338"/>
                  </a:lnTo>
                  <a:lnTo>
                    <a:pt x="1615" y="293"/>
                  </a:lnTo>
                  <a:lnTo>
                    <a:pt x="1568" y="251"/>
                  </a:lnTo>
                  <a:lnTo>
                    <a:pt x="1519" y="213"/>
                  </a:lnTo>
                  <a:lnTo>
                    <a:pt x="1467" y="177"/>
                  </a:lnTo>
                  <a:lnTo>
                    <a:pt x="1412" y="146"/>
                  </a:lnTo>
                  <a:lnTo>
                    <a:pt x="1356" y="118"/>
                  </a:lnTo>
                  <a:lnTo>
                    <a:pt x="1297" y="94"/>
                  </a:lnTo>
                  <a:lnTo>
                    <a:pt x="1233" y="72"/>
                  </a:lnTo>
                  <a:lnTo>
                    <a:pt x="1168" y="56"/>
                  </a:lnTo>
                  <a:lnTo>
                    <a:pt x="1103" y="44"/>
                  </a:lnTo>
                  <a:lnTo>
                    <a:pt x="1036" y="37"/>
                  </a:lnTo>
                  <a:lnTo>
                    <a:pt x="969" y="34"/>
                  </a:lnTo>
                  <a:lnTo>
                    <a:pt x="903" y="37"/>
                  </a:lnTo>
                  <a:lnTo>
                    <a:pt x="838" y="43"/>
                  </a:lnTo>
                  <a:lnTo>
                    <a:pt x="773" y="55"/>
                  </a:lnTo>
                  <a:lnTo>
                    <a:pt x="710" y="71"/>
                  </a:lnTo>
                  <a:lnTo>
                    <a:pt x="648" y="92"/>
                  </a:lnTo>
                  <a:lnTo>
                    <a:pt x="587" y="116"/>
                  </a:lnTo>
                  <a:lnTo>
                    <a:pt x="529" y="145"/>
                  </a:lnTo>
                  <a:lnTo>
                    <a:pt x="473" y="177"/>
                  </a:lnTo>
                  <a:lnTo>
                    <a:pt x="419" y="214"/>
                  </a:lnTo>
                  <a:lnTo>
                    <a:pt x="367" y="254"/>
                  </a:lnTo>
                  <a:lnTo>
                    <a:pt x="319" y="298"/>
                  </a:lnTo>
                  <a:lnTo>
                    <a:pt x="273" y="346"/>
                  </a:lnTo>
                  <a:lnTo>
                    <a:pt x="230" y="397"/>
                  </a:lnTo>
                  <a:lnTo>
                    <a:pt x="228" y="399"/>
                  </a:lnTo>
                  <a:lnTo>
                    <a:pt x="227" y="401"/>
                  </a:lnTo>
                  <a:lnTo>
                    <a:pt x="224" y="404"/>
                  </a:lnTo>
                  <a:lnTo>
                    <a:pt x="221" y="407"/>
                  </a:lnTo>
                  <a:lnTo>
                    <a:pt x="221" y="408"/>
                  </a:lnTo>
                  <a:lnTo>
                    <a:pt x="220" y="410"/>
                  </a:lnTo>
                  <a:lnTo>
                    <a:pt x="213" y="418"/>
                  </a:lnTo>
                  <a:lnTo>
                    <a:pt x="207" y="427"/>
                  </a:lnTo>
                  <a:lnTo>
                    <a:pt x="206" y="429"/>
                  </a:lnTo>
                  <a:lnTo>
                    <a:pt x="188" y="456"/>
                  </a:lnTo>
                  <a:lnTo>
                    <a:pt x="170" y="484"/>
                  </a:lnTo>
                  <a:lnTo>
                    <a:pt x="168" y="487"/>
                  </a:lnTo>
                  <a:lnTo>
                    <a:pt x="160" y="500"/>
                  </a:lnTo>
                  <a:lnTo>
                    <a:pt x="153" y="513"/>
                  </a:lnTo>
                  <a:lnTo>
                    <a:pt x="153" y="514"/>
                  </a:lnTo>
                  <a:lnTo>
                    <a:pt x="151" y="516"/>
                  </a:lnTo>
                  <a:lnTo>
                    <a:pt x="149" y="520"/>
                  </a:lnTo>
                  <a:lnTo>
                    <a:pt x="147" y="524"/>
                  </a:lnTo>
                  <a:lnTo>
                    <a:pt x="145" y="528"/>
                  </a:lnTo>
                  <a:lnTo>
                    <a:pt x="138" y="543"/>
                  </a:lnTo>
                  <a:lnTo>
                    <a:pt x="134" y="548"/>
                  </a:lnTo>
                  <a:lnTo>
                    <a:pt x="127" y="563"/>
                  </a:lnTo>
                  <a:lnTo>
                    <a:pt x="121" y="577"/>
                  </a:lnTo>
                  <a:lnTo>
                    <a:pt x="120" y="579"/>
                  </a:lnTo>
                  <a:lnTo>
                    <a:pt x="114" y="591"/>
                  </a:lnTo>
                  <a:lnTo>
                    <a:pt x="108" y="606"/>
                  </a:lnTo>
                  <a:lnTo>
                    <a:pt x="106" y="609"/>
                  </a:lnTo>
                  <a:lnTo>
                    <a:pt x="105" y="613"/>
                  </a:lnTo>
                  <a:lnTo>
                    <a:pt x="99" y="629"/>
                  </a:lnTo>
                  <a:lnTo>
                    <a:pt x="93" y="643"/>
                  </a:lnTo>
                  <a:lnTo>
                    <a:pt x="85" y="663"/>
                  </a:lnTo>
                  <a:lnTo>
                    <a:pt x="85" y="666"/>
                  </a:lnTo>
                  <a:lnTo>
                    <a:pt x="84" y="668"/>
                  </a:lnTo>
                  <a:lnTo>
                    <a:pt x="84" y="671"/>
                  </a:lnTo>
                  <a:lnTo>
                    <a:pt x="81" y="677"/>
                  </a:lnTo>
                  <a:lnTo>
                    <a:pt x="79" y="684"/>
                  </a:lnTo>
                  <a:lnTo>
                    <a:pt x="76" y="692"/>
                  </a:lnTo>
                  <a:lnTo>
                    <a:pt x="75" y="699"/>
                  </a:lnTo>
                  <a:lnTo>
                    <a:pt x="73" y="706"/>
                  </a:lnTo>
                  <a:lnTo>
                    <a:pt x="70" y="714"/>
                  </a:lnTo>
                  <a:lnTo>
                    <a:pt x="68" y="718"/>
                  </a:lnTo>
                  <a:lnTo>
                    <a:pt x="67" y="722"/>
                  </a:lnTo>
                  <a:lnTo>
                    <a:pt x="66" y="727"/>
                  </a:lnTo>
                  <a:lnTo>
                    <a:pt x="65" y="731"/>
                  </a:lnTo>
                  <a:lnTo>
                    <a:pt x="64" y="736"/>
                  </a:lnTo>
                  <a:lnTo>
                    <a:pt x="62" y="742"/>
                  </a:lnTo>
                  <a:lnTo>
                    <a:pt x="61" y="747"/>
                  </a:lnTo>
                  <a:lnTo>
                    <a:pt x="59" y="752"/>
                  </a:lnTo>
                  <a:lnTo>
                    <a:pt x="58" y="757"/>
                  </a:lnTo>
                  <a:lnTo>
                    <a:pt x="57" y="761"/>
                  </a:lnTo>
                  <a:lnTo>
                    <a:pt x="57" y="765"/>
                  </a:lnTo>
                  <a:lnTo>
                    <a:pt x="57" y="769"/>
                  </a:lnTo>
                  <a:lnTo>
                    <a:pt x="55" y="773"/>
                  </a:lnTo>
                  <a:lnTo>
                    <a:pt x="54" y="778"/>
                  </a:lnTo>
                  <a:lnTo>
                    <a:pt x="53" y="784"/>
                  </a:lnTo>
                  <a:lnTo>
                    <a:pt x="52" y="790"/>
                  </a:lnTo>
                  <a:lnTo>
                    <a:pt x="50" y="797"/>
                  </a:lnTo>
                  <a:lnTo>
                    <a:pt x="50" y="800"/>
                  </a:lnTo>
                  <a:lnTo>
                    <a:pt x="48" y="805"/>
                  </a:lnTo>
                  <a:lnTo>
                    <a:pt x="48" y="811"/>
                  </a:lnTo>
                  <a:lnTo>
                    <a:pt x="48" y="815"/>
                  </a:lnTo>
                  <a:lnTo>
                    <a:pt x="47" y="818"/>
                  </a:lnTo>
                  <a:lnTo>
                    <a:pt x="47" y="821"/>
                  </a:lnTo>
                  <a:lnTo>
                    <a:pt x="45" y="828"/>
                  </a:lnTo>
                  <a:lnTo>
                    <a:pt x="45" y="833"/>
                  </a:lnTo>
                  <a:lnTo>
                    <a:pt x="44" y="836"/>
                  </a:lnTo>
                  <a:lnTo>
                    <a:pt x="44" y="839"/>
                  </a:lnTo>
                  <a:lnTo>
                    <a:pt x="43" y="842"/>
                  </a:lnTo>
                  <a:lnTo>
                    <a:pt x="43" y="846"/>
                  </a:lnTo>
                  <a:lnTo>
                    <a:pt x="41" y="854"/>
                  </a:lnTo>
                  <a:lnTo>
                    <a:pt x="41" y="860"/>
                  </a:lnTo>
                  <a:lnTo>
                    <a:pt x="40" y="864"/>
                  </a:lnTo>
                  <a:lnTo>
                    <a:pt x="40" y="867"/>
                  </a:lnTo>
                  <a:lnTo>
                    <a:pt x="39" y="872"/>
                  </a:lnTo>
                  <a:lnTo>
                    <a:pt x="39" y="875"/>
                  </a:lnTo>
                  <a:lnTo>
                    <a:pt x="39" y="879"/>
                  </a:lnTo>
                  <a:lnTo>
                    <a:pt x="39" y="885"/>
                  </a:lnTo>
                  <a:lnTo>
                    <a:pt x="38" y="891"/>
                  </a:lnTo>
                  <a:lnTo>
                    <a:pt x="38" y="897"/>
                  </a:lnTo>
                  <a:lnTo>
                    <a:pt x="37" y="900"/>
                  </a:lnTo>
                  <a:lnTo>
                    <a:pt x="37" y="910"/>
                  </a:lnTo>
                  <a:lnTo>
                    <a:pt x="36" y="914"/>
                  </a:lnTo>
                  <a:lnTo>
                    <a:pt x="36" y="928"/>
                  </a:lnTo>
                  <a:lnTo>
                    <a:pt x="35" y="931"/>
                  </a:lnTo>
                  <a:lnTo>
                    <a:pt x="35" y="997"/>
                  </a:lnTo>
                  <a:lnTo>
                    <a:pt x="36" y="1004"/>
                  </a:lnTo>
                  <a:lnTo>
                    <a:pt x="36" y="1020"/>
                  </a:lnTo>
                  <a:lnTo>
                    <a:pt x="37" y="1027"/>
                  </a:lnTo>
                  <a:lnTo>
                    <a:pt x="37" y="1033"/>
                  </a:lnTo>
                  <a:lnTo>
                    <a:pt x="38" y="1041"/>
                  </a:lnTo>
                  <a:lnTo>
                    <a:pt x="39" y="1050"/>
                  </a:lnTo>
                  <a:lnTo>
                    <a:pt x="39" y="1055"/>
                  </a:lnTo>
                  <a:lnTo>
                    <a:pt x="44" y="1097"/>
                  </a:lnTo>
                  <a:lnTo>
                    <a:pt x="47" y="1118"/>
                  </a:lnTo>
                  <a:lnTo>
                    <a:pt x="48" y="1119"/>
                  </a:lnTo>
                  <a:lnTo>
                    <a:pt x="48" y="1122"/>
                  </a:lnTo>
                  <a:lnTo>
                    <a:pt x="50" y="1139"/>
                  </a:lnTo>
                  <a:lnTo>
                    <a:pt x="51" y="1140"/>
                  </a:lnTo>
                  <a:lnTo>
                    <a:pt x="51" y="1142"/>
                  </a:lnTo>
                  <a:lnTo>
                    <a:pt x="52" y="1145"/>
                  </a:lnTo>
                  <a:lnTo>
                    <a:pt x="55" y="1159"/>
                  </a:lnTo>
                  <a:lnTo>
                    <a:pt x="55" y="1161"/>
                  </a:lnTo>
                  <a:lnTo>
                    <a:pt x="56" y="1164"/>
                  </a:lnTo>
                  <a:lnTo>
                    <a:pt x="56" y="1166"/>
                  </a:lnTo>
                  <a:lnTo>
                    <a:pt x="57" y="1172"/>
                  </a:lnTo>
                  <a:lnTo>
                    <a:pt x="61" y="1186"/>
                  </a:lnTo>
                  <a:lnTo>
                    <a:pt x="64" y="1200"/>
                  </a:lnTo>
                  <a:lnTo>
                    <a:pt x="65" y="1203"/>
                  </a:lnTo>
                  <a:lnTo>
                    <a:pt x="66" y="1207"/>
                  </a:lnTo>
                  <a:lnTo>
                    <a:pt x="69" y="1221"/>
                  </a:lnTo>
                  <a:lnTo>
                    <a:pt x="70" y="1224"/>
                  </a:lnTo>
                  <a:lnTo>
                    <a:pt x="72" y="1228"/>
                  </a:lnTo>
                  <a:lnTo>
                    <a:pt x="73" y="1232"/>
                  </a:lnTo>
                  <a:lnTo>
                    <a:pt x="75" y="1236"/>
                  </a:lnTo>
                  <a:lnTo>
                    <a:pt x="75" y="1240"/>
                  </a:lnTo>
                  <a:lnTo>
                    <a:pt x="76" y="1244"/>
                  </a:lnTo>
                  <a:lnTo>
                    <a:pt x="78" y="1248"/>
                  </a:lnTo>
                  <a:lnTo>
                    <a:pt x="80" y="1257"/>
                  </a:lnTo>
                  <a:lnTo>
                    <a:pt x="82" y="1260"/>
                  </a:lnTo>
                  <a:lnTo>
                    <a:pt x="84" y="1268"/>
                  </a:lnTo>
                  <a:lnTo>
                    <a:pt x="85" y="1272"/>
                  </a:lnTo>
                  <a:lnTo>
                    <a:pt x="87" y="1276"/>
                  </a:lnTo>
                  <a:lnTo>
                    <a:pt x="88" y="1280"/>
                  </a:lnTo>
                  <a:lnTo>
                    <a:pt x="91" y="1288"/>
                  </a:lnTo>
                  <a:lnTo>
                    <a:pt x="93" y="1292"/>
                  </a:lnTo>
                  <a:lnTo>
                    <a:pt x="94" y="1296"/>
                  </a:lnTo>
                  <a:lnTo>
                    <a:pt x="95" y="1300"/>
                  </a:lnTo>
                  <a:lnTo>
                    <a:pt x="97" y="1304"/>
                  </a:lnTo>
                  <a:lnTo>
                    <a:pt x="99" y="1308"/>
                  </a:lnTo>
                  <a:lnTo>
                    <a:pt x="100" y="1312"/>
                  </a:lnTo>
                  <a:lnTo>
                    <a:pt x="102" y="1316"/>
                  </a:lnTo>
                  <a:lnTo>
                    <a:pt x="103" y="1320"/>
                  </a:lnTo>
                  <a:lnTo>
                    <a:pt x="104" y="1323"/>
                  </a:lnTo>
                  <a:lnTo>
                    <a:pt x="106" y="1327"/>
                  </a:lnTo>
                  <a:lnTo>
                    <a:pt x="112" y="1340"/>
                  </a:lnTo>
                  <a:lnTo>
                    <a:pt x="112" y="1343"/>
                  </a:lnTo>
                  <a:lnTo>
                    <a:pt x="116" y="1350"/>
                  </a:lnTo>
                  <a:lnTo>
                    <a:pt x="118" y="1355"/>
                  </a:lnTo>
                  <a:lnTo>
                    <a:pt x="121" y="1359"/>
                  </a:lnTo>
                  <a:lnTo>
                    <a:pt x="121" y="1362"/>
                  </a:lnTo>
                  <a:lnTo>
                    <a:pt x="123" y="1366"/>
                  </a:lnTo>
                  <a:lnTo>
                    <a:pt x="126" y="1372"/>
                  </a:lnTo>
                  <a:lnTo>
                    <a:pt x="130" y="1378"/>
                  </a:lnTo>
                  <a:lnTo>
                    <a:pt x="130" y="1381"/>
                  </a:lnTo>
                  <a:lnTo>
                    <a:pt x="132" y="1385"/>
                  </a:lnTo>
                  <a:lnTo>
                    <a:pt x="134" y="1389"/>
                  </a:lnTo>
                  <a:lnTo>
                    <a:pt x="137" y="1393"/>
                  </a:lnTo>
                  <a:lnTo>
                    <a:pt x="139" y="1397"/>
                  </a:lnTo>
                  <a:lnTo>
                    <a:pt x="140" y="1401"/>
                  </a:lnTo>
                  <a:lnTo>
                    <a:pt x="142" y="1404"/>
                  </a:lnTo>
                  <a:lnTo>
                    <a:pt x="144" y="1407"/>
                  </a:lnTo>
                  <a:lnTo>
                    <a:pt x="147" y="1412"/>
                  </a:lnTo>
                  <a:lnTo>
                    <a:pt x="148" y="1416"/>
                  </a:lnTo>
                  <a:lnTo>
                    <a:pt x="152" y="1422"/>
                  </a:lnTo>
                  <a:lnTo>
                    <a:pt x="156" y="1428"/>
                  </a:lnTo>
                  <a:lnTo>
                    <a:pt x="159" y="1435"/>
                  </a:lnTo>
                  <a:lnTo>
                    <a:pt x="160" y="1438"/>
                  </a:lnTo>
                  <a:lnTo>
                    <a:pt x="162" y="1440"/>
                  </a:lnTo>
                  <a:lnTo>
                    <a:pt x="171" y="1456"/>
                  </a:lnTo>
                  <a:lnTo>
                    <a:pt x="172" y="1457"/>
                  </a:lnTo>
                  <a:lnTo>
                    <a:pt x="172" y="1458"/>
                  </a:lnTo>
                  <a:lnTo>
                    <a:pt x="173" y="1458"/>
                  </a:lnTo>
                  <a:lnTo>
                    <a:pt x="190" y="1485"/>
                  </a:lnTo>
                  <a:lnTo>
                    <a:pt x="208" y="1512"/>
                  </a:lnTo>
                  <a:lnTo>
                    <a:pt x="208" y="1513"/>
                  </a:lnTo>
                  <a:lnTo>
                    <a:pt x="209" y="1513"/>
                  </a:lnTo>
                  <a:lnTo>
                    <a:pt x="209" y="1514"/>
                  </a:lnTo>
                  <a:lnTo>
                    <a:pt x="220" y="1529"/>
                  </a:lnTo>
                  <a:lnTo>
                    <a:pt x="221" y="1530"/>
                  </a:lnTo>
                  <a:lnTo>
                    <a:pt x="222" y="1532"/>
                  </a:lnTo>
                  <a:lnTo>
                    <a:pt x="223" y="1533"/>
                  </a:lnTo>
                  <a:lnTo>
                    <a:pt x="226" y="1537"/>
                  </a:lnTo>
                  <a:lnTo>
                    <a:pt x="230" y="1542"/>
                  </a:lnTo>
                  <a:lnTo>
                    <a:pt x="232" y="1545"/>
                  </a:lnTo>
                  <a:lnTo>
                    <a:pt x="234" y="1548"/>
                  </a:lnTo>
                  <a:lnTo>
                    <a:pt x="237" y="1551"/>
                  </a:lnTo>
                  <a:lnTo>
                    <a:pt x="239" y="1554"/>
                  </a:lnTo>
                  <a:lnTo>
                    <a:pt x="243" y="1558"/>
                  </a:lnTo>
                  <a:lnTo>
                    <a:pt x="246" y="1562"/>
                  </a:lnTo>
                  <a:lnTo>
                    <a:pt x="248" y="1565"/>
                  </a:lnTo>
                  <a:lnTo>
                    <a:pt x="250" y="1568"/>
                  </a:lnTo>
                  <a:lnTo>
                    <a:pt x="259" y="1579"/>
                  </a:lnTo>
                  <a:lnTo>
                    <a:pt x="265" y="1584"/>
                  </a:lnTo>
                  <a:lnTo>
                    <a:pt x="268" y="1589"/>
                  </a:lnTo>
                  <a:lnTo>
                    <a:pt x="273" y="1594"/>
                  </a:lnTo>
                  <a:lnTo>
                    <a:pt x="275" y="1597"/>
                  </a:lnTo>
                  <a:lnTo>
                    <a:pt x="284" y="1606"/>
                  </a:lnTo>
                  <a:lnTo>
                    <a:pt x="287" y="1610"/>
                  </a:lnTo>
                  <a:lnTo>
                    <a:pt x="299" y="1622"/>
                  </a:lnTo>
                  <a:lnTo>
                    <a:pt x="302" y="1625"/>
                  </a:lnTo>
                  <a:lnTo>
                    <a:pt x="305" y="1628"/>
                  </a:lnTo>
                  <a:lnTo>
                    <a:pt x="308" y="1631"/>
                  </a:lnTo>
                  <a:lnTo>
                    <a:pt x="311" y="1634"/>
                  </a:lnTo>
                  <a:lnTo>
                    <a:pt x="314" y="1637"/>
                  </a:lnTo>
                  <a:lnTo>
                    <a:pt x="317" y="1640"/>
                  </a:lnTo>
                  <a:lnTo>
                    <a:pt x="319" y="1643"/>
                  </a:lnTo>
                  <a:lnTo>
                    <a:pt x="321" y="1644"/>
                  </a:lnTo>
                  <a:lnTo>
                    <a:pt x="335" y="1658"/>
                  </a:lnTo>
                  <a:lnTo>
                    <a:pt x="342" y="1663"/>
                  </a:lnTo>
                  <a:lnTo>
                    <a:pt x="345" y="1667"/>
                  </a:lnTo>
                  <a:lnTo>
                    <a:pt x="348" y="1670"/>
                  </a:lnTo>
                  <a:lnTo>
                    <a:pt x="355" y="1675"/>
                  </a:lnTo>
                  <a:lnTo>
                    <a:pt x="359" y="1679"/>
                  </a:lnTo>
                  <a:lnTo>
                    <a:pt x="364" y="1683"/>
                  </a:lnTo>
                  <a:lnTo>
                    <a:pt x="366" y="1685"/>
                  </a:lnTo>
                  <a:lnTo>
                    <a:pt x="368" y="1688"/>
                  </a:lnTo>
                  <a:lnTo>
                    <a:pt x="371" y="1689"/>
                  </a:lnTo>
                  <a:lnTo>
                    <a:pt x="375" y="1693"/>
                  </a:lnTo>
                  <a:lnTo>
                    <a:pt x="381" y="1697"/>
                  </a:lnTo>
                  <a:lnTo>
                    <a:pt x="383" y="1699"/>
                  </a:lnTo>
                  <a:lnTo>
                    <a:pt x="385" y="1701"/>
                  </a:lnTo>
                  <a:lnTo>
                    <a:pt x="387" y="1703"/>
                  </a:lnTo>
                  <a:lnTo>
                    <a:pt x="394" y="1708"/>
                  </a:lnTo>
                  <a:lnTo>
                    <a:pt x="397" y="1710"/>
                  </a:lnTo>
                  <a:lnTo>
                    <a:pt x="404" y="1716"/>
                  </a:lnTo>
                  <a:lnTo>
                    <a:pt x="410" y="1720"/>
                  </a:lnTo>
                  <a:lnTo>
                    <a:pt x="414" y="1724"/>
                  </a:lnTo>
                  <a:lnTo>
                    <a:pt x="421" y="1729"/>
                  </a:lnTo>
                  <a:lnTo>
                    <a:pt x="432" y="1736"/>
                  </a:lnTo>
                  <a:lnTo>
                    <a:pt x="439" y="1742"/>
                  </a:lnTo>
                  <a:lnTo>
                    <a:pt x="450" y="1749"/>
                  </a:lnTo>
                  <a:lnTo>
                    <a:pt x="453" y="1750"/>
                  </a:lnTo>
                  <a:lnTo>
                    <a:pt x="455" y="1752"/>
                  </a:lnTo>
                  <a:lnTo>
                    <a:pt x="457" y="1753"/>
                  </a:lnTo>
                  <a:lnTo>
                    <a:pt x="461" y="1756"/>
                  </a:lnTo>
                  <a:lnTo>
                    <a:pt x="465" y="1758"/>
                  </a:lnTo>
                  <a:lnTo>
                    <a:pt x="469" y="1761"/>
                  </a:lnTo>
                  <a:lnTo>
                    <a:pt x="471" y="1762"/>
                  </a:lnTo>
                  <a:lnTo>
                    <a:pt x="474" y="1763"/>
                  </a:lnTo>
                  <a:lnTo>
                    <a:pt x="475" y="1765"/>
                  </a:lnTo>
                  <a:lnTo>
                    <a:pt x="489" y="1773"/>
                  </a:lnTo>
                  <a:lnTo>
                    <a:pt x="494" y="1776"/>
                  </a:lnTo>
                  <a:lnTo>
                    <a:pt x="513" y="1788"/>
                  </a:lnTo>
                  <a:lnTo>
                    <a:pt x="574" y="1818"/>
                  </a:lnTo>
                  <a:lnTo>
                    <a:pt x="577" y="1820"/>
                  </a:lnTo>
                  <a:lnTo>
                    <a:pt x="580" y="1823"/>
                  </a:lnTo>
                  <a:lnTo>
                    <a:pt x="626" y="1880"/>
                  </a:lnTo>
                  <a:lnTo>
                    <a:pt x="559" y="1849"/>
                  </a:lnTo>
                  <a:lnTo>
                    <a:pt x="553" y="1846"/>
                  </a:lnTo>
                  <a:lnTo>
                    <a:pt x="537" y="1838"/>
                  </a:lnTo>
                  <a:lnTo>
                    <a:pt x="532" y="1835"/>
                  </a:lnTo>
                  <a:lnTo>
                    <a:pt x="523" y="1831"/>
                  </a:lnTo>
                  <a:lnTo>
                    <a:pt x="521" y="1829"/>
                  </a:lnTo>
                  <a:lnTo>
                    <a:pt x="517" y="1828"/>
                  </a:lnTo>
                  <a:lnTo>
                    <a:pt x="512" y="1826"/>
                  </a:lnTo>
                  <a:lnTo>
                    <a:pt x="507" y="1823"/>
                  </a:lnTo>
                  <a:lnTo>
                    <a:pt x="502" y="1820"/>
                  </a:lnTo>
                  <a:lnTo>
                    <a:pt x="497" y="1817"/>
                  </a:lnTo>
                  <a:lnTo>
                    <a:pt x="494" y="1816"/>
                  </a:lnTo>
                  <a:lnTo>
                    <a:pt x="491" y="1813"/>
                  </a:lnTo>
                  <a:lnTo>
                    <a:pt x="482" y="1808"/>
                  </a:lnTo>
                  <a:lnTo>
                    <a:pt x="473" y="1803"/>
                  </a:lnTo>
                  <a:lnTo>
                    <a:pt x="467" y="1800"/>
                  </a:lnTo>
                  <a:lnTo>
                    <a:pt x="465" y="1798"/>
                  </a:lnTo>
                  <a:lnTo>
                    <a:pt x="461" y="1796"/>
                  </a:lnTo>
                  <a:lnTo>
                    <a:pt x="458" y="1794"/>
                  </a:lnTo>
                  <a:lnTo>
                    <a:pt x="451" y="1790"/>
                  </a:lnTo>
                  <a:lnTo>
                    <a:pt x="448" y="1788"/>
                  </a:lnTo>
                  <a:lnTo>
                    <a:pt x="439" y="1782"/>
                  </a:lnTo>
                  <a:lnTo>
                    <a:pt x="436" y="1780"/>
                  </a:lnTo>
                  <a:lnTo>
                    <a:pt x="432" y="1778"/>
                  </a:lnTo>
                  <a:lnTo>
                    <a:pt x="430" y="1776"/>
                  </a:lnTo>
                  <a:lnTo>
                    <a:pt x="427" y="1773"/>
                  </a:lnTo>
                  <a:lnTo>
                    <a:pt x="423" y="1771"/>
                  </a:lnTo>
                  <a:lnTo>
                    <a:pt x="421" y="1770"/>
                  </a:lnTo>
                  <a:lnTo>
                    <a:pt x="417" y="1768"/>
                  </a:lnTo>
                  <a:lnTo>
                    <a:pt x="414" y="1765"/>
                  </a:lnTo>
                  <a:lnTo>
                    <a:pt x="411" y="1762"/>
                  </a:lnTo>
                  <a:lnTo>
                    <a:pt x="403" y="1757"/>
                  </a:lnTo>
                  <a:lnTo>
                    <a:pt x="399" y="1754"/>
                  </a:lnTo>
                  <a:lnTo>
                    <a:pt x="396" y="1752"/>
                  </a:lnTo>
                  <a:lnTo>
                    <a:pt x="393" y="1750"/>
                  </a:lnTo>
                  <a:lnTo>
                    <a:pt x="388" y="1747"/>
                  </a:lnTo>
                  <a:lnTo>
                    <a:pt x="384" y="1743"/>
                  </a:lnTo>
                  <a:lnTo>
                    <a:pt x="381" y="1741"/>
                  </a:lnTo>
                  <a:lnTo>
                    <a:pt x="378" y="1738"/>
                  </a:lnTo>
                  <a:lnTo>
                    <a:pt x="375" y="1736"/>
                  </a:lnTo>
                  <a:lnTo>
                    <a:pt x="370" y="1733"/>
                  </a:lnTo>
                  <a:lnTo>
                    <a:pt x="366" y="1730"/>
                  </a:lnTo>
                  <a:lnTo>
                    <a:pt x="362" y="1726"/>
                  </a:lnTo>
                  <a:lnTo>
                    <a:pt x="357" y="1722"/>
                  </a:lnTo>
                  <a:lnTo>
                    <a:pt x="353" y="1719"/>
                  </a:lnTo>
                  <a:lnTo>
                    <a:pt x="349" y="1716"/>
                  </a:lnTo>
                  <a:lnTo>
                    <a:pt x="344" y="1712"/>
                  </a:lnTo>
                  <a:lnTo>
                    <a:pt x="339" y="1707"/>
                  </a:lnTo>
                  <a:lnTo>
                    <a:pt x="336" y="1705"/>
                  </a:lnTo>
                  <a:lnTo>
                    <a:pt x="332" y="1701"/>
                  </a:lnTo>
                  <a:lnTo>
                    <a:pt x="328" y="1698"/>
                  </a:lnTo>
                  <a:lnTo>
                    <a:pt x="322" y="1693"/>
                  </a:lnTo>
                  <a:lnTo>
                    <a:pt x="321" y="1690"/>
                  </a:lnTo>
                  <a:lnTo>
                    <a:pt x="318" y="1688"/>
                  </a:lnTo>
                  <a:lnTo>
                    <a:pt x="316" y="1687"/>
                  </a:lnTo>
                  <a:lnTo>
                    <a:pt x="312" y="1684"/>
                  </a:lnTo>
                  <a:lnTo>
                    <a:pt x="310" y="1680"/>
                  </a:lnTo>
                  <a:lnTo>
                    <a:pt x="306" y="1678"/>
                  </a:lnTo>
                  <a:lnTo>
                    <a:pt x="300" y="1671"/>
                  </a:lnTo>
                  <a:lnTo>
                    <a:pt x="296" y="1669"/>
                  </a:lnTo>
                  <a:lnTo>
                    <a:pt x="294" y="1665"/>
                  </a:lnTo>
                  <a:lnTo>
                    <a:pt x="290" y="1662"/>
                  </a:lnTo>
                  <a:lnTo>
                    <a:pt x="288" y="1660"/>
                  </a:lnTo>
                  <a:lnTo>
                    <a:pt x="285" y="1658"/>
                  </a:lnTo>
                  <a:lnTo>
                    <a:pt x="277" y="1650"/>
                  </a:lnTo>
                  <a:lnTo>
                    <a:pt x="275" y="1646"/>
                  </a:lnTo>
                  <a:lnTo>
                    <a:pt x="272" y="1644"/>
                  </a:lnTo>
                  <a:lnTo>
                    <a:pt x="270" y="1642"/>
                  </a:lnTo>
                  <a:lnTo>
                    <a:pt x="262" y="1634"/>
                  </a:lnTo>
                  <a:lnTo>
                    <a:pt x="259" y="1630"/>
                  </a:lnTo>
                  <a:lnTo>
                    <a:pt x="257" y="1628"/>
                  </a:lnTo>
                  <a:lnTo>
                    <a:pt x="255" y="1625"/>
                  </a:lnTo>
                  <a:lnTo>
                    <a:pt x="247" y="1617"/>
                  </a:lnTo>
                  <a:lnTo>
                    <a:pt x="244" y="1614"/>
                  </a:lnTo>
                  <a:lnTo>
                    <a:pt x="242" y="1611"/>
                  </a:lnTo>
                  <a:lnTo>
                    <a:pt x="233" y="1602"/>
                  </a:lnTo>
                  <a:lnTo>
                    <a:pt x="228" y="1594"/>
                  </a:lnTo>
                  <a:lnTo>
                    <a:pt x="225" y="1592"/>
                  </a:lnTo>
                  <a:lnTo>
                    <a:pt x="223" y="1589"/>
                  </a:lnTo>
                  <a:lnTo>
                    <a:pt x="219" y="1585"/>
                  </a:lnTo>
                  <a:lnTo>
                    <a:pt x="215" y="1579"/>
                  </a:lnTo>
                  <a:lnTo>
                    <a:pt x="196" y="1554"/>
                  </a:lnTo>
                  <a:lnTo>
                    <a:pt x="192" y="1550"/>
                  </a:lnTo>
                  <a:lnTo>
                    <a:pt x="183" y="1536"/>
                  </a:lnTo>
                  <a:lnTo>
                    <a:pt x="172" y="1522"/>
                  </a:lnTo>
                  <a:lnTo>
                    <a:pt x="170" y="1518"/>
                  </a:lnTo>
                  <a:lnTo>
                    <a:pt x="159" y="1504"/>
                  </a:lnTo>
                  <a:lnTo>
                    <a:pt x="157" y="1499"/>
                  </a:lnTo>
                  <a:lnTo>
                    <a:pt x="141" y="1475"/>
                  </a:lnTo>
                  <a:lnTo>
                    <a:pt x="139" y="1469"/>
                  </a:lnTo>
                  <a:lnTo>
                    <a:pt x="136" y="1465"/>
                  </a:lnTo>
                  <a:lnTo>
                    <a:pt x="134" y="1461"/>
                  </a:lnTo>
                  <a:lnTo>
                    <a:pt x="131" y="1458"/>
                  </a:lnTo>
                  <a:lnTo>
                    <a:pt x="130" y="1453"/>
                  </a:lnTo>
                  <a:lnTo>
                    <a:pt x="127" y="1450"/>
                  </a:lnTo>
                  <a:lnTo>
                    <a:pt x="124" y="1445"/>
                  </a:lnTo>
                  <a:lnTo>
                    <a:pt x="121" y="1438"/>
                  </a:lnTo>
                  <a:lnTo>
                    <a:pt x="118" y="1433"/>
                  </a:lnTo>
                  <a:lnTo>
                    <a:pt x="116" y="1430"/>
                  </a:lnTo>
                  <a:lnTo>
                    <a:pt x="113" y="1425"/>
                  </a:lnTo>
                  <a:lnTo>
                    <a:pt x="110" y="1418"/>
                  </a:lnTo>
                  <a:lnTo>
                    <a:pt x="108" y="1414"/>
                  </a:lnTo>
                  <a:lnTo>
                    <a:pt x="105" y="1410"/>
                  </a:lnTo>
                  <a:lnTo>
                    <a:pt x="103" y="1405"/>
                  </a:lnTo>
                  <a:lnTo>
                    <a:pt x="102" y="1402"/>
                  </a:lnTo>
                  <a:lnTo>
                    <a:pt x="100" y="1397"/>
                  </a:lnTo>
                  <a:lnTo>
                    <a:pt x="97" y="1394"/>
                  </a:lnTo>
                  <a:lnTo>
                    <a:pt x="93" y="1385"/>
                  </a:lnTo>
                  <a:lnTo>
                    <a:pt x="88" y="1374"/>
                  </a:lnTo>
                  <a:lnTo>
                    <a:pt x="85" y="1368"/>
                  </a:lnTo>
                  <a:lnTo>
                    <a:pt x="84" y="1365"/>
                  </a:lnTo>
                  <a:lnTo>
                    <a:pt x="84" y="1363"/>
                  </a:lnTo>
                  <a:lnTo>
                    <a:pt x="82" y="1360"/>
                  </a:lnTo>
                  <a:lnTo>
                    <a:pt x="74" y="1340"/>
                  </a:lnTo>
                  <a:lnTo>
                    <a:pt x="48" y="1271"/>
                  </a:lnTo>
                  <a:lnTo>
                    <a:pt x="28" y="1201"/>
                  </a:lnTo>
                  <a:lnTo>
                    <a:pt x="13" y="1130"/>
                  </a:lnTo>
                  <a:lnTo>
                    <a:pt x="4" y="1058"/>
                  </a:lnTo>
                  <a:lnTo>
                    <a:pt x="0" y="986"/>
                  </a:lnTo>
                  <a:lnTo>
                    <a:pt x="2" y="914"/>
                  </a:lnTo>
                  <a:lnTo>
                    <a:pt x="9" y="843"/>
                  </a:lnTo>
                  <a:lnTo>
                    <a:pt x="21" y="771"/>
                  </a:lnTo>
                  <a:lnTo>
                    <a:pt x="39" y="700"/>
                  </a:lnTo>
                  <a:lnTo>
                    <a:pt x="62" y="631"/>
                  </a:lnTo>
                  <a:lnTo>
                    <a:pt x="67" y="617"/>
                  </a:lnTo>
                  <a:lnTo>
                    <a:pt x="74" y="600"/>
                  </a:lnTo>
                  <a:lnTo>
                    <a:pt x="76" y="592"/>
                  </a:lnTo>
                  <a:lnTo>
                    <a:pt x="89" y="564"/>
                  </a:lnTo>
                  <a:lnTo>
                    <a:pt x="90" y="563"/>
                  </a:lnTo>
                  <a:lnTo>
                    <a:pt x="104" y="533"/>
                  </a:lnTo>
                  <a:lnTo>
                    <a:pt x="108" y="525"/>
                  </a:lnTo>
                  <a:lnTo>
                    <a:pt x="110" y="523"/>
                  </a:lnTo>
                  <a:lnTo>
                    <a:pt x="111" y="521"/>
                  </a:lnTo>
                  <a:lnTo>
                    <a:pt x="111" y="520"/>
                  </a:lnTo>
                  <a:lnTo>
                    <a:pt x="112" y="517"/>
                  </a:lnTo>
                  <a:lnTo>
                    <a:pt x="113" y="516"/>
                  </a:lnTo>
                  <a:lnTo>
                    <a:pt x="114" y="514"/>
                  </a:lnTo>
                  <a:lnTo>
                    <a:pt x="115" y="513"/>
                  </a:lnTo>
                  <a:lnTo>
                    <a:pt x="119" y="506"/>
                  </a:lnTo>
                  <a:lnTo>
                    <a:pt x="122" y="499"/>
                  </a:lnTo>
                  <a:lnTo>
                    <a:pt x="122" y="498"/>
                  </a:lnTo>
                  <a:lnTo>
                    <a:pt x="139" y="470"/>
                  </a:lnTo>
                  <a:lnTo>
                    <a:pt x="141" y="466"/>
                  </a:lnTo>
                  <a:lnTo>
                    <a:pt x="149" y="452"/>
                  </a:lnTo>
                  <a:lnTo>
                    <a:pt x="158" y="440"/>
                  </a:lnTo>
                  <a:lnTo>
                    <a:pt x="164" y="432"/>
                  </a:lnTo>
                  <a:lnTo>
                    <a:pt x="171" y="420"/>
                  </a:lnTo>
                  <a:lnTo>
                    <a:pt x="179" y="409"/>
                  </a:lnTo>
                  <a:lnTo>
                    <a:pt x="179" y="408"/>
                  </a:lnTo>
                  <a:lnTo>
                    <a:pt x="200" y="380"/>
                  </a:lnTo>
                  <a:lnTo>
                    <a:pt x="203" y="377"/>
                  </a:lnTo>
                  <a:lnTo>
                    <a:pt x="205" y="374"/>
                  </a:lnTo>
                  <a:lnTo>
                    <a:pt x="249" y="322"/>
                  </a:lnTo>
                  <a:lnTo>
                    <a:pt x="296" y="273"/>
                  </a:lnTo>
                  <a:lnTo>
                    <a:pt x="347" y="227"/>
                  </a:lnTo>
                  <a:lnTo>
                    <a:pt x="400" y="186"/>
                  </a:lnTo>
                  <a:lnTo>
                    <a:pt x="456" y="148"/>
                  </a:lnTo>
                  <a:lnTo>
                    <a:pt x="514" y="114"/>
                  </a:lnTo>
                  <a:lnTo>
                    <a:pt x="575" y="85"/>
                  </a:lnTo>
                  <a:lnTo>
                    <a:pt x="638" y="59"/>
                  </a:lnTo>
                  <a:lnTo>
                    <a:pt x="702" y="39"/>
                  </a:lnTo>
                  <a:lnTo>
                    <a:pt x="766" y="22"/>
                  </a:lnTo>
                  <a:lnTo>
                    <a:pt x="833" y="10"/>
                  </a:lnTo>
                  <a:lnTo>
                    <a:pt x="901" y="3"/>
                  </a:lnTo>
                  <a:lnTo>
                    <a:pt x="969" y="0"/>
                  </a:lnTo>
                  <a:close/>
                </a:path>
              </a:pathLst>
            </a:custGeom>
            <a:gradFill>
              <a:gsLst>
                <a:gs pos="0">
                  <a:schemeClr val="accent1">
                    <a:lumMod val="75000"/>
                  </a:schemeClr>
                </a:gs>
                <a:gs pos="36000">
                  <a:schemeClr val="accent1">
                    <a:lumMod val="60000"/>
                    <a:lumOff val="40000"/>
                  </a:schemeClr>
                </a:gs>
              </a:gsLst>
              <a:path path="circle">
                <a:fillToRect t="100000" r="100000"/>
              </a:path>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23"/>
            <p:cNvSpPr>
              <a:spLocks/>
            </p:cNvSpPr>
            <p:nvPr/>
          </p:nvSpPr>
          <p:spPr bwMode="auto">
            <a:xfrm>
              <a:off x="6007101" y="3017838"/>
              <a:ext cx="2066925" cy="3078162"/>
            </a:xfrm>
            <a:custGeom>
              <a:avLst/>
              <a:gdLst/>
              <a:ahLst/>
              <a:cxnLst>
                <a:cxn ang="0">
                  <a:pos x="398" y="2"/>
                </a:cxn>
                <a:cxn ang="0">
                  <a:pos x="527" y="20"/>
                </a:cxn>
                <a:cxn ang="0">
                  <a:pos x="652" y="54"/>
                </a:cxn>
                <a:cxn ang="0">
                  <a:pos x="771" y="105"/>
                </a:cxn>
                <a:cxn ang="0">
                  <a:pos x="883" y="172"/>
                </a:cxn>
                <a:cxn ang="0">
                  <a:pos x="986" y="254"/>
                </a:cxn>
                <a:cxn ang="0">
                  <a:pos x="1077" y="350"/>
                </a:cxn>
                <a:cxn ang="0">
                  <a:pos x="1155" y="456"/>
                </a:cxn>
                <a:cxn ang="0">
                  <a:pos x="1217" y="573"/>
                </a:cxn>
                <a:cxn ang="0">
                  <a:pos x="1263" y="697"/>
                </a:cxn>
                <a:cxn ang="0">
                  <a:pos x="1291" y="826"/>
                </a:cxn>
                <a:cxn ang="0">
                  <a:pos x="1301" y="955"/>
                </a:cxn>
                <a:cxn ang="0">
                  <a:pos x="1301" y="995"/>
                </a:cxn>
                <a:cxn ang="0">
                  <a:pos x="1301" y="1002"/>
                </a:cxn>
                <a:cxn ang="0">
                  <a:pos x="1288" y="1127"/>
                </a:cxn>
                <a:cxn ang="0">
                  <a:pos x="1260" y="1249"/>
                </a:cxn>
                <a:cxn ang="0">
                  <a:pos x="1216" y="1368"/>
                </a:cxn>
                <a:cxn ang="0">
                  <a:pos x="1156" y="1479"/>
                </a:cxn>
                <a:cxn ang="0">
                  <a:pos x="1083" y="1583"/>
                </a:cxn>
                <a:cxn ang="0">
                  <a:pos x="993" y="1679"/>
                </a:cxn>
                <a:cxn ang="0">
                  <a:pos x="893" y="1761"/>
                </a:cxn>
                <a:cxn ang="0">
                  <a:pos x="784" y="1827"/>
                </a:cxn>
                <a:cxn ang="0">
                  <a:pos x="666" y="1880"/>
                </a:cxn>
                <a:cxn ang="0">
                  <a:pos x="540" y="1917"/>
                </a:cxn>
                <a:cxn ang="0">
                  <a:pos x="401" y="1936"/>
                </a:cxn>
                <a:cxn ang="0">
                  <a:pos x="264" y="1936"/>
                </a:cxn>
                <a:cxn ang="0">
                  <a:pos x="129" y="1918"/>
                </a:cxn>
                <a:cxn ang="0">
                  <a:pos x="0" y="1880"/>
                </a:cxn>
                <a:cxn ang="0">
                  <a:pos x="5" y="1879"/>
                </a:cxn>
                <a:cxn ang="0">
                  <a:pos x="40" y="1867"/>
                </a:cxn>
                <a:cxn ang="0">
                  <a:pos x="53" y="1863"/>
                </a:cxn>
                <a:cxn ang="0">
                  <a:pos x="191" y="1894"/>
                </a:cxn>
                <a:cxn ang="0">
                  <a:pos x="331" y="1905"/>
                </a:cxn>
                <a:cxn ang="0">
                  <a:pos x="465" y="1895"/>
                </a:cxn>
                <a:cxn ang="0">
                  <a:pos x="601" y="1865"/>
                </a:cxn>
                <a:cxn ang="0">
                  <a:pos x="729" y="1817"/>
                </a:cxn>
                <a:cxn ang="0">
                  <a:pos x="848" y="1750"/>
                </a:cxn>
                <a:cxn ang="0">
                  <a:pos x="956" y="1668"/>
                </a:cxn>
                <a:cxn ang="0">
                  <a:pos x="1048" y="1572"/>
                </a:cxn>
                <a:cxn ang="0">
                  <a:pos x="1127" y="1464"/>
                </a:cxn>
                <a:cxn ang="0">
                  <a:pos x="1190" y="1345"/>
                </a:cxn>
                <a:cxn ang="0">
                  <a:pos x="1235" y="1217"/>
                </a:cxn>
                <a:cxn ang="0">
                  <a:pos x="1261" y="1082"/>
                </a:cxn>
                <a:cxn ang="0">
                  <a:pos x="1267" y="995"/>
                </a:cxn>
                <a:cxn ang="0">
                  <a:pos x="1259" y="844"/>
                </a:cxn>
                <a:cxn ang="0">
                  <a:pos x="1229" y="702"/>
                </a:cxn>
                <a:cxn ang="0">
                  <a:pos x="1181" y="577"/>
                </a:cxn>
                <a:cxn ang="0">
                  <a:pos x="1116" y="460"/>
                </a:cxn>
                <a:cxn ang="0">
                  <a:pos x="1036" y="355"/>
                </a:cxn>
                <a:cxn ang="0">
                  <a:pos x="943" y="262"/>
                </a:cxn>
                <a:cxn ang="0">
                  <a:pos x="838" y="184"/>
                </a:cxn>
                <a:cxn ang="0">
                  <a:pos x="722" y="120"/>
                </a:cxn>
                <a:cxn ang="0">
                  <a:pos x="599" y="73"/>
                </a:cxn>
                <a:cxn ang="0">
                  <a:pos x="468" y="43"/>
                </a:cxn>
                <a:cxn ang="0">
                  <a:pos x="333" y="33"/>
                </a:cxn>
                <a:cxn ang="0">
                  <a:pos x="306" y="34"/>
                </a:cxn>
                <a:cxn ang="0">
                  <a:pos x="229" y="40"/>
                </a:cxn>
                <a:cxn ang="0">
                  <a:pos x="185" y="45"/>
                </a:cxn>
                <a:cxn ang="0">
                  <a:pos x="111" y="22"/>
                </a:cxn>
                <a:cxn ang="0">
                  <a:pos x="234" y="4"/>
                </a:cxn>
                <a:cxn ang="0">
                  <a:pos x="333" y="0"/>
                </a:cxn>
              </a:cxnLst>
              <a:rect l="0" t="0" r="r" b="b"/>
              <a:pathLst>
                <a:path w="1302" h="1939">
                  <a:moveTo>
                    <a:pt x="333" y="0"/>
                  </a:moveTo>
                  <a:lnTo>
                    <a:pt x="398" y="2"/>
                  </a:lnTo>
                  <a:lnTo>
                    <a:pt x="463" y="9"/>
                  </a:lnTo>
                  <a:lnTo>
                    <a:pt x="527" y="20"/>
                  </a:lnTo>
                  <a:lnTo>
                    <a:pt x="590" y="35"/>
                  </a:lnTo>
                  <a:lnTo>
                    <a:pt x="652" y="54"/>
                  </a:lnTo>
                  <a:lnTo>
                    <a:pt x="712" y="77"/>
                  </a:lnTo>
                  <a:lnTo>
                    <a:pt x="771" y="105"/>
                  </a:lnTo>
                  <a:lnTo>
                    <a:pt x="828" y="137"/>
                  </a:lnTo>
                  <a:lnTo>
                    <a:pt x="883" y="172"/>
                  </a:lnTo>
                  <a:lnTo>
                    <a:pt x="936" y="211"/>
                  </a:lnTo>
                  <a:lnTo>
                    <a:pt x="986" y="254"/>
                  </a:lnTo>
                  <a:lnTo>
                    <a:pt x="1034" y="300"/>
                  </a:lnTo>
                  <a:lnTo>
                    <a:pt x="1077" y="350"/>
                  </a:lnTo>
                  <a:lnTo>
                    <a:pt x="1118" y="402"/>
                  </a:lnTo>
                  <a:lnTo>
                    <a:pt x="1155" y="456"/>
                  </a:lnTo>
                  <a:lnTo>
                    <a:pt x="1188" y="514"/>
                  </a:lnTo>
                  <a:lnTo>
                    <a:pt x="1217" y="573"/>
                  </a:lnTo>
                  <a:lnTo>
                    <a:pt x="1242" y="635"/>
                  </a:lnTo>
                  <a:lnTo>
                    <a:pt x="1263" y="697"/>
                  </a:lnTo>
                  <a:lnTo>
                    <a:pt x="1279" y="762"/>
                  </a:lnTo>
                  <a:lnTo>
                    <a:pt x="1291" y="826"/>
                  </a:lnTo>
                  <a:lnTo>
                    <a:pt x="1298" y="890"/>
                  </a:lnTo>
                  <a:lnTo>
                    <a:pt x="1301" y="955"/>
                  </a:lnTo>
                  <a:lnTo>
                    <a:pt x="1302" y="953"/>
                  </a:lnTo>
                  <a:lnTo>
                    <a:pt x="1301" y="995"/>
                  </a:lnTo>
                  <a:lnTo>
                    <a:pt x="1301" y="998"/>
                  </a:lnTo>
                  <a:lnTo>
                    <a:pt x="1301" y="1002"/>
                  </a:lnTo>
                  <a:lnTo>
                    <a:pt x="1297" y="1065"/>
                  </a:lnTo>
                  <a:lnTo>
                    <a:pt x="1288" y="1127"/>
                  </a:lnTo>
                  <a:lnTo>
                    <a:pt x="1276" y="1189"/>
                  </a:lnTo>
                  <a:lnTo>
                    <a:pt x="1260" y="1249"/>
                  </a:lnTo>
                  <a:lnTo>
                    <a:pt x="1239" y="1310"/>
                  </a:lnTo>
                  <a:lnTo>
                    <a:pt x="1216" y="1368"/>
                  </a:lnTo>
                  <a:lnTo>
                    <a:pt x="1188" y="1424"/>
                  </a:lnTo>
                  <a:lnTo>
                    <a:pt x="1156" y="1479"/>
                  </a:lnTo>
                  <a:lnTo>
                    <a:pt x="1121" y="1533"/>
                  </a:lnTo>
                  <a:lnTo>
                    <a:pt x="1083" y="1583"/>
                  </a:lnTo>
                  <a:lnTo>
                    <a:pt x="1039" y="1633"/>
                  </a:lnTo>
                  <a:lnTo>
                    <a:pt x="993" y="1679"/>
                  </a:lnTo>
                  <a:lnTo>
                    <a:pt x="945" y="1721"/>
                  </a:lnTo>
                  <a:lnTo>
                    <a:pt x="893" y="1761"/>
                  </a:lnTo>
                  <a:lnTo>
                    <a:pt x="840" y="1796"/>
                  </a:lnTo>
                  <a:lnTo>
                    <a:pt x="784" y="1827"/>
                  </a:lnTo>
                  <a:lnTo>
                    <a:pt x="726" y="1855"/>
                  </a:lnTo>
                  <a:lnTo>
                    <a:pt x="666" y="1880"/>
                  </a:lnTo>
                  <a:lnTo>
                    <a:pt x="604" y="1900"/>
                  </a:lnTo>
                  <a:lnTo>
                    <a:pt x="540" y="1917"/>
                  </a:lnTo>
                  <a:lnTo>
                    <a:pt x="471" y="1929"/>
                  </a:lnTo>
                  <a:lnTo>
                    <a:pt x="401" y="1936"/>
                  </a:lnTo>
                  <a:lnTo>
                    <a:pt x="331" y="1939"/>
                  </a:lnTo>
                  <a:lnTo>
                    <a:pt x="264" y="1936"/>
                  </a:lnTo>
                  <a:lnTo>
                    <a:pt x="196" y="1929"/>
                  </a:lnTo>
                  <a:lnTo>
                    <a:pt x="129" y="1918"/>
                  </a:lnTo>
                  <a:lnTo>
                    <a:pt x="64" y="1901"/>
                  </a:lnTo>
                  <a:lnTo>
                    <a:pt x="0" y="1880"/>
                  </a:lnTo>
                  <a:lnTo>
                    <a:pt x="2" y="1880"/>
                  </a:lnTo>
                  <a:lnTo>
                    <a:pt x="5" y="1879"/>
                  </a:lnTo>
                  <a:lnTo>
                    <a:pt x="39" y="1867"/>
                  </a:lnTo>
                  <a:lnTo>
                    <a:pt x="40" y="1867"/>
                  </a:lnTo>
                  <a:lnTo>
                    <a:pt x="67" y="1857"/>
                  </a:lnTo>
                  <a:lnTo>
                    <a:pt x="53" y="1863"/>
                  </a:lnTo>
                  <a:lnTo>
                    <a:pt x="121" y="1881"/>
                  </a:lnTo>
                  <a:lnTo>
                    <a:pt x="191" y="1894"/>
                  </a:lnTo>
                  <a:lnTo>
                    <a:pt x="260" y="1902"/>
                  </a:lnTo>
                  <a:lnTo>
                    <a:pt x="331" y="1905"/>
                  </a:lnTo>
                  <a:lnTo>
                    <a:pt x="399" y="1902"/>
                  </a:lnTo>
                  <a:lnTo>
                    <a:pt x="465" y="1895"/>
                  </a:lnTo>
                  <a:lnTo>
                    <a:pt x="532" y="1883"/>
                  </a:lnTo>
                  <a:lnTo>
                    <a:pt x="601" y="1865"/>
                  </a:lnTo>
                  <a:lnTo>
                    <a:pt x="666" y="1844"/>
                  </a:lnTo>
                  <a:lnTo>
                    <a:pt x="729" y="1817"/>
                  </a:lnTo>
                  <a:lnTo>
                    <a:pt x="791" y="1785"/>
                  </a:lnTo>
                  <a:lnTo>
                    <a:pt x="848" y="1750"/>
                  </a:lnTo>
                  <a:lnTo>
                    <a:pt x="903" y="1711"/>
                  </a:lnTo>
                  <a:lnTo>
                    <a:pt x="956" y="1668"/>
                  </a:lnTo>
                  <a:lnTo>
                    <a:pt x="1003" y="1622"/>
                  </a:lnTo>
                  <a:lnTo>
                    <a:pt x="1048" y="1572"/>
                  </a:lnTo>
                  <a:lnTo>
                    <a:pt x="1090" y="1519"/>
                  </a:lnTo>
                  <a:lnTo>
                    <a:pt x="1127" y="1464"/>
                  </a:lnTo>
                  <a:lnTo>
                    <a:pt x="1160" y="1405"/>
                  </a:lnTo>
                  <a:lnTo>
                    <a:pt x="1190" y="1345"/>
                  </a:lnTo>
                  <a:lnTo>
                    <a:pt x="1214" y="1282"/>
                  </a:lnTo>
                  <a:lnTo>
                    <a:pt x="1235" y="1217"/>
                  </a:lnTo>
                  <a:lnTo>
                    <a:pt x="1250" y="1150"/>
                  </a:lnTo>
                  <a:lnTo>
                    <a:pt x="1261" y="1082"/>
                  </a:lnTo>
                  <a:lnTo>
                    <a:pt x="1266" y="1011"/>
                  </a:lnTo>
                  <a:lnTo>
                    <a:pt x="1267" y="995"/>
                  </a:lnTo>
                  <a:lnTo>
                    <a:pt x="1266" y="920"/>
                  </a:lnTo>
                  <a:lnTo>
                    <a:pt x="1259" y="844"/>
                  </a:lnTo>
                  <a:lnTo>
                    <a:pt x="1246" y="769"/>
                  </a:lnTo>
                  <a:lnTo>
                    <a:pt x="1229" y="702"/>
                  </a:lnTo>
                  <a:lnTo>
                    <a:pt x="1207" y="638"/>
                  </a:lnTo>
                  <a:lnTo>
                    <a:pt x="1181" y="577"/>
                  </a:lnTo>
                  <a:lnTo>
                    <a:pt x="1150" y="517"/>
                  </a:lnTo>
                  <a:lnTo>
                    <a:pt x="1116" y="460"/>
                  </a:lnTo>
                  <a:lnTo>
                    <a:pt x="1077" y="406"/>
                  </a:lnTo>
                  <a:lnTo>
                    <a:pt x="1036" y="355"/>
                  </a:lnTo>
                  <a:lnTo>
                    <a:pt x="991" y="307"/>
                  </a:lnTo>
                  <a:lnTo>
                    <a:pt x="943" y="262"/>
                  </a:lnTo>
                  <a:lnTo>
                    <a:pt x="892" y="221"/>
                  </a:lnTo>
                  <a:lnTo>
                    <a:pt x="838" y="184"/>
                  </a:lnTo>
                  <a:lnTo>
                    <a:pt x="781" y="150"/>
                  </a:lnTo>
                  <a:lnTo>
                    <a:pt x="722" y="120"/>
                  </a:lnTo>
                  <a:lnTo>
                    <a:pt x="662" y="94"/>
                  </a:lnTo>
                  <a:lnTo>
                    <a:pt x="599" y="73"/>
                  </a:lnTo>
                  <a:lnTo>
                    <a:pt x="534" y="56"/>
                  </a:lnTo>
                  <a:lnTo>
                    <a:pt x="468" y="43"/>
                  </a:lnTo>
                  <a:lnTo>
                    <a:pt x="401" y="36"/>
                  </a:lnTo>
                  <a:lnTo>
                    <a:pt x="333" y="33"/>
                  </a:lnTo>
                  <a:lnTo>
                    <a:pt x="315" y="33"/>
                  </a:lnTo>
                  <a:lnTo>
                    <a:pt x="306" y="34"/>
                  </a:lnTo>
                  <a:lnTo>
                    <a:pt x="289" y="34"/>
                  </a:lnTo>
                  <a:lnTo>
                    <a:pt x="229" y="40"/>
                  </a:lnTo>
                  <a:lnTo>
                    <a:pt x="189" y="44"/>
                  </a:lnTo>
                  <a:lnTo>
                    <a:pt x="185" y="45"/>
                  </a:lnTo>
                  <a:lnTo>
                    <a:pt x="182" y="44"/>
                  </a:lnTo>
                  <a:lnTo>
                    <a:pt x="111" y="22"/>
                  </a:lnTo>
                  <a:lnTo>
                    <a:pt x="184" y="11"/>
                  </a:lnTo>
                  <a:lnTo>
                    <a:pt x="234" y="4"/>
                  </a:lnTo>
                  <a:lnTo>
                    <a:pt x="283" y="1"/>
                  </a:lnTo>
                  <a:lnTo>
                    <a:pt x="333" y="0"/>
                  </a:lnTo>
                  <a:close/>
                </a:path>
              </a:pathLst>
            </a:custGeom>
            <a:gradFill>
              <a:gsLst>
                <a:gs pos="0">
                  <a:schemeClr val="accent3">
                    <a:lumMod val="60000"/>
                    <a:lumOff val="40000"/>
                  </a:schemeClr>
                </a:gs>
                <a:gs pos="54000">
                  <a:schemeClr val="accent3"/>
                </a:gs>
              </a:gsLst>
              <a:lin ang="9600000"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24"/>
            <p:cNvSpPr>
              <a:spLocks/>
            </p:cNvSpPr>
            <p:nvPr/>
          </p:nvSpPr>
          <p:spPr bwMode="auto">
            <a:xfrm>
              <a:off x="5373688" y="2060575"/>
              <a:ext cx="3074988" cy="2547937"/>
            </a:xfrm>
            <a:custGeom>
              <a:avLst/>
              <a:gdLst/>
              <a:ahLst/>
              <a:cxnLst>
                <a:cxn ang="0">
                  <a:pos x="1082" y="7"/>
                </a:cxn>
                <a:cxn ang="0">
                  <a:pos x="1153" y="18"/>
                </a:cxn>
                <a:cxn ang="0">
                  <a:pos x="1205" y="30"/>
                </a:cxn>
                <a:cxn ang="0">
                  <a:pos x="1267" y="48"/>
                </a:cxn>
                <a:cxn ang="0">
                  <a:pos x="1646" y="278"/>
                </a:cxn>
                <a:cxn ang="0">
                  <a:pos x="1886" y="662"/>
                </a:cxn>
                <a:cxn ang="0">
                  <a:pos x="1925" y="1120"/>
                </a:cxn>
                <a:cxn ang="0">
                  <a:pos x="1743" y="1551"/>
                </a:cxn>
                <a:cxn ang="0">
                  <a:pos x="1700" y="1553"/>
                </a:cxn>
                <a:cxn ang="0">
                  <a:pos x="1837" y="1315"/>
                </a:cxn>
                <a:cxn ang="0">
                  <a:pos x="1894" y="844"/>
                </a:cxn>
                <a:cxn ang="0">
                  <a:pos x="1727" y="422"/>
                </a:cxn>
                <a:cxn ang="0">
                  <a:pos x="1378" y="129"/>
                </a:cxn>
                <a:cxn ang="0">
                  <a:pos x="1207" y="65"/>
                </a:cxn>
                <a:cxn ang="0">
                  <a:pos x="1151" y="52"/>
                </a:cxn>
                <a:cxn ang="0">
                  <a:pos x="1096" y="43"/>
                </a:cxn>
                <a:cxn ang="0">
                  <a:pos x="938" y="34"/>
                </a:cxn>
                <a:cxn ang="0">
                  <a:pos x="887" y="38"/>
                </a:cxn>
                <a:cxn ang="0">
                  <a:pos x="855" y="40"/>
                </a:cxn>
                <a:cxn ang="0">
                  <a:pos x="827" y="44"/>
                </a:cxn>
                <a:cxn ang="0">
                  <a:pos x="800" y="48"/>
                </a:cxn>
                <a:cxn ang="0">
                  <a:pos x="772" y="54"/>
                </a:cxn>
                <a:cxn ang="0">
                  <a:pos x="732" y="64"/>
                </a:cxn>
                <a:cxn ang="0">
                  <a:pos x="678" y="78"/>
                </a:cxn>
                <a:cxn ang="0">
                  <a:pos x="618" y="101"/>
                </a:cxn>
                <a:cxn ang="0">
                  <a:pos x="582" y="116"/>
                </a:cxn>
                <a:cxn ang="0">
                  <a:pos x="531" y="140"/>
                </a:cxn>
                <a:cxn ang="0">
                  <a:pos x="505" y="155"/>
                </a:cxn>
                <a:cxn ang="0">
                  <a:pos x="481" y="169"/>
                </a:cxn>
                <a:cxn ang="0">
                  <a:pos x="458" y="183"/>
                </a:cxn>
                <a:cxn ang="0">
                  <a:pos x="439" y="195"/>
                </a:cxn>
                <a:cxn ang="0">
                  <a:pos x="421" y="208"/>
                </a:cxn>
                <a:cxn ang="0">
                  <a:pos x="397" y="226"/>
                </a:cxn>
                <a:cxn ang="0">
                  <a:pos x="372" y="246"/>
                </a:cxn>
                <a:cxn ang="0">
                  <a:pos x="337" y="276"/>
                </a:cxn>
                <a:cxn ang="0">
                  <a:pos x="290" y="323"/>
                </a:cxn>
                <a:cxn ang="0">
                  <a:pos x="272" y="341"/>
                </a:cxn>
                <a:cxn ang="0">
                  <a:pos x="231" y="390"/>
                </a:cxn>
                <a:cxn ang="0">
                  <a:pos x="205" y="425"/>
                </a:cxn>
                <a:cxn ang="0">
                  <a:pos x="189" y="449"/>
                </a:cxn>
                <a:cxn ang="0">
                  <a:pos x="174" y="471"/>
                </a:cxn>
                <a:cxn ang="0">
                  <a:pos x="163" y="490"/>
                </a:cxn>
                <a:cxn ang="0">
                  <a:pos x="145" y="523"/>
                </a:cxn>
                <a:cxn ang="0">
                  <a:pos x="130" y="552"/>
                </a:cxn>
                <a:cxn ang="0">
                  <a:pos x="109" y="597"/>
                </a:cxn>
                <a:cxn ang="0">
                  <a:pos x="90" y="645"/>
                </a:cxn>
                <a:cxn ang="0">
                  <a:pos x="76" y="684"/>
                </a:cxn>
                <a:cxn ang="0">
                  <a:pos x="62" y="737"/>
                </a:cxn>
                <a:cxn ang="0">
                  <a:pos x="45" y="825"/>
                </a:cxn>
                <a:cxn ang="0">
                  <a:pos x="15" y="793"/>
                </a:cxn>
                <a:cxn ang="0">
                  <a:pos x="28" y="731"/>
                </a:cxn>
                <a:cxn ang="0">
                  <a:pos x="40" y="689"/>
                </a:cxn>
                <a:cxn ang="0">
                  <a:pos x="52" y="653"/>
                </a:cxn>
                <a:cxn ang="0">
                  <a:pos x="63" y="621"/>
                </a:cxn>
                <a:cxn ang="0">
                  <a:pos x="77" y="586"/>
                </a:cxn>
                <a:cxn ang="0">
                  <a:pos x="94" y="549"/>
                </a:cxn>
                <a:cxn ang="0">
                  <a:pos x="114" y="511"/>
                </a:cxn>
                <a:cxn ang="0">
                  <a:pos x="135" y="475"/>
                </a:cxn>
                <a:cxn ang="0">
                  <a:pos x="156" y="440"/>
                </a:cxn>
                <a:cxn ang="0">
                  <a:pos x="216" y="358"/>
                </a:cxn>
                <a:cxn ang="0">
                  <a:pos x="569" y="85"/>
                </a:cxn>
              </a:cxnLst>
              <a:rect l="0" t="0" r="r" b="b"/>
              <a:pathLst>
                <a:path w="1937" h="1605">
                  <a:moveTo>
                    <a:pt x="966" y="0"/>
                  </a:moveTo>
                  <a:lnTo>
                    <a:pt x="1008" y="1"/>
                  </a:lnTo>
                  <a:lnTo>
                    <a:pt x="1048" y="3"/>
                  </a:lnTo>
                  <a:lnTo>
                    <a:pt x="1074" y="6"/>
                  </a:lnTo>
                  <a:lnTo>
                    <a:pt x="1077" y="6"/>
                  </a:lnTo>
                  <a:lnTo>
                    <a:pt x="1080" y="7"/>
                  </a:lnTo>
                  <a:lnTo>
                    <a:pt x="1082" y="7"/>
                  </a:lnTo>
                  <a:lnTo>
                    <a:pt x="1100" y="10"/>
                  </a:lnTo>
                  <a:lnTo>
                    <a:pt x="1110" y="11"/>
                  </a:lnTo>
                  <a:lnTo>
                    <a:pt x="1127" y="13"/>
                  </a:lnTo>
                  <a:lnTo>
                    <a:pt x="1129" y="14"/>
                  </a:lnTo>
                  <a:lnTo>
                    <a:pt x="1134" y="14"/>
                  </a:lnTo>
                  <a:lnTo>
                    <a:pt x="1136" y="15"/>
                  </a:lnTo>
                  <a:lnTo>
                    <a:pt x="1153" y="18"/>
                  </a:lnTo>
                  <a:lnTo>
                    <a:pt x="1155" y="19"/>
                  </a:lnTo>
                  <a:lnTo>
                    <a:pt x="1159" y="20"/>
                  </a:lnTo>
                  <a:lnTo>
                    <a:pt x="1162" y="20"/>
                  </a:lnTo>
                  <a:lnTo>
                    <a:pt x="1171" y="21"/>
                  </a:lnTo>
                  <a:lnTo>
                    <a:pt x="1187" y="25"/>
                  </a:lnTo>
                  <a:lnTo>
                    <a:pt x="1196" y="28"/>
                  </a:lnTo>
                  <a:lnTo>
                    <a:pt x="1205" y="30"/>
                  </a:lnTo>
                  <a:lnTo>
                    <a:pt x="1212" y="31"/>
                  </a:lnTo>
                  <a:lnTo>
                    <a:pt x="1232" y="37"/>
                  </a:lnTo>
                  <a:lnTo>
                    <a:pt x="1237" y="39"/>
                  </a:lnTo>
                  <a:lnTo>
                    <a:pt x="1261" y="46"/>
                  </a:lnTo>
                  <a:lnTo>
                    <a:pt x="1263" y="47"/>
                  </a:lnTo>
                  <a:lnTo>
                    <a:pt x="1265" y="47"/>
                  </a:lnTo>
                  <a:lnTo>
                    <a:pt x="1267" y="48"/>
                  </a:lnTo>
                  <a:lnTo>
                    <a:pt x="1327" y="69"/>
                  </a:lnTo>
                  <a:lnTo>
                    <a:pt x="1386" y="95"/>
                  </a:lnTo>
                  <a:lnTo>
                    <a:pt x="1443" y="124"/>
                  </a:lnTo>
                  <a:lnTo>
                    <a:pt x="1497" y="158"/>
                  </a:lnTo>
                  <a:lnTo>
                    <a:pt x="1550" y="195"/>
                  </a:lnTo>
                  <a:lnTo>
                    <a:pt x="1600" y="235"/>
                  </a:lnTo>
                  <a:lnTo>
                    <a:pt x="1646" y="278"/>
                  </a:lnTo>
                  <a:lnTo>
                    <a:pt x="1691" y="324"/>
                  </a:lnTo>
                  <a:lnTo>
                    <a:pt x="1732" y="374"/>
                  </a:lnTo>
                  <a:lnTo>
                    <a:pt x="1770" y="426"/>
                  </a:lnTo>
                  <a:lnTo>
                    <a:pt x="1805" y="482"/>
                  </a:lnTo>
                  <a:lnTo>
                    <a:pt x="1836" y="540"/>
                  </a:lnTo>
                  <a:lnTo>
                    <a:pt x="1863" y="599"/>
                  </a:lnTo>
                  <a:lnTo>
                    <a:pt x="1886" y="662"/>
                  </a:lnTo>
                  <a:lnTo>
                    <a:pt x="1905" y="724"/>
                  </a:lnTo>
                  <a:lnTo>
                    <a:pt x="1919" y="788"/>
                  </a:lnTo>
                  <a:lnTo>
                    <a:pt x="1929" y="853"/>
                  </a:lnTo>
                  <a:lnTo>
                    <a:pt x="1935" y="918"/>
                  </a:lnTo>
                  <a:lnTo>
                    <a:pt x="1937" y="985"/>
                  </a:lnTo>
                  <a:lnTo>
                    <a:pt x="1933" y="1051"/>
                  </a:lnTo>
                  <a:lnTo>
                    <a:pt x="1925" y="1120"/>
                  </a:lnTo>
                  <a:lnTo>
                    <a:pt x="1912" y="1186"/>
                  </a:lnTo>
                  <a:lnTo>
                    <a:pt x="1895" y="1252"/>
                  </a:lnTo>
                  <a:lnTo>
                    <a:pt x="1873" y="1315"/>
                  </a:lnTo>
                  <a:lnTo>
                    <a:pt x="1846" y="1377"/>
                  </a:lnTo>
                  <a:lnTo>
                    <a:pt x="1817" y="1438"/>
                  </a:lnTo>
                  <a:lnTo>
                    <a:pt x="1782" y="1495"/>
                  </a:lnTo>
                  <a:lnTo>
                    <a:pt x="1743" y="1551"/>
                  </a:lnTo>
                  <a:lnTo>
                    <a:pt x="1700" y="1605"/>
                  </a:lnTo>
                  <a:lnTo>
                    <a:pt x="1700" y="1601"/>
                  </a:lnTo>
                  <a:lnTo>
                    <a:pt x="1700" y="1598"/>
                  </a:lnTo>
                  <a:lnTo>
                    <a:pt x="1701" y="1556"/>
                  </a:lnTo>
                  <a:lnTo>
                    <a:pt x="1700" y="1558"/>
                  </a:lnTo>
                  <a:lnTo>
                    <a:pt x="1700" y="1555"/>
                  </a:lnTo>
                  <a:lnTo>
                    <a:pt x="1700" y="1553"/>
                  </a:lnTo>
                  <a:lnTo>
                    <a:pt x="1700" y="1550"/>
                  </a:lnTo>
                  <a:lnTo>
                    <a:pt x="1700" y="1550"/>
                  </a:lnTo>
                  <a:lnTo>
                    <a:pt x="1700" y="1551"/>
                  </a:lnTo>
                  <a:lnTo>
                    <a:pt x="1741" y="1496"/>
                  </a:lnTo>
                  <a:lnTo>
                    <a:pt x="1778" y="1438"/>
                  </a:lnTo>
                  <a:lnTo>
                    <a:pt x="1809" y="1377"/>
                  </a:lnTo>
                  <a:lnTo>
                    <a:pt x="1837" y="1315"/>
                  </a:lnTo>
                  <a:lnTo>
                    <a:pt x="1860" y="1251"/>
                  </a:lnTo>
                  <a:lnTo>
                    <a:pt x="1878" y="1184"/>
                  </a:lnTo>
                  <a:lnTo>
                    <a:pt x="1891" y="1117"/>
                  </a:lnTo>
                  <a:lnTo>
                    <a:pt x="1900" y="1047"/>
                  </a:lnTo>
                  <a:lnTo>
                    <a:pt x="1903" y="979"/>
                  </a:lnTo>
                  <a:lnTo>
                    <a:pt x="1901" y="910"/>
                  </a:lnTo>
                  <a:lnTo>
                    <a:pt x="1894" y="844"/>
                  </a:lnTo>
                  <a:lnTo>
                    <a:pt x="1883" y="778"/>
                  </a:lnTo>
                  <a:lnTo>
                    <a:pt x="1868" y="714"/>
                  </a:lnTo>
                  <a:lnTo>
                    <a:pt x="1848" y="652"/>
                  </a:lnTo>
                  <a:lnTo>
                    <a:pt x="1824" y="590"/>
                  </a:lnTo>
                  <a:lnTo>
                    <a:pt x="1795" y="532"/>
                  </a:lnTo>
                  <a:lnTo>
                    <a:pt x="1764" y="476"/>
                  </a:lnTo>
                  <a:lnTo>
                    <a:pt x="1727" y="422"/>
                  </a:lnTo>
                  <a:lnTo>
                    <a:pt x="1687" y="370"/>
                  </a:lnTo>
                  <a:lnTo>
                    <a:pt x="1644" y="322"/>
                  </a:lnTo>
                  <a:lnTo>
                    <a:pt x="1597" y="277"/>
                  </a:lnTo>
                  <a:lnTo>
                    <a:pt x="1546" y="234"/>
                  </a:lnTo>
                  <a:lnTo>
                    <a:pt x="1493" y="195"/>
                  </a:lnTo>
                  <a:lnTo>
                    <a:pt x="1437" y="160"/>
                  </a:lnTo>
                  <a:lnTo>
                    <a:pt x="1378" y="129"/>
                  </a:lnTo>
                  <a:lnTo>
                    <a:pt x="1316" y="102"/>
                  </a:lnTo>
                  <a:lnTo>
                    <a:pt x="1251" y="78"/>
                  </a:lnTo>
                  <a:lnTo>
                    <a:pt x="1227" y="71"/>
                  </a:lnTo>
                  <a:lnTo>
                    <a:pt x="1218" y="67"/>
                  </a:lnTo>
                  <a:lnTo>
                    <a:pt x="1213" y="67"/>
                  </a:lnTo>
                  <a:lnTo>
                    <a:pt x="1209" y="66"/>
                  </a:lnTo>
                  <a:lnTo>
                    <a:pt x="1207" y="65"/>
                  </a:lnTo>
                  <a:lnTo>
                    <a:pt x="1203" y="65"/>
                  </a:lnTo>
                  <a:lnTo>
                    <a:pt x="1197" y="63"/>
                  </a:lnTo>
                  <a:lnTo>
                    <a:pt x="1179" y="58"/>
                  </a:lnTo>
                  <a:lnTo>
                    <a:pt x="1173" y="57"/>
                  </a:lnTo>
                  <a:lnTo>
                    <a:pt x="1171" y="57"/>
                  </a:lnTo>
                  <a:lnTo>
                    <a:pt x="1155" y="53"/>
                  </a:lnTo>
                  <a:lnTo>
                    <a:pt x="1151" y="52"/>
                  </a:lnTo>
                  <a:lnTo>
                    <a:pt x="1146" y="51"/>
                  </a:lnTo>
                  <a:lnTo>
                    <a:pt x="1130" y="48"/>
                  </a:lnTo>
                  <a:lnTo>
                    <a:pt x="1127" y="48"/>
                  </a:lnTo>
                  <a:lnTo>
                    <a:pt x="1124" y="48"/>
                  </a:lnTo>
                  <a:lnTo>
                    <a:pt x="1121" y="47"/>
                  </a:lnTo>
                  <a:lnTo>
                    <a:pt x="1105" y="44"/>
                  </a:lnTo>
                  <a:lnTo>
                    <a:pt x="1096" y="43"/>
                  </a:lnTo>
                  <a:lnTo>
                    <a:pt x="1079" y="40"/>
                  </a:lnTo>
                  <a:lnTo>
                    <a:pt x="1073" y="40"/>
                  </a:lnTo>
                  <a:lnTo>
                    <a:pt x="1071" y="39"/>
                  </a:lnTo>
                  <a:lnTo>
                    <a:pt x="1046" y="38"/>
                  </a:lnTo>
                  <a:lnTo>
                    <a:pt x="1006" y="35"/>
                  </a:lnTo>
                  <a:lnTo>
                    <a:pt x="966" y="34"/>
                  </a:lnTo>
                  <a:lnTo>
                    <a:pt x="938" y="34"/>
                  </a:lnTo>
                  <a:lnTo>
                    <a:pt x="924" y="35"/>
                  </a:lnTo>
                  <a:lnTo>
                    <a:pt x="920" y="35"/>
                  </a:lnTo>
                  <a:lnTo>
                    <a:pt x="916" y="36"/>
                  </a:lnTo>
                  <a:lnTo>
                    <a:pt x="903" y="36"/>
                  </a:lnTo>
                  <a:lnTo>
                    <a:pt x="899" y="37"/>
                  </a:lnTo>
                  <a:lnTo>
                    <a:pt x="891" y="37"/>
                  </a:lnTo>
                  <a:lnTo>
                    <a:pt x="887" y="38"/>
                  </a:lnTo>
                  <a:lnTo>
                    <a:pt x="880" y="38"/>
                  </a:lnTo>
                  <a:lnTo>
                    <a:pt x="876" y="39"/>
                  </a:lnTo>
                  <a:lnTo>
                    <a:pt x="870" y="39"/>
                  </a:lnTo>
                  <a:lnTo>
                    <a:pt x="866" y="39"/>
                  </a:lnTo>
                  <a:lnTo>
                    <a:pt x="862" y="39"/>
                  </a:lnTo>
                  <a:lnTo>
                    <a:pt x="859" y="40"/>
                  </a:lnTo>
                  <a:lnTo>
                    <a:pt x="855" y="40"/>
                  </a:lnTo>
                  <a:lnTo>
                    <a:pt x="853" y="41"/>
                  </a:lnTo>
                  <a:lnTo>
                    <a:pt x="847" y="41"/>
                  </a:lnTo>
                  <a:lnTo>
                    <a:pt x="842" y="42"/>
                  </a:lnTo>
                  <a:lnTo>
                    <a:pt x="838" y="43"/>
                  </a:lnTo>
                  <a:lnTo>
                    <a:pt x="836" y="43"/>
                  </a:lnTo>
                  <a:lnTo>
                    <a:pt x="832" y="44"/>
                  </a:lnTo>
                  <a:lnTo>
                    <a:pt x="827" y="44"/>
                  </a:lnTo>
                  <a:lnTo>
                    <a:pt x="821" y="45"/>
                  </a:lnTo>
                  <a:lnTo>
                    <a:pt x="818" y="46"/>
                  </a:lnTo>
                  <a:lnTo>
                    <a:pt x="815" y="46"/>
                  </a:lnTo>
                  <a:lnTo>
                    <a:pt x="812" y="47"/>
                  </a:lnTo>
                  <a:lnTo>
                    <a:pt x="809" y="48"/>
                  </a:lnTo>
                  <a:lnTo>
                    <a:pt x="804" y="48"/>
                  </a:lnTo>
                  <a:lnTo>
                    <a:pt x="800" y="48"/>
                  </a:lnTo>
                  <a:lnTo>
                    <a:pt x="798" y="49"/>
                  </a:lnTo>
                  <a:lnTo>
                    <a:pt x="795" y="49"/>
                  </a:lnTo>
                  <a:lnTo>
                    <a:pt x="791" y="50"/>
                  </a:lnTo>
                  <a:lnTo>
                    <a:pt x="781" y="52"/>
                  </a:lnTo>
                  <a:lnTo>
                    <a:pt x="778" y="53"/>
                  </a:lnTo>
                  <a:lnTo>
                    <a:pt x="774" y="54"/>
                  </a:lnTo>
                  <a:lnTo>
                    <a:pt x="772" y="54"/>
                  </a:lnTo>
                  <a:lnTo>
                    <a:pt x="761" y="57"/>
                  </a:lnTo>
                  <a:lnTo>
                    <a:pt x="758" y="57"/>
                  </a:lnTo>
                  <a:lnTo>
                    <a:pt x="755" y="57"/>
                  </a:lnTo>
                  <a:lnTo>
                    <a:pt x="752" y="58"/>
                  </a:lnTo>
                  <a:lnTo>
                    <a:pt x="741" y="61"/>
                  </a:lnTo>
                  <a:lnTo>
                    <a:pt x="736" y="62"/>
                  </a:lnTo>
                  <a:lnTo>
                    <a:pt x="732" y="64"/>
                  </a:lnTo>
                  <a:lnTo>
                    <a:pt x="721" y="67"/>
                  </a:lnTo>
                  <a:lnTo>
                    <a:pt x="718" y="67"/>
                  </a:lnTo>
                  <a:lnTo>
                    <a:pt x="716" y="67"/>
                  </a:lnTo>
                  <a:lnTo>
                    <a:pt x="712" y="68"/>
                  </a:lnTo>
                  <a:lnTo>
                    <a:pt x="693" y="75"/>
                  </a:lnTo>
                  <a:lnTo>
                    <a:pt x="682" y="77"/>
                  </a:lnTo>
                  <a:lnTo>
                    <a:pt x="678" y="78"/>
                  </a:lnTo>
                  <a:lnTo>
                    <a:pt x="673" y="80"/>
                  </a:lnTo>
                  <a:lnTo>
                    <a:pt x="649" y="88"/>
                  </a:lnTo>
                  <a:lnTo>
                    <a:pt x="644" y="91"/>
                  </a:lnTo>
                  <a:lnTo>
                    <a:pt x="630" y="95"/>
                  </a:lnTo>
                  <a:lnTo>
                    <a:pt x="625" y="98"/>
                  </a:lnTo>
                  <a:lnTo>
                    <a:pt x="621" y="99"/>
                  </a:lnTo>
                  <a:lnTo>
                    <a:pt x="618" y="101"/>
                  </a:lnTo>
                  <a:lnTo>
                    <a:pt x="605" y="106"/>
                  </a:lnTo>
                  <a:lnTo>
                    <a:pt x="603" y="107"/>
                  </a:lnTo>
                  <a:lnTo>
                    <a:pt x="601" y="107"/>
                  </a:lnTo>
                  <a:lnTo>
                    <a:pt x="599" y="108"/>
                  </a:lnTo>
                  <a:lnTo>
                    <a:pt x="584" y="114"/>
                  </a:lnTo>
                  <a:lnTo>
                    <a:pt x="583" y="115"/>
                  </a:lnTo>
                  <a:lnTo>
                    <a:pt x="582" y="116"/>
                  </a:lnTo>
                  <a:lnTo>
                    <a:pt x="581" y="116"/>
                  </a:lnTo>
                  <a:lnTo>
                    <a:pt x="563" y="125"/>
                  </a:lnTo>
                  <a:lnTo>
                    <a:pt x="562" y="125"/>
                  </a:lnTo>
                  <a:lnTo>
                    <a:pt x="545" y="133"/>
                  </a:lnTo>
                  <a:lnTo>
                    <a:pt x="539" y="136"/>
                  </a:lnTo>
                  <a:lnTo>
                    <a:pt x="536" y="139"/>
                  </a:lnTo>
                  <a:lnTo>
                    <a:pt x="531" y="140"/>
                  </a:lnTo>
                  <a:lnTo>
                    <a:pt x="527" y="143"/>
                  </a:lnTo>
                  <a:lnTo>
                    <a:pt x="524" y="144"/>
                  </a:lnTo>
                  <a:lnTo>
                    <a:pt x="520" y="146"/>
                  </a:lnTo>
                  <a:lnTo>
                    <a:pt x="515" y="149"/>
                  </a:lnTo>
                  <a:lnTo>
                    <a:pt x="509" y="152"/>
                  </a:lnTo>
                  <a:lnTo>
                    <a:pt x="507" y="153"/>
                  </a:lnTo>
                  <a:lnTo>
                    <a:pt x="505" y="155"/>
                  </a:lnTo>
                  <a:lnTo>
                    <a:pt x="502" y="156"/>
                  </a:lnTo>
                  <a:lnTo>
                    <a:pt x="500" y="158"/>
                  </a:lnTo>
                  <a:lnTo>
                    <a:pt x="492" y="162"/>
                  </a:lnTo>
                  <a:lnTo>
                    <a:pt x="490" y="163"/>
                  </a:lnTo>
                  <a:lnTo>
                    <a:pt x="488" y="165"/>
                  </a:lnTo>
                  <a:lnTo>
                    <a:pt x="485" y="167"/>
                  </a:lnTo>
                  <a:lnTo>
                    <a:pt x="481" y="169"/>
                  </a:lnTo>
                  <a:lnTo>
                    <a:pt x="475" y="172"/>
                  </a:lnTo>
                  <a:lnTo>
                    <a:pt x="473" y="174"/>
                  </a:lnTo>
                  <a:lnTo>
                    <a:pt x="471" y="176"/>
                  </a:lnTo>
                  <a:lnTo>
                    <a:pt x="468" y="176"/>
                  </a:lnTo>
                  <a:lnTo>
                    <a:pt x="465" y="178"/>
                  </a:lnTo>
                  <a:lnTo>
                    <a:pt x="462" y="181"/>
                  </a:lnTo>
                  <a:lnTo>
                    <a:pt x="458" y="183"/>
                  </a:lnTo>
                  <a:lnTo>
                    <a:pt x="456" y="185"/>
                  </a:lnTo>
                  <a:lnTo>
                    <a:pt x="454" y="186"/>
                  </a:lnTo>
                  <a:lnTo>
                    <a:pt x="452" y="187"/>
                  </a:lnTo>
                  <a:lnTo>
                    <a:pt x="448" y="189"/>
                  </a:lnTo>
                  <a:lnTo>
                    <a:pt x="445" y="192"/>
                  </a:lnTo>
                  <a:lnTo>
                    <a:pt x="442" y="194"/>
                  </a:lnTo>
                  <a:lnTo>
                    <a:pt x="439" y="195"/>
                  </a:lnTo>
                  <a:lnTo>
                    <a:pt x="437" y="197"/>
                  </a:lnTo>
                  <a:lnTo>
                    <a:pt x="435" y="198"/>
                  </a:lnTo>
                  <a:lnTo>
                    <a:pt x="432" y="201"/>
                  </a:lnTo>
                  <a:lnTo>
                    <a:pt x="428" y="203"/>
                  </a:lnTo>
                  <a:lnTo>
                    <a:pt x="426" y="205"/>
                  </a:lnTo>
                  <a:lnTo>
                    <a:pt x="423" y="206"/>
                  </a:lnTo>
                  <a:lnTo>
                    <a:pt x="421" y="208"/>
                  </a:lnTo>
                  <a:lnTo>
                    <a:pt x="418" y="210"/>
                  </a:lnTo>
                  <a:lnTo>
                    <a:pt x="414" y="213"/>
                  </a:lnTo>
                  <a:lnTo>
                    <a:pt x="409" y="216"/>
                  </a:lnTo>
                  <a:lnTo>
                    <a:pt x="406" y="219"/>
                  </a:lnTo>
                  <a:lnTo>
                    <a:pt x="403" y="222"/>
                  </a:lnTo>
                  <a:lnTo>
                    <a:pt x="400" y="224"/>
                  </a:lnTo>
                  <a:lnTo>
                    <a:pt x="397" y="226"/>
                  </a:lnTo>
                  <a:lnTo>
                    <a:pt x="394" y="229"/>
                  </a:lnTo>
                  <a:lnTo>
                    <a:pt x="387" y="234"/>
                  </a:lnTo>
                  <a:lnTo>
                    <a:pt x="384" y="236"/>
                  </a:lnTo>
                  <a:lnTo>
                    <a:pt x="382" y="239"/>
                  </a:lnTo>
                  <a:lnTo>
                    <a:pt x="378" y="241"/>
                  </a:lnTo>
                  <a:lnTo>
                    <a:pt x="375" y="243"/>
                  </a:lnTo>
                  <a:lnTo>
                    <a:pt x="372" y="246"/>
                  </a:lnTo>
                  <a:lnTo>
                    <a:pt x="367" y="250"/>
                  </a:lnTo>
                  <a:lnTo>
                    <a:pt x="364" y="253"/>
                  </a:lnTo>
                  <a:lnTo>
                    <a:pt x="356" y="259"/>
                  </a:lnTo>
                  <a:lnTo>
                    <a:pt x="348" y="267"/>
                  </a:lnTo>
                  <a:lnTo>
                    <a:pt x="345" y="269"/>
                  </a:lnTo>
                  <a:lnTo>
                    <a:pt x="342" y="272"/>
                  </a:lnTo>
                  <a:lnTo>
                    <a:pt x="337" y="276"/>
                  </a:lnTo>
                  <a:lnTo>
                    <a:pt x="327" y="286"/>
                  </a:lnTo>
                  <a:lnTo>
                    <a:pt x="323" y="289"/>
                  </a:lnTo>
                  <a:lnTo>
                    <a:pt x="313" y="299"/>
                  </a:lnTo>
                  <a:lnTo>
                    <a:pt x="309" y="303"/>
                  </a:lnTo>
                  <a:lnTo>
                    <a:pt x="299" y="313"/>
                  </a:lnTo>
                  <a:lnTo>
                    <a:pt x="296" y="316"/>
                  </a:lnTo>
                  <a:lnTo>
                    <a:pt x="290" y="323"/>
                  </a:lnTo>
                  <a:lnTo>
                    <a:pt x="289" y="324"/>
                  </a:lnTo>
                  <a:lnTo>
                    <a:pt x="287" y="325"/>
                  </a:lnTo>
                  <a:lnTo>
                    <a:pt x="285" y="327"/>
                  </a:lnTo>
                  <a:lnTo>
                    <a:pt x="281" y="332"/>
                  </a:lnTo>
                  <a:lnTo>
                    <a:pt x="274" y="339"/>
                  </a:lnTo>
                  <a:lnTo>
                    <a:pt x="273" y="341"/>
                  </a:lnTo>
                  <a:lnTo>
                    <a:pt x="272" y="341"/>
                  </a:lnTo>
                  <a:lnTo>
                    <a:pt x="259" y="356"/>
                  </a:lnTo>
                  <a:lnTo>
                    <a:pt x="259" y="357"/>
                  </a:lnTo>
                  <a:lnTo>
                    <a:pt x="245" y="372"/>
                  </a:lnTo>
                  <a:lnTo>
                    <a:pt x="245" y="373"/>
                  </a:lnTo>
                  <a:lnTo>
                    <a:pt x="239" y="380"/>
                  </a:lnTo>
                  <a:lnTo>
                    <a:pt x="234" y="387"/>
                  </a:lnTo>
                  <a:lnTo>
                    <a:pt x="231" y="390"/>
                  </a:lnTo>
                  <a:lnTo>
                    <a:pt x="230" y="392"/>
                  </a:lnTo>
                  <a:lnTo>
                    <a:pt x="221" y="403"/>
                  </a:lnTo>
                  <a:lnTo>
                    <a:pt x="218" y="408"/>
                  </a:lnTo>
                  <a:lnTo>
                    <a:pt x="209" y="419"/>
                  </a:lnTo>
                  <a:lnTo>
                    <a:pt x="208" y="421"/>
                  </a:lnTo>
                  <a:lnTo>
                    <a:pt x="207" y="424"/>
                  </a:lnTo>
                  <a:lnTo>
                    <a:pt x="205" y="425"/>
                  </a:lnTo>
                  <a:lnTo>
                    <a:pt x="203" y="429"/>
                  </a:lnTo>
                  <a:lnTo>
                    <a:pt x="200" y="432"/>
                  </a:lnTo>
                  <a:lnTo>
                    <a:pt x="198" y="435"/>
                  </a:lnTo>
                  <a:lnTo>
                    <a:pt x="197" y="438"/>
                  </a:lnTo>
                  <a:lnTo>
                    <a:pt x="193" y="442"/>
                  </a:lnTo>
                  <a:lnTo>
                    <a:pt x="191" y="445"/>
                  </a:lnTo>
                  <a:lnTo>
                    <a:pt x="189" y="449"/>
                  </a:lnTo>
                  <a:lnTo>
                    <a:pt x="185" y="454"/>
                  </a:lnTo>
                  <a:lnTo>
                    <a:pt x="184" y="457"/>
                  </a:lnTo>
                  <a:lnTo>
                    <a:pt x="182" y="459"/>
                  </a:lnTo>
                  <a:lnTo>
                    <a:pt x="181" y="462"/>
                  </a:lnTo>
                  <a:lnTo>
                    <a:pt x="178" y="465"/>
                  </a:lnTo>
                  <a:lnTo>
                    <a:pt x="176" y="469"/>
                  </a:lnTo>
                  <a:lnTo>
                    <a:pt x="174" y="471"/>
                  </a:lnTo>
                  <a:lnTo>
                    <a:pt x="173" y="473"/>
                  </a:lnTo>
                  <a:lnTo>
                    <a:pt x="172" y="476"/>
                  </a:lnTo>
                  <a:lnTo>
                    <a:pt x="170" y="479"/>
                  </a:lnTo>
                  <a:lnTo>
                    <a:pt x="168" y="482"/>
                  </a:lnTo>
                  <a:lnTo>
                    <a:pt x="165" y="486"/>
                  </a:lnTo>
                  <a:lnTo>
                    <a:pt x="164" y="488"/>
                  </a:lnTo>
                  <a:lnTo>
                    <a:pt x="163" y="490"/>
                  </a:lnTo>
                  <a:lnTo>
                    <a:pt x="162" y="493"/>
                  </a:lnTo>
                  <a:lnTo>
                    <a:pt x="159" y="497"/>
                  </a:lnTo>
                  <a:lnTo>
                    <a:pt x="157" y="499"/>
                  </a:lnTo>
                  <a:lnTo>
                    <a:pt x="154" y="506"/>
                  </a:lnTo>
                  <a:lnTo>
                    <a:pt x="152" y="511"/>
                  </a:lnTo>
                  <a:lnTo>
                    <a:pt x="149" y="514"/>
                  </a:lnTo>
                  <a:lnTo>
                    <a:pt x="145" y="523"/>
                  </a:lnTo>
                  <a:lnTo>
                    <a:pt x="143" y="525"/>
                  </a:lnTo>
                  <a:lnTo>
                    <a:pt x="142" y="528"/>
                  </a:lnTo>
                  <a:lnTo>
                    <a:pt x="139" y="534"/>
                  </a:lnTo>
                  <a:lnTo>
                    <a:pt x="136" y="538"/>
                  </a:lnTo>
                  <a:lnTo>
                    <a:pt x="135" y="542"/>
                  </a:lnTo>
                  <a:lnTo>
                    <a:pt x="133" y="546"/>
                  </a:lnTo>
                  <a:lnTo>
                    <a:pt x="130" y="552"/>
                  </a:lnTo>
                  <a:lnTo>
                    <a:pt x="127" y="556"/>
                  </a:lnTo>
                  <a:lnTo>
                    <a:pt x="126" y="560"/>
                  </a:lnTo>
                  <a:lnTo>
                    <a:pt x="124" y="564"/>
                  </a:lnTo>
                  <a:lnTo>
                    <a:pt x="117" y="579"/>
                  </a:lnTo>
                  <a:lnTo>
                    <a:pt x="115" y="583"/>
                  </a:lnTo>
                  <a:lnTo>
                    <a:pt x="114" y="586"/>
                  </a:lnTo>
                  <a:lnTo>
                    <a:pt x="109" y="597"/>
                  </a:lnTo>
                  <a:lnTo>
                    <a:pt x="107" y="601"/>
                  </a:lnTo>
                  <a:lnTo>
                    <a:pt x="105" y="607"/>
                  </a:lnTo>
                  <a:lnTo>
                    <a:pt x="102" y="612"/>
                  </a:lnTo>
                  <a:lnTo>
                    <a:pt x="100" y="620"/>
                  </a:lnTo>
                  <a:lnTo>
                    <a:pt x="97" y="625"/>
                  </a:lnTo>
                  <a:lnTo>
                    <a:pt x="92" y="639"/>
                  </a:lnTo>
                  <a:lnTo>
                    <a:pt x="90" y="645"/>
                  </a:lnTo>
                  <a:lnTo>
                    <a:pt x="85" y="659"/>
                  </a:lnTo>
                  <a:lnTo>
                    <a:pt x="83" y="662"/>
                  </a:lnTo>
                  <a:lnTo>
                    <a:pt x="82" y="667"/>
                  </a:lnTo>
                  <a:lnTo>
                    <a:pt x="81" y="671"/>
                  </a:lnTo>
                  <a:lnTo>
                    <a:pt x="79" y="676"/>
                  </a:lnTo>
                  <a:lnTo>
                    <a:pt x="79" y="678"/>
                  </a:lnTo>
                  <a:lnTo>
                    <a:pt x="76" y="684"/>
                  </a:lnTo>
                  <a:lnTo>
                    <a:pt x="73" y="695"/>
                  </a:lnTo>
                  <a:lnTo>
                    <a:pt x="73" y="698"/>
                  </a:lnTo>
                  <a:lnTo>
                    <a:pt x="67" y="717"/>
                  </a:lnTo>
                  <a:lnTo>
                    <a:pt x="67" y="717"/>
                  </a:lnTo>
                  <a:lnTo>
                    <a:pt x="66" y="717"/>
                  </a:lnTo>
                  <a:lnTo>
                    <a:pt x="63" y="727"/>
                  </a:lnTo>
                  <a:lnTo>
                    <a:pt x="62" y="737"/>
                  </a:lnTo>
                  <a:lnTo>
                    <a:pt x="59" y="745"/>
                  </a:lnTo>
                  <a:lnTo>
                    <a:pt x="59" y="748"/>
                  </a:lnTo>
                  <a:lnTo>
                    <a:pt x="55" y="763"/>
                  </a:lnTo>
                  <a:lnTo>
                    <a:pt x="53" y="778"/>
                  </a:lnTo>
                  <a:lnTo>
                    <a:pt x="50" y="791"/>
                  </a:lnTo>
                  <a:lnTo>
                    <a:pt x="47" y="807"/>
                  </a:lnTo>
                  <a:lnTo>
                    <a:pt x="45" y="825"/>
                  </a:lnTo>
                  <a:lnTo>
                    <a:pt x="42" y="827"/>
                  </a:lnTo>
                  <a:lnTo>
                    <a:pt x="41" y="829"/>
                  </a:lnTo>
                  <a:lnTo>
                    <a:pt x="0" y="888"/>
                  </a:lnTo>
                  <a:lnTo>
                    <a:pt x="10" y="817"/>
                  </a:lnTo>
                  <a:lnTo>
                    <a:pt x="11" y="810"/>
                  </a:lnTo>
                  <a:lnTo>
                    <a:pt x="13" y="804"/>
                  </a:lnTo>
                  <a:lnTo>
                    <a:pt x="15" y="793"/>
                  </a:lnTo>
                  <a:lnTo>
                    <a:pt x="15" y="790"/>
                  </a:lnTo>
                  <a:lnTo>
                    <a:pt x="17" y="783"/>
                  </a:lnTo>
                  <a:lnTo>
                    <a:pt x="19" y="767"/>
                  </a:lnTo>
                  <a:lnTo>
                    <a:pt x="21" y="762"/>
                  </a:lnTo>
                  <a:lnTo>
                    <a:pt x="24" y="746"/>
                  </a:lnTo>
                  <a:lnTo>
                    <a:pt x="26" y="742"/>
                  </a:lnTo>
                  <a:lnTo>
                    <a:pt x="28" y="731"/>
                  </a:lnTo>
                  <a:lnTo>
                    <a:pt x="29" y="726"/>
                  </a:lnTo>
                  <a:lnTo>
                    <a:pt x="31" y="721"/>
                  </a:lnTo>
                  <a:lnTo>
                    <a:pt x="34" y="710"/>
                  </a:lnTo>
                  <a:lnTo>
                    <a:pt x="35" y="706"/>
                  </a:lnTo>
                  <a:lnTo>
                    <a:pt x="36" y="701"/>
                  </a:lnTo>
                  <a:lnTo>
                    <a:pt x="38" y="695"/>
                  </a:lnTo>
                  <a:lnTo>
                    <a:pt x="40" y="689"/>
                  </a:lnTo>
                  <a:lnTo>
                    <a:pt x="41" y="685"/>
                  </a:lnTo>
                  <a:lnTo>
                    <a:pt x="43" y="680"/>
                  </a:lnTo>
                  <a:lnTo>
                    <a:pt x="45" y="673"/>
                  </a:lnTo>
                  <a:lnTo>
                    <a:pt x="46" y="669"/>
                  </a:lnTo>
                  <a:lnTo>
                    <a:pt x="49" y="661"/>
                  </a:lnTo>
                  <a:lnTo>
                    <a:pt x="50" y="657"/>
                  </a:lnTo>
                  <a:lnTo>
                    <a:pt x="52" y="653"/>
                  </a:lnTo>
                  <a:lnTo>
                    <a:pt x="53" y="649"/>
                  </a:lnTo>
                  <a:lnTo>
                    <a:pt x="55" y="641"/>
                  </a:lnTo>
                  <a:lnTo>
                    <a:pt x="57" y="637"/>
                  </a:lnTo>
                  <a:lnTo>
                    <a:pt x="59" y="633"/>
                  </a:lnTo>
                  <a:lnTo>
                    <a:pt x="60" y="629"/>
                  </a:lnTo>
                  <a:lnTo>
                    <a:pt x="62" y="625"/>
                  </a:lnTo>
                  <a:lnTo>
                    <a:pt x="63" y="621"/>
                  </a:lnTo>
                  <a:lnTo>
                    <a:pt x="64" y="617"/>
                  </a:lnTo>
                  <a:lnTo>
                    <a:pt x="66" y="613"/>
                  </a:lnTo>
                  <a:lnTo>
                    <a:pt x="68" y="609"/>
                  </a:lnTo>
                  <a:lnTo>
                    <a:pt x="69" y="606"/>
                  </a:lnTo>
                  <a:lnTo>
                    <a:pt x="71" y="602"/>
                  </a:lnTo>
                  <a:lnTo>
                    <a:pt x="76" y="589"/>
                  </a:lnTo>
                  <a:lnTo>
                    <a:pt x="77" y="586"/>
                  </a:lnTo>
                  <a:lnTo>
                    <a:pt x="79" y="582"/>
                  </a:lnTo>
                  <a:lnTo>
                    <a:pt x="84" y="570"/>
                  </a:lnTo>
                  <a:lnTo>
                    <a:pt x="85" y="568"/>
                  </a:lnTo>
                  <a:lnTo>
                    <a:pt x="87" y="566"/>
                  </a:lnTo>
                  <a:lnTo>
                    <a:pt x="88" y="563"/>
                  </a:lnTo>
                  <a:lnTo>
                    <a:pt x="93" y="551"/>
                  </a:lnTo>
                  <a:lnTo>
                    <a:pt x="94" y="549"/>
                  </a:lnTo>
                  <a:lnTo>
                    <a:pt x="96" y="547"/>
                  </a:lnTo>
                  <a:lnTo>
                    <a:pt x="97" y="544"/>
                  </a:lnTo>
                  <a:lnTo>
                    <a:pt x="100" y="538"/>
                  </a:lnTo>
                  <a:lnTo>
                    <a:pt x="103" y="532"/>
                  </a:lnTo>
                  <a:lnTo>
                    <a:pt x="109" y="519"/>
                  </a:lnTo>
                  <a:lnTo>
                    <a:pt x="113" y="513"/>
                  </a:lnTo>
                  <a:lnTo>
                    <a:pt x="114" y="511"/>
                  </a:lnTo>
                  <a:lnTo>
                    <a:pt x="115" y="510"/>
                  </a:lnTo>
                  <a:lnTo>
                    <a:pt x="115" y="508"/>
                  </a:lnTo>
                  <a:lnTo>
                    <a:pt x="123" y="494"/>
                  </a:lnTo>
                  <a:lnTo>
                    <a:pt x="124" y="492"/>
                  </a:lnTo>
                  <a:lnTo>
                    <a:pt x="126" y="490"/>
                  </a:lnTo>
                  <a:lnTo>
                    <a:pt x="134" y="476"/>
                  </a:lnTo>
                  <a:lnTo>
                    <a:pt x="135" y="475"/>
                  </a:lnTo>
                  <a:lnTo>
                    <a:pt x="135" y="473"/>
                  </a:lnTo>
                  <a:lnTo>
                    <a:pt x="136" y="472"/>
                  </a:lnTo>
                  <a:lnTo>
                    <a:pt x="145" y="458"/>
                  </a:lnTo>
                  <a:lnTo>
                    <a:pt x="145" y="456"/>
                  </a:lnTo>
                  <a:lnTo>
                    <a:pt x="146" y="455"/>
                  </a:lnTo>
                  <a:lnTo>
                    <a:pt x="151" y="447"/>
                  </a:lnTo>
                  <a:lnTo>
                    <a:pt x="156" y="440"/>
                  </a:lnTo>
                  <a:lnTo>
                    <a:pt x="156" y="438"/>
                  </a:lnTo>
                  <a:lnTo>
                    <a:pt x="157" y="437"/>
                  </a:lnTo>
                  <a:lnTo>
                    <a:pt x="168" y="422"/>
                  </a:lnTo>
                  <a:lnTo>
                    <a:pt x="169" y="421"/>
                  </a:lnTo>
                  <a:lnTo>
                    <a:pt x="180" y="405"/>
                  </a:lnTo>
                  <a:lnTo>
                    <a:pt x="181" y="405"/>
                  </a:lnTo>
                  <a:lnTo>
                    <a:pt x="216" y="358"/>
                  </a:lnTo>
                  <a:lnTo>
                    <a:pt x="254" y="314"/>
                  </a:lnTo>
                  <a:lnTo>
                    <a:pt x="295" y="272"/>
                  </a:lnTo>
                  <a:lnTo>
                    <a:pt x="338" y="232"/>
                  </a:lnTo>
                  <a:lnTo>
                    <a:pt x="392" y="189"/>
                  </a:lnTo>
                  <a:lnTo>
                    <a:pt x="449" y="150"/>
                  </a:lnTo>
                  <a:lnTo>
                    <a:pt x="508" y="116"/>
                  </a:lnTo>
                  <a:lnTo>
                    <a:pt x="569" y="85"/>
                  </a:lnTo>
                  <a:lnTo>
                    <a:pt x="632" y="60"/>
                  </a:lnTo>
                  <a:lnTo>
                    <a:pt x="697" y="39"/>
                  </a:lnTo>
                  <a:lnTo>
                    <a:pt x="763" y="21"/>
                  </a:lnTo>
                  <a:lnTo>
                    <a:pt x="829" y="10"/>
                  </a:lnTo>
                  <a:lnTo>
                    <a:pt x="898" y="2"/>
                  </a:lnTo>
                  <a:lnTo>
                    <a:pt x="966" y="0"/>
                  </a:lnTo>
                  <a:close/>
                </a:path>
              </a:pathLst>
            </a:custGeom>
            <a:gradFill>
              <a:gsLst>
                <a:gs pos="0">
                  <a:schemeClr val="accent2">
                    <a:lumMod val="60000"/>
                    <a:lumOff val="40000"/>
                  </a:schemeClr>
                </a:gs>
                <a:gs pos="86000">
                  <a:schemeClr val="accent2"/>
                </a:gs>
              </a:gsLst>
              <a:lin ang="10800000" scaled="1"/>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Oval 48"/>
            <p:cNvSpPr/>
            <p:nvPr/>
          </p:nvSpPr>
          <p:spPr>
            <a:xfrm>
              <a:off x="5237162" y="3009900"/>
              <a:ext cx="1638300" cy="1638300"/>
            </a:xfrm>
            <a:prstGeom prst="ellipse">
              <a:avLst/>
            </a:prstGeom>
            <a:solidFill>
              <a:schemeClr val="bg1"/>
            </a:solidFill>
            <a:ln>
              <a:noFill/>
            </a:ln>
            <a:effectLst>
              <a:innerShdw blurRad="355600" dist="114300" dir="135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5246984" y="3375141"/>
              <a:ext cx="1608138" cy="998919"/>
            </a:xfrm>
            <a:prstGeom prst="rect">
              <a:avLst/>
            </a:prstGeom>
            <a:noFill/>
            <a:ln>
              <a:noFill/>
            </a:ln>
          </p:spPr>
          <p:txBody>
            <a:bodyPr wrap="square" rtlCol="0">
              <a:spAutoFit/>
            </a:bodyPr>
            <a:lstStyle/>
            <a:p>
              <a:pPr algn="ctr"/>
              <a:r>
                <a:rPr lang="en-US" sz="1400" b="1" dirty="0">
                  <a:solidFill>
                    <a:schemeClr val="tx1">
                      <a:lumMod val="85000"/>
                      <a:lumOff val="15000"/>
                    </a:schemeClr>
                  </a:solidFill>
                  <a:latin typeface="Arial" pitchFamily="34" charset="0"/>
                  <a:cs typeface="Arial" pitchFamily="34" charset="0"/>
                </a:rPr>
                <a:t>ELECTION CHANGE EVENTS INCLUDE</a:t>
              </a:r>
            </a:p>
          </p:txBody>
        </p:sp>
        <p:sp>
          <p:nvSpPr>
            <p:cNvPr id="51" name="Oval 50"/>
            <p:cNvSpPr/>
            <p:nvPr/>
          </p:nvSpPr>
          <p:spPr>
            <a:xfrm flipV="1">
              <a:off x="3762988" y="6169606"/>
              <a:ext cx="4662848" cy="355884"/>
            </a:xfrm>
            <a:prstGeom prst="ellipse">
              <a:avLst/>
            </a:prstGeom>
            <a:gradFill flip="none" rotWithShape="1">
              <a:gsLst>
                <a:gs pos="0">
                  <a:sysClr val="windowText" lastClr="000000">
                    <a:lumMod val="50000"/>
                    <a:lumOff val="50000"/>
                    <a:alpha val="70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 name="TextBox 52"/>
            <p:cNvSpPr txBox="1"/>
            <p:nvPr/>
          </p:nvSpPr>
          <p:spPr>
            <a:xfrm>
              <a:off x="7149328" y="4583112"/>
              <a:ext cx="941718" cy="322233"/>
            </a:xfrm>
            <a:prstGeom prst="rect">
              <a:avLst/>
            </a:prstGeom>
            <a:noFill/>
          </p:spPr>
          <p:txBody>
            <a:bodyPr wrap="square" rtlCol="0">
              <a:spAutoFit/>
            </a:bodyPr>
            <a:lstStyle/>
            <a:p>
              <a:r>
                <a:rPr lang="en-US" sz="1400" b="1" kern="0" dirty="0">
                  <a:solidFill>
                    <a:schemeClr val="bg1"/>
                  </a:solidFill>
                  <a:latin typeface="Arial" pitchFamily="34" charset="0"/>
                  <a:cs typeface="Arial" pitchFamily="34" charset="0"/>
                </a:rPr>
                <a:t>BIRTH</a:t>
              </a:r>
              <a:endParaRPr lang="en-US" sz="1400" b="1" dirty="0">
                <a:solidFill>
                  <a:schemeClr val="bg1"/>
                </a:solidFill>
              </a:endParaRPr>
            </a:p>
          </p:txBody>
        </p:sp>
        <p:sp>
          <p:nvSpPr>
            <p:cNvPr id="55" name="TextBox 54"/>
            <p:cNvSpPr txBox="1"/>
            <p:nvPr/>
          </p:nvSpPr>
          <p:spPr>
            <a:xfrm>
              <a:off x="6561032" y="2543205"/>
              <a:ext cx="1454720" cy="322233"/>
            </a:xfrm>
            <a:prstGeom prst="rect">
              <a:avLst/>
            </a:prstGeom>
            <a:noFill/>
          </p:spPr>
          <p:txBody>
            <a:bodyPr wrap="square" rtlCol="0">
              <a:spAutoFit/>
            </a:bodyPr>
            <a:lstStyle/>
            <a:p>
              <a:r>
                <a:rPr lang="en-US" sz="1400" b="1" kern="0" dirty="0">
                  <a:solidFill>
                    <a:schemeClr val="bg1"/>
                  </a:solidFill>
                  <a:latin typeface="Arial" pitchFamily="34" charset="0"/>
                  <a:cs typeface="Arial" pitchFamily="34" charset="0"/>
                </a:rPr>
                <a:t>ADOPTION</a:t>
              </a:r>
              <a:endParaRPr lang="en-US" sz="1400" b="1" dirty="0">
                <a:solidFill>
                  <a:schemeClr val="bg1"/>
                </a:solidFill>
              </a:endParaRPr>
            </a:p>
          </p:txBody>
        </p:sp>
        <p:sp>
          <p:nvSpPr>
            <p:cNvPr id="62" name="TextBox 61"/>
            <p:cNvSpPr txBox="1"/>
            <p:nvPr/>
          </p:nvSpPr>
          <p:spPr>
            <a:xfrm>
              <a:off x="4933799" y="2041672"/>
              <a:ext cx="1208432" cy="322233"/>
            </a:xfrm>
            <a:prstGeom prst="rect">
              <a:avLst/>
            </a:prstGeom>
            <a:noFill/>
          </p:spPr>
          <p:txBody>
            <a:bodyPr wrap="square" rtlCol="0">
              <a:spAutoFit/>
            </a:bodyPr>
            <a:lstStyle/>
            <a:p>
              <a:r>
                <a:rPr lang="en-US" sz="1400" b="1" kern="0" dirty="0">
                  <a:solidFill>
                    <a:schemeClr val="bg1"/>
                  </a:solidFill>
                  <a:latin typeface="Arial" pitchFamily="34" charset="0"/>
                  <a:cs typeface="Arial" pitchFamily="34" charset="0"/>
                </a:rPr>
                <a:t>MARRIAGE</a:t>
              </a:r>
              <a:endParaRPr lang="en-US" sz="1400" b="1" dirty="0">
                <a:solidFill>
                  <a:schemeClr val="bg1"/>
                </a:solidFill>
              </a:endParaRPr>
            </a:p>
          </p:txBody>
        </p:sp>
        <p:sp>
          <p:nvSpPr>
            <p:cNvPr id="58" name="TextBox 57"/>
            <p:cNvSpPr txBox="1"/>
            <p:nvPr/>
          </p:nvSpPr>
          <p:spPr>
            <a:xfrm>
              <a:off x="4686332" y="5073171"/>
              <a:ext cx="2138282" cy="773357"/>
            </a:xfrm>
            <a:prstGeom prst="rect">
              <a:avLst/>
            </a:prstGeom>
            <a:noFill/>
          </p:spPr>
          <p:txBody>
            <a:bodyPr wrap="square" rtlCol="0">
              <a:spAutoFit/>
            </a:bodyPr>
            <a:lstStyle/>
            <a:p>
              <a:r>
                <a:rPr lang="en-US" sz="1400" b="1" kern="0" dirty="0">
                  <a:solidFill>
                    <a:schemeClr val="bg1"/>
                  </a:solidFill>
                  <a:latin typeface="Arial" pitchFamily="34" charset="0"/>
                  <a:cs typeface="Arial" pitchFamily="34" charset="0"/>
                </a:rPr>
                <a:t>CHANGE IN OTHER EMPLOYER COVERAGE</a:t>
              </a:r>
              <a:endParaRPr lang="en-US" sz="1400" b="1" dirty="0">
                <a:solidFill>
                  <a:schemeClr val="bg1"/>
                </a:solidFill>
              </a:endParaRPr>
            </a:p>
          </p:txBody>
        </p:sp>
        <p:sp>
          <p:nvSpPr>
            <p:cNvPr id="60" name="TextBox 59"/>
            <p:cNvSpPr txBox="1"/>
            <p:nvPr/>
          </p:nvSpPr>
          <p:spPr>
            <a:xfrm>
              <a:off x="3740295" y="3550458"/>
              <a:ext cx="1066800" cy="322233"/>
            </a:xfrm>
            <a:prstGeom prst="rect">
              <a:avLst/>
            </a:prstGeom>
            <a:noFill/>
          </p:spPr>
          <p:txBody>
            <a:bodyPr wrap="square" rtlCol="0">
              <a:spAutoFit/>
            </a:bodyPr>
            <a:lstStyle/>
            <a:p>
              <a:r>
                <a:rPr lang="en-US" sz="1400" b="1" kern="0" dirty="0">
                  <a:solidFill>
                    <a:schemeClr val="bg1"/>
                  </a:solidFill>
                  <a:latin typeface="Arial" pitchFamily="34" charset="0"/>
                  <a:cs typeface="Arial" pitchFamily="34" charset="0"/>
                </a:rPr>
                <a:t>DIVORCE</a:t>
              </a:r>
              <a:endParaRPr lang="en-US" sz="1400" b="1" dirty="0">
                <a:solidFill>
                  <a:schemeClr val="bg1"/>
                </a:solidFill>
              </a:endParaRPr>
            </a:p>
          </p:txBody>
        </p:sp>
      </p:grpSp>
      <p:sp>
        <p:nvSpPr>
          <p:cNvPr id="63" name="Text Placeholder 6"/>
          <p:cNvSpPr txBox="1">
            <a:spLocks/>
          </p:cNvSpPr>
          <p:nvPr/>
        </p:nvSpPr>
        <p:spPr>
          <a:xfrm>
            <a:off x="8077200" y="6553200"/>
            <a:ext cx="737948" cy="301752"/>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800" dirty="0">
                <a:solidFill>
                  <a:schemeClr val="bg1"/>
                </a:solidFill>
              </a:rPr>
              <a:t>98</a:t>
            </a:r>
          </a:p>
        </p:txBody>
      </p:sp>
    </p:spTree>
    <p:extLst>
      <p:ext uri="{BB962C8B-B14F-4D97-AF65-F5344CB8AC3E}">
        <p14:creationId xmlns:p14="http://schemas.microsoft.com/office/powerpoint/2010/main" val="288818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53201" y="5889279"/>
            <a:ext cx="5550069" cy="647323"/>
          </a:xfrm>
        </p:spPr>
        <p:txBody>
          <a:bodyPr>
            <a:normAutofit fontScale="55000" lnSpcReduction="20000"/>
          </a:bodyPr>
          <a:lstStyle/>
          <a:p>
            <a:r>
              <a:rPr lang="en-US" dirty="0"/>
              <a:t>This document is an outline of the coverage proposed by the carrier(s), based on information provided by your company. It does not include all the terms, coverages, exclusions, limitations, and conditions of the actual contract language.  The policies themselves must be read for those details. The intent of this document is to provide you with general information about your employee benefit plans.  It does not necessarily address all the specific issues which may be applicable to you. It should not be construed as, nor is it intended to provide, legal advice. Questions regarding specific issues should be addressed by legal counsel who specialize in this practice area.</a:t>
            </a:r>
          </a:p>
        </p:txBody>
      </p:sp>
      <p:sp>
        <p:nvSpPr>
          <p:cNvPr id="8" name="Freeform 7"/>
          <p:cNvSpPr/>
          <p:nvPr/>
        </p:nvSpPr>
        <p:spPr>
          <a:xfrm flipH="1">
            <a:off x="1573122" y="1052011"/>
            <a:ext cx="3286371" cy="3132633"/>
          </a:xfrm>
          <a:custGeom>
            <a:avLst/>
            <a:gdLst>
              <a:gd name="connsiteX0" fmla="*/ 1371600 w 2247900"/>
              <a:gd name="connsiteY0" fmla="*/ 2997200 h 2997200"/>
              <a:gd name="connsiteX1" fmla="*/ 1651000 w 2247900"/>
              <a:gd name="connsiteY1" fmla="*/ 2476500 h 2997200"/>
              <a:gd name="connsiteX2" fmla="*/ 952500 w 2247900"/>
              <a:gd name="connsiteY2" fmla="*/ 2120900 h 2997200"/>
              <a:gd name="connsiteX3" fmla="*/ 0 w 2247900"/>
              <a:gd name="connsiteY3" fmla="*/ 1435100 h 2997200"/>
              <a:gd name="connsiteX4" fmla="*/ 914400 w 2247900"/>
              <a:gd name="connsiteY4" fmla="*/ 0 h 2997200"/>
              <a:gd name="connsiteX5" fmla="*/ 2247900 w 2247900"/>
              <a:gd name="connsiteY5" fmla="*/ 2222500 h 2997200"/>
              <a:gd name="connsiteX6" fmla="*/ 1371600 w 2247900"/>
              <a:gd name="connsiteY6" fmla="*/ 2997200 h 2997200"/>
              <a:gd name="connsiteX0" fmla="*/ 1371600 w 2741461"/>
              <a:gd name="connsiteY0" fmla="*/ 2997200 h 2997200"/>
              <a:gd name="connsiteX1" fmla="*/ 1651000 w 2741461"/>
              <a:gd name="connsiteY1" fmla="*/ 2476500 h 2997200"/>
              <a:gd name="connsiteX2" fmla="*/ 952500 w 2741461"/>
              <a:gd name="connsiteY2" fmla="*/ 2120900 h 2997200"/>
              <a:gd name="connsiteX3" fmla="*/ 0 w 2741461"/>
              <a:gd name="connsiteY3" fmla="*/ 1435100 h 2997200"/>
              <a:gd name="connsiteX4" fmla="*/ 914400 w 2741461"/>
              <a:gd name="connsiteY4" fmla="*/ 0 h 2997200"/>
              <a:gd name="connsiteX5" fmla="*/ 2247900 w 2741461"/>
              <a:gd name="connsiteY5" fmla="*/ 2222500 h 2997200"/>
              <a:gd name="connsiteX6" fmla="*/ 1371600 w 2741461"/>
              <a:gd name="connsiteY6" fmla="*/ 2997200 h 2997200"/>
              <a:gd name="connsiteX0" fmla="*/ 1371600 w 2963360"/>
              <a:gd name="connsiteY0" fmla="*/ 3114319 h 3114319"/>
              <a:gd name="connsiteX1" fmla="*/ 1651000 w 2963360"/>
              <a:gd name="connsiteY1" fmla="*/ 2593619 h 3114319"/>
              <a:gd name="connsiteX2" fmla="*/ 952500 w 2963360"/>
              <a:gd name="connsiteY2" fmla="*/ 2238019 h 3114319"/>
              <a:gd name="connsiteX3" fmla="*/ 0 w 2963360"/>
              <a:gd name="connsiteY3" fmla="*/ 1552219 h 3114319"/>
              <a:gd name="connsiteX4" fmla="*/ 914400 w 2963360"/>
              <a:gd name="connsiteY4" fmla="*/ 117119 h 3114319"/>
              <a:gd name="connsiteX5" fmla="*/ 2247900 w 2963360"/>
              <a:gd name="connsiteY5" fmla="*/ 2339619 h 3114319"/>
              <a:gd name="connsiteX6" fmla="*/ 1371600 w 2963360"/>
              <a:gd name="connsiteY6" fmla="*/ 3114319 h 3114319"/>
              <a:gd name="connsiteX0" fmla="*/ 1486005 w 3077765"/>
              <a:gd name="connsiteY0" fmla="*/ 3114319 h 3114319"/>
              <a:gd name="connsiteX1" fmla="*/ 1765405 w 3077765"/>
              <a:gd name="connsiteY1" fmla="*/ 2593619 h 3114319"/>
              <a:gd name="connsiteX2" fmla="*/ 1066905 w 3077765"/>
              <a:gd name="connsiteY2" fmla="*/ 2238019 h 3114319"/>
              <a:gd name="connsiteX3" fmla="*/ 114405 w 3077765"/>
              <a:gd name="connsiteY3" fmla="*/ 1552219 h 3114319"/>
              <a:gd name="connsiteX4" fmla="*/ 1028805 w 3077765"/>
              <a:gd name="connsiteY4" fmla="*/ 117119 h 3114319"/>
              <a:gd name="connsiteX5" fmla="*/ 2362305 w 3077765"/>
              <a:gd name="connsiteY5" fmla="*/ 2339619 h 3114319"/>
              <a:gd name="connsiteX6" fmla="*/ 1486005 w 307776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887515 w 3479275"/>
              <a:gd name="connsiteY0" fmla="*/ 3114319 h 3114319"/>
              <a:gd name="connsiteX1" fmla="*/ 2166915 w 3479275"/>
              <a:gd name="connsiteY1" fmla="*/ 2593619 h 3114319"/>
              <a:gd name="connsiteX2" fmla="*/ 1468415 w 3479275"/>
              <a:gd name="connsiteY2" fmla="*/ 2238019 h 3114319"/>
              <a:gd name="connsiteX3" fmla="*/ 515915 w 3479275"/>
              <a:gd name="connsiteY3" fmla="*/ 1552219 h 3114319"/>
              <a:gd name="connsiteX4" fmla="*/ 1430315 w 3479275"/>
              <a:gd name="connsiteY4" fmla="*/ 117119 h 3114319"/>
              <a:gd name="connsiteX5" fmla="*/ 2763815 w 3479275"/>
              <a:gd name="connsiteY5" fmla="*/ 2339619 h 3114319"/>
              <a:gd name="connsiteX6" fmla="*/ 1887515 w 3479275"/>
              <a:gd name="connsiteY6" fmla="*/ 3114319 h 3114319"/>
              <a:gd name="connsiteX0" fmla="*/ 1667533 w 3259293"/>
              <a:gd name="connsiteY0" fmla="*/ 3114319 h 3114319"/>
              <a:gd name="connsiteX1" fmla="*/ 1946933 w 3259293"/>
              <a:gd name="connsiteY1" fmla="*/ 2593619 h 3114319"/>
              <a:gd name="connsiteX2" fmla="*/ 1248433 w 3259293"/>
              <a:gd name="connsiteY2" fmla="*/ 2238019 h 3114319"/>
              <a:gd name="connsiteX3" fmla="*/ 295933 w 3259293"/>
              <a:gd name="connsiteY3" fmla="*/ 1552219 h 3114319"/>
              <a:gd name="connsiteX4" fmla="*/ 1210333 w 3259293"/>
              <a:gd name="connsiteY4" fmla="*/ 117119 h 3114319"/>
              <a:gd name="connsiteX5" fmla="*/ 2543833 w 3259293"/>
              <a:gd name="connsiteY5" fmla="*/ 2339619 h 3114319"/>
              <a:gd name="connsiteX6" fmla="*/ 1667533 w 3259293"/>
              <a:gd name="connsiteY6" fmla="*/ 3114319 h 3114319"/>
              <a:gd name="connsiteX0" fmla="*/ 1447635 w 3039395"/>
              <a:gd name="connsiteY0" fmla="*/ 3114319 h 3114319"/>
              <a:gd name="connsiteX1" fmla="*/ 1727035 w 3039395"/>
              <a:gd name="connsiteY1" fmla="*/ 2593619 h 3114319"/>
              <a:gd name="connsiteX2" fmla="*/ 1028535 w 3039395"/>
              <a:gd name="connsiteY2" fmla="*/ 2238019 h 3114319"/>
              <a:gd name="connsiteX3" fmla="*/ 76035 w 3039395"/>
              <a:gd name="connsiteY3" fmla="*/ 1552219 h 3114319"/>
              <a:gd name="connsiteX4" fmla="*/ 990435 w 3039395"/>
              <a:gd name="connsiteY4" fmla="*/ 117119 h 3114319"/>
              <a:gd name="connsiteX5" fmla="*/ 2323935 w 3039395"/>
              <a:gd name="connsiteY5" fmla="*/ 2339619 h 3114319"/>
              <a:gd name="connsiteX6" fmla="*/ 1447635 w 3039395"/>
              <a:gd name="connsiteY6" fmla="*/ 3114319 h 3114319"/>
              <a:gd name="connsiteX0" fmla="*/ 1529193 w 3120953"/>
              <a:gd name="connsiteY0" fmla="*/ 3114319 h 3114319"/>
              <a:gd name="connsiteX1" fmla="*/ 1808593 w 3120953"/>
              <a:gd name="connsiteY1" fmla="*/ 2593619 h 3114319"/>
              <a:gd name="connsiteX2" fmla="*/ 1110093 w 3120953"/>
              <a:gd name="connsiteY2" fmla="*/ 2238019 h 3114319"/>
              <a:gd name="connsiteX3" fmla="*/ 157593 w 3120953"/>
              <a:gd name="connsiteY3" fmla="*/ 1552219 h 3114319"/>
              <a:gd name="connsiteX4" fmla="*/ 1071993 w 3120953"/>
              <a:gd name="connsiteY4" fmla="*/ 117119 h 3114319"/>
              <a:gd name="connsiteX5" fmla="*/ 2405493 w 3120953"/>
              <a:gd name="connsiteY5" fmla="*/ 2339619 h 3114319"/>
              <a:gd name="connsiteX6" fmla="*/ 1529193 w 3120953"/>
              <a:gd name="connsiteY6" fmla="*/ 3114319 h 3114319"/>
              <a:gd name="connsiteX0" fmla="*/ 1526573 w 3118333"/>
              <a:gd name="connsiteY0" fmla="*/ 3114319 h 3114319"/>
              <a:gd name="connsiteX1" fmla="*/ 1805973 w 3118333"/>
              <a:gd name="connsiteY1" fmla="*/ 2593619 h 3114319"/>
              <a:gd name="connsiteX2" fmla="*/ 1107473 w 3118333"/>
              <a:gd name="connsiteY2" fmla="*/ 2238019 h 3114319"/>
              <a:gd name="connsiteX3" fmla="*/ 154973 w 3118333"/>
              <a:gd name="connsiteY3" fmla="*/ 1552219 h 3114319"/>
              <a:gd name="connsiteX4" fmla="*/ 1069373 w 3118333"/>
              <a:gd name="connsiteY4" fmla="*/ 117119 h 3114319"/>
              <a:gd name="connsiteX5" fmla="*/ 2402873 w 3118333"/>
              <a:gd name="connsiteY5" fmla="*/ 2339619 h 3114319"/>
              <a:gd name="connsiteX6" fmla="*/ 1526573 w 3118333"/>
              <a:gd name="connsiteY6" fmla="*/ 3114319 h 3114319"/>
              <a:gd name="connsiteX0" fmla="*/ 1526573 w 3118333"/>
              <a:gd name="connsiteY0" fmla="*/ 3114319 h 3114319"/>
              <a:gd name="connsiteX1" fmla="*/ 1805973 w 3118333"/>
              <a:gd name="connsiteY1" fmla="*/ 2593619 h 3114319"/>
              <a:gd name="connsiteX2" fmla="*/ 154973 w 3118333"/>
              <a:gd name="connsiteY2" fmla="*/ 1552219 h 3114319"/>
              <a:gd name="connsiteX3" fmla="*/ 1069373 w 3118333"/>
              <a:gd name="connsiteY3" fmla="*/ 117119 h 3114319"/>
              <a:gd name="connsiteX4" fmla="*/ 2402873 w 3118333"/>
              <a:gd name="connsiteY4" fmla="*/ 2339619 h 3114319"/>
              <a:gd name="connsiteX5" fmla="*/ 1526573 w 3118333"/>
              <a:gd name="connsiteY5" fmla="*/ 3114319 h 3114319"/>
              <a:gd name="connsiteX0" fmla="*/ 1526573 w 3118333"/>
              <a:gd name="connsiteY0" fmla="*/ 3114319 h 3114319"/>
              <a:gd name="connsiteX1" fmla="*/ 1805973 w 3118333"/>
              <a:gd name="connsiteY1" fmla="*/ 2593619 h 3114319"/>
              <a:gd name="connsiteX2" fmla="*/ 154973 w 3118333"/>
              <a:gd name="connsiteY2" fmla="*/ 1552219 h 3114319"/>
              <a:gd name="connsiteX3" fmla="*/ 1069373 w 3118333"/>
              <a:gd name="connsiteY3" fmla="*/ 117119 h 3114319"/>
              <a:gd name="connsiteX4" fmla="*/ 2402873 w 3118333"/>
              <a:gd name="connsiteY4" fmla="*/ 2339619 h 3114319"/>
              <a:gd name="connsiteX5" fmla="*/ 1526573 w 3118333"/>
              <a:gd name="connsiteY5" fmla="*/ 3114319 h 3114319"/>
              <a:gd name="connsiteX0" fmla="*/ 1526573 w 3118333"/>
              <a:gd name="connsiteY0" fmla="*/ 3114319 h 3114319"/>
              <a:gd name="connsiteX1" fmla="*/ 1805973 w 3118333"/>
              <a:gd name="connsiteY1" fmla="*/ 2593619 h 3114319"/>
              <a:gd name="connsiteX2" fmla="*/ 154973 w 3118333"/>
              <a:gd name="connsiteY2" fmla="*/ 1552219 h 3114319"/>
              <a:gd name="connsiteX3" fmla="*/ 1069373 w 3118333"/>
              <a:gd name="connsiteY3" fmla="*/ 117119 h 3114319"/>
              <a:gd name="connsiteX4" fmla="*/ 2402873 w 3118333"/>
              <a:gd name="connsiteY4" fmla="*/ 2339619 h 3114319"/>
              <a:gd name="connsiteX5" fmla="*/ 1526573 w 3118333"/>
              <a:gd name="connsiteY5" fmla="*/ 3114319 h 3114319"/>
              <a:gd name="connsiteX0" fmla="*/ 1526573 w 3118333"/>
              <a:gd name="connsiteY0" fmla="*/ 3114319 h 3114319"/>
              <a:gd name="connsiteX1" fmla="*/ 1805973 w 3118333"/>
              <a:gd name="connsiteY1" fmla="*/ 2593619 h 3114319"/>
              <a:gd name="connsiteX2" fmla="*/ 154973 w 3118333"/>
              <a:gd name="connsiteY2" fmla="*/ 1552219 h 3114319"/>
              <a:gd name="connsiteX3" fmla="*/ 1069373 w 3118333"/>
              <a:gd name="connsiteY3" fmla="*/ 117119 h 3114319"/>
              <a:gd name="connsiteX4" fmla="*/ 2402873 w 3118333"/>
              <a:gd name="connsiteY4" fmla="*/ 2339619 h 3114319"/>
              <a:gd name="connsiteX5" fmla="*/ 1526573 w 3118333"/>
              <a:gd name="connsiteY5" fmla="*/ 3114319 h 3114319"/>
              <a:gd name="connsiteX0" fmla="*/ 1526573 w 3118333"/>
              <a:gd name="connsiteY0" fmla="*/ 3114319 h 3114319"/>
              <a:gd name="connsiteX1" fmla="*/ 1887039 w 3118333"/>
              <a:gd name="connsiteY1" fmla="*/ 2421354 h 3114319"/>
              <a:gd name="connsiteX2" fmla="*/ 154973 w 3118333"/>
              <a:gd name="connsiteY2" fmla="*/ 1552219 h 3114319"/>
              <a:gd name="connsiteX3" fmla="*/ 1069373 w 3118333"/>
              <a:gd name="connsiteY3" fmla="*/ 117119 h 3114319"/>
              <a:gd name="connsiteX4" fmla="*/ 2402873 w 3118333"/>
              <a:gd name="connsiteY4" fmla="*/ 2339619 h 3114319"/>
              <a:gd name="connsiteX5" fmla="*/ 1526573 w 3118333"/>
              <a:gd name="connsiteY5" fmla="*/ 3114319 h 3114319"/>
              <a:gd name="connsiteX0" fmla="*/ 1587373 w 3118333"/>
              <a:gd name="connsiteY0" fmla="*/ 2972453 h 2972453"/>
              <a:gd name="connsiteX1" fmla="*/ 1887039 w 3118333"/>
              <a:gd name="connsiteY1" fmla="*/ 2421354 h 2972453"/>
              <a:gd name="connsiteX2" fmla="*/ 154973 w 3118333"/>
              <a:gd name="connsiteY2" fmla="*/ 1552219 h 2972453"/>
              <a:gd name="connsiteX3" fmla="*/ 1069373 w 3118333"/>
              <a:gd name="connsiteY3" fmla="*/ 117119 h 2972453"/>
              <a:gd name="connsiteX4" fmla="*/ 2402873 w 3118333"/>
              <a:gd name="connsiteY4" fmla="*/ 2339619 h 2972453"/>
              <a:gd name="connsiteX5" fmla="*/ 1587373 w 3118333"/>
              <a:gd name="connsiteY5" fmla="*/ 2972453 h 2972453"/>
              <a:gd name="connsiteX0" fmla="*/ 1587373 w 3118333"/>
              <a:gd name="connsiteY0" fmla="*/ 2972453 h 2972453"/>
              <a:gd name="connsiteX1" fmla="*/ 1887039 w 3118333"/>
              <a:gd name="connsiteY1" fmla="*/ 2421354 h 2972453"/>
              <a:gd name="connsiteX2" fmla="*/ 154973 w 3118333"/>
              <a:gd name="connsiteY2" fmla="*/ 1552219 h 2972453"/>
              <a:gd name="connsiteX3" fmla="*/ 1069373 w 3118333"/>
              <a:gd name="connsiteY3" fmla="*/ 117119 h 2972453"/>
              <a:gd name="connsiteX4" fmla="*/ 2402873 w 3118333"/>
              <a:gd name="connsiteY4" fmla="*/ 2339619 h 2972453"/>
              <a:gd name="connsiteX5" fmla="*/ 1587373 w 3118333"/>
              <a:gd name="connsiteY5" fmla="*/ 2972453 h 2972453"/>
              <a:gd name="connsiteX0" fmla="*/ 1587373 w 3118333"/>
              <a:gd name="connsiteY0" fmla="*/ 2972453 h 2972453"/>
              <a:gd name="connsiteX1" fmla="*/ 1887039 w 3118333"/>
              <a:gd name="connsiteY1" fmla="*/ 2421354 h 2972453"/>
              <a:gd name="connsiteX2" fmla="*/ 154973 w 3118333"/>
              <a:gd name="connsiteY2" fmla="*/ 1552219 h 2972453"/>
              <a:gd name="connsiteX3" fmla="*/ 1069373 w 3118333"/>
              <a:gd name="connsiteY3" fmla="*/ 117119 h 2972453"/>
              <a:gd name="connsiteX4" fmla="*/ 2402873 w 3118333"/>
              <a:gd name="connsiteY4" fmla="*/ 2339619 h 2972453"/>
              <a:gd name="connsiteX5" fmla="*/ 1587373 w 3118333"/>
              <a:gd name="connsiteY5" fmla="*/ 2972453 h 29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333" h="2972453">
                <a:moveTo>
                  <a:pt x="1587373" y="2972453"/>
                </a:moveTo>
                <a:cubicBezTo>
                  <a:pt x="1744006" y="2786186"/>
                  <a:pt x="1857406" y="2633021"/>
                  <a:pt x="1887039" y="2421354"/>
                </a:cubicBezTo>
                <a:cubicBezTo>
                  <a:pt x="1334173" y="2606869"/>
                  <a:pt x="75074" y="2522299"/>
                  <a:pt x="154973" y="1552219"/>
                </a:cubicBezTo>
                <a:cubicBezTo>
                  <a:pt x="-221608" y="938995"/>
                  <a:pt x="89994" y="-167216"/>
                  <a:pt x="1069373" y="117119"/>
                </a:cubicBezTo>
                <a:cubicBezTo>
                  <a:pt x="2821973" y="-462848"/>
                  <a:pt x="3914173" y="1243186"/>
                  <a:pt x="2402873" y="2339619"/>
                </a:cubicBezTo>
                <a:cubicBezTo>
                  <a:pt x="2136173" y="2699452"/>
                  <a:pt x="1955673" y="2765020"/>
                  <a:pt x="1587373" y="2972453"/>
                </a:cubicBezTo>
                <a:close/>
              </a:path>
            </a:pathLst>
          </a:custGeom>
          <a:solidFill>
            <a:schemeClr val="accent1">
              <a:lumMod val="75000"/>
              <a:alpha val="9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8"/>
          <p:cNvSpPr/>
          <p:nvPr/>
        </p:nvSpPr>
        <p:spPr>
          <a:xfrm>
            <a:off x="4387875" y="604981"/>
            <a:ext cx="2492759" cy="3063616"/>
          </a:xfrm>
          <a:custGeom>
            <a:avLst/>
            <a:gdLst>
              <a:gd name="connsiteX0" fmla="*/ 990600 w 1682750"/>
              <a:gd name="connsiteY0" fmla="*/ 1936750 h 2489200"/>
              <a:gd name="connsiteX1" fmla="*/ 1041400 w 1682750"/>
              <a:gd name="connsiteY1" fmla="*/ 1936750 h 2489200"/>
              <a:gd name="connsiteX2" fmla="*/ 533400 w 1682750"/>
              <a:gd name="connsiteY2" fmla="*/ 1949450 h 2489200"/>
              <a:gd name="connsiteX3" fmla="*/ 266700 w 1682750"/>
              <a:gd name="connsiteY3" fmla="*/ 1752600 h 2489200"/>
              <a:gd name="connsiteX4" fmla="*/ 0 w 1682750"/>
              <a:gd name="connsiteY4" fmla="*/ 336550 h 2489200"/>
              <a:gd name="connsiteX5" fmla="*/ 209550 w 1682750"/>
              <a:gd name="connsiteY5" fmla="*/ 0 h 2489200"/>
              <a:gd name="connsiteX6" fmla="*/ 1428750 w 1682750"/>
              <a:gd name="connsiteY6" fmla="*/ 12700 h 2489200"/>
              <a:gd name="connsiteX7" fmla="*/ 1682750 w 1682750"/>
              <a:gd name="connsiteY7" fmla="*/ 298450 h 2489200"/>
              <a:gd name="connsiteX8" fmla="*/ 1644650 w 1682750"/>
              <a:gd name="connsiteY8" fmla="*/ 1701800 h 2489200"/>
              <a:gd name="connsiteX9" fmla="*/ 1409700 w 1682750"/>
              <a:gd name="connsiteY9" fmla="*/ 1943100 h 2489200"/>
              <a:gd name="connsiteX10" fmla="*/ 1301750 w 1682750"/>
              <a:gd name="connsiteY10" fmla="*/ 1949450 h 2489200"/>
              <a:gd name="connsiteX11" fmla="*/ 1003300 w 1682750"/>
              <a:gd name="connsiteY11" fmla="*/ 2489200 h 2489200"/>
              <a:gd name="connsiteX12" fmla="*/ 990600 w 1682750"/>
              <a:gd name="connsiteY12" fmla="*/ 1936750 h 2489200"/>
              <a:gd name="connsiteX0" fmla="*/ 990600 w 1682750"/>
              <a:gd name="connsiteY0" fmla="*/ 1936750 h 2489200"/>
              <a:gd name="connsiteX1" fmla="*/ 533400 w 1682750"/>
              <a:gd name="connsiteY1" fmla="*/ 1949450 h 2489200"/>
              <a:gd name="connsiteX2" fmla="*/ 266700 w 1682750"/>
              <a:gd name="connsiteY2" fmla="*/ 1752600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90600 w 1682750"/>
              <a:gd name="connsiteY0" fmla="*/ 1936750 h 2489200"/>
              <a:gd name="connsiteX1" fmla="*/ 533400 w 1682750"/>
              <a:gd name="connsiteY1" fmla="*/ 1949450 h 2489200"/>
              <a:gd name="connsiteX2" fmla="*/ 266700 w 1682750"/>
              <a:gd name="connsiteY2" fmla="*/ 1752600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90600 w 1682750"/>
              <a:gd name="connsiteY0" fmla="*/ 1936750 h 2489200"/>
              <a:gd name="connsiteX1" fmla="*/ 533400 w 1682750"/>
              <a:gd name="connsiteY1" fmla="*/ 1949450 h 2489200"/>
              <a:gd name="connsiteX2" fmla="*/ 259556 w 1682750"/>
              <a:gd name="connsiteY2" fmla="*/ 1747837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90600 w 1682750"/>
              <a:gd name="connsiteY0" fmla="*/ 1936750 h 2489200"/>
              <a:gd name="connsiteX1" fmla="*/ 533400 w 1682750"/>
              <a:gd name="connsiteY1" fmla="*/ 1949450 h 2489200"/>
              <a:gd name="connsiteX2" fmla="*/ 259556 w 1682750"/>
              <a:gd name="connsiteY2" fmla="*/ 1747837 h 2489200"/>
              <a:gd name="connsiteX3" fmla="*/ 0 w 1682750"/>
              <a:gd name="connsiteY3" fmla="*/ 336550 h 2489200"/>
              <a:gd name="connsiteX4" fmla="*/ 209550 w 1682750"/>
              <a:gd name="connsiteY4" fmla="*/ 0 h 2489200"/>
              <a:gd name="connsiteX5" fmla="*/ 1428750 w 1682750"/>
              <a:gd name="connsiteY5" fmla="*/ 12700 h 2489200"/>
              <a:gd name="connsiteX6" fmla="*/ 1682750 w 1682750"/>
              <a:gd name="connsiteY6" fmla="*/ 298450 h 2489200"/>
              <a:gd name="connsiteX7" fmla="*/ 1644650 w 1682750"/>
              <a:gd name="connsiteY7" fmla="*/ 1701800 h 2489200"/>
              <a:gd name="connsiteX8" fmla="*/ 1409700 w 1682750"/>
              <a:gd name="connsiteY8" fmla="*/ 1943100 h 2489200"/>
              <a:gd name="connsiteX9" fmla="*/ 1301750 w 1682750"/>
              <a:gd name="connsiteY9" fmla="*/ 1949450 h 2489200"/>
              <a:gd name="connsiteX10" fmla="*/ 1003300 w 1682750"/>
              <a:gd name="connsiteY10" fmla="*/ 2489200 h 2489200"/>
              <a:gd name="connsiteX11" fmla="*/ 990600 w 1682750"/>
              <a:gd name="connsiteY11" fmla="*/ 1936750 h 2489200"/>
              <a:gd name="connsiteX0" fmla="*/ 981075 w 1673225"/>
              <a:gd name="connsiteY0" fmla="*/ 1936750 h 2489200"/>
              <a:gd name="connsiteX1" fmla="*/ 523875 w 1673225"/>
              <a:gd name="connsiteY1" fmla="*/ 1949450 h 2489200"/>
              <a:gd name="connsiteX2" fmla="*/ 250031 w 1673225"/>
              <a:gd name="connsiteY2" fmla="*/ 1747837 h 2489200"/>
              <a:gd name="connsiteX3" fmla="*/ 0 w 1673225"/>
              <a:gd name="connsiteY3" fmla="*/ 336550 h 2489200"/>
              <a:gd name="connsiteX4" fmla="*/ 200025 w 1673225"/>
              <a:gd name="connsiteY4" fmla="*/ 0 h 2489200"/>
              <a:gd name="connsiteX5" fmla="*/ 1419225 w 1673225"/>
              <a:gd name="connsiteY5" fmla="*/ 12700 h 2489200"/>
              <a:gd name="connsiteX6" fmla="*/ 1673225 w 1673225"/>
              <a:gd name="connsiteY6" fmla="*/ 298450 h 2489200"/>
              <a:gd name="connsiteX7" fmla="*/ 1635125 w 1673225"/>
              <a:gd name="connsiteY7" fmla="*/ 1701800 h 2489200"/>
              <a:gd name="connsiteX8" fmla="*/ 1400175 w 1673225"/>
              <a:gd name="connsiteY8" fmla="*/ 1943100 h 2489200"/>
              <a:gd name="connsiteX9" fmla="*/ 1292225 w 1673225"/>
              <a:gd name="connsiteY9" fmla="*/ 1949450 h 2489200"/>
              <a:gd name="connsiteX10" fmla="*/ 993775 w 1673225"/>
              <a:gd name="connsiteY10" fmla="*/ 2489200 h 2489200"/>
              <a:gd name="connsiteX11" fmla="*/ 981075 w 1673225"/>
              <a:gd name="connsiteY11" fmla="*/ 1936750 h 2489200"/>
              <a:gd name="connsiteX0" fmla="*/ 985974 w 1678124"/>
              <a:gd name="connsiteY0" fmla="*/ 1936750 h 2489200"/>
              <a:gd name="connsiteX1" fmla="*/ 528774 w 1678124"/>
              <a:gd name="connsiteY1" fmla="*/ 1949450 h 2489200"/>
              <a:gd name="connsiteX2" fmla="*/ 254930 w 1678124"/>
              <a:gd name="connsiteY2" fmla="*/ 1747837 h 2489200"/>
              <a:gd name="connsiteX3" fmla="*/ 4899 w 1678124"/>
              <a:gd name="connsiteY3" fmla="*/ 336550 h 2489200"/>
              <a:gd name="connsiteX4" fmla="*/ 204924 w 1678124"/>
              <a:gd name="connsiteY4" fmla="*/ 0 h 2489200"/>
              <a:gd name="connsiteX5" fmla="*/ 1424124 w 1678124"/>
              <a:gd name="connsiteY5" fmla="*/ 12700 h 2489200"/>
              <a:gd name="connsiteX6" fmla="*/ 1678124 w 1678124"/>
              <a:gd name="connsiteY6" fmla="*/ 298450 h 2489200"/>
              <a:gd name="connsiteX7" fmla="*/ 1640024 w 1678124"/>
              <a:gd name="connsiteY7" fmla="*/ 1701800 h 2489200"/>
              <a:gd name="connsiteX8" fmla="*/ 1405074 w 1678124"/>
              <a:gd name="connsiteY8" fmla="*/ 1943100 h 2489200"/>
              <a:gd name="connsiteX9" fmla="*/ 1297124 w 1678124"/>
              <a:gd name="connsiteY9" fmla="*/ 1949450 h 2489200"/>
              <a:gd name="connsiteX10" fmla="*/ 998674 w 1678124"/>
              <a:gd name="connsiteY10" fmla="*/ 2489200 h 2489200"/>
              <a:gd name="connsiteX11" fmla="*/ 985974 w 1678124"/>
              <a:gd name="connsiteY11" fmla="*/ 1936750 h 2489200"/>
              <a:gd name="connsiteX0" fmla="*/ 986034 w 1678184"/>
              <a:gd name="connsiteY0" fmla="*/ 1927225 h 2479675"/>
              <a:gd name="connsiteX1" fmla="*/ 528834 w 1678184"/>
              <a:gd name="connsiteY1" fmla="*/ 1939925 h 2479675"/>
              <a:gd name="connsiteX2" fmla="*/ 254990 w 1678184"/>
              <a:gd name="connsiteY2" fmla="*/ 1738312 h 2479675"/>
              <a:gd name="connsiteX3" fmla="*/ 4959 w 1678184"/>
              <a:gd name="connsiteY3" fmla="*/ 327025 h 2479675"/>
              <a:gd name="connsiteX4" fmla="*/ 202603 w 1678184"/>
              <a:gd name="connsiteY4" fmla="*/ 0 h 2479675"/>
              <a:gd name="connsiteX5" fmla="*/ 1424184 w 1678184"/>
              <a:gd name="connsiteY5" fmla="*/ 3175 h 2479675"/>
              <a:gd name="connsiteX6" fmla="*/ 1678184 w 1678184"/>
              <a:gd name="connsiteY6" fmla="*/ 288925 h 2479675"/>
              <a:gd name="connsiteX7" fmla="*/ 1640084 w 1678184"/>
              <a:gd name="connsiteY7" fmla="*/ 1692275 h 2479675"/>
              <a:gd name="connsiteX8" fmla="*/ 1405134 w 1678184"/>
              <a:gd name="connsiteY8" fmla="*/ 1933575 h 2479675"/>
              <a:gd name="connsiteX9" fmla="*/ 1297184 w 1678184"/>
              <a:gd name="connsiteY9" fmla="*/ 1939925 h 2479675"/>
              <a:gd name="connsiteX10" fmla="*/ 998734 w 1678184"/>
              <a:gd name="connsiteY10" fmla="*/ 2479675 h 2479675"/>
              <a:gd name="connsiteX11" fmla="*/ 986034 w 1678184"/>
              <a:gd name="connsiteY11" fmla="*/ 1927225 h 2479675"/>
              <a:gd name="connsiteX0" fmla="*/ 992791 w 1684941"/>
              <a:gd name="connsiteY0" fmla="*/ 1927335 h 2479785"/>
              <a:gd name="connsiteX1" fmla="*/ 535591 w 1684941"/>
              <a:gd name="connsiteY1" fmla="*/ 1940035 h 2479785"/>
              <a:gd name="connsiteX2" fmla="*/ 261747 w 1684941"/>
              <a:gd name="connsiteY2" fmla="*/ 1738422 h 2479785"/>
              <a:gd name="connsiteX3" fmla="*/ 11716 w 1684941"/>
              <a:gd name="connsiteY3" fmla="*/ 327135 h 2479785"/>
              <a:gd name="connsiteX4" fmla="*/ 209360 w 1684941"/>
              <a:gd name="connsiteY4" fmla="*/ 110 h 2479785"/>
              <a:gd name="connsiteX5" fmla="*/ 1430941 w 1684941"/>
              <a:gd name="connsiteY5" fmla="*/ 3285 h 2479785"/>
              <a:gd name="connsiteX6" fmla="*/ 1684941 w 1684941"/>
              <a:gd name="connsiteY6" fmla="*/ 289035 h 2479785"/>
              <a:gd name="connsiteX7" fmla="*/ 1646841 w 1684941"/>
              <a:gd name="connsiteY7" fmla="*/ 1692385 h 2479785"/>
              <a:gd name="connsiteX8" fmla="*/ 1411891 w 1684941"/>
              <a:gd name="connsiteY8" fmla="*/ 1933685 h 2479785"/>
              <a:gd name="connsiteX9" fmla="*/ 1303941 w 1684941"/>
              <a:gd name="connsiteY9" fmla="*/ 1940035 h 2479785"/>
              <a:gd name="connsiteX10" fmla="*/ 1005491 w 1684941"/>
              <a:gd name="connsiteY10" fmla="*/ 2479785 h 2479785"/>
              <a:gd name="connsiteX11" fmla="*/ 992791 w 1684941"/>
              <a:gd name="connsiteY11" fmla="*/ 1927335 h 2479785"/>
              <a:gd name="connsiteX0" fmla="*/ 994902 w 1687052"/>
              <a:gd name="connsiteY0" fmla="*/ 1927325 h 2479775"/>
              <a:gd name="connsiteX1" fmla="*/ 537702 w 1687052"/>
              <a:gd name="connsiteY1" fmla="*/ 1940025 h 2479775"/>
              <a:gd name="connsiteX2" fmla="*/ 263858 w 1687052"/>
              <a:gd name="connsiteY2" fmla="*/ 1738412 h 2479775"/>
              <a:gd name="connsiteX3" fmla="*/ 11446 w 1687052"/>
              <a:gd name="connsiteY3" fmla="*/ 341412 h 2479775"/>
              <a:gd name="connsiteX4" fmla="*/ 211471 w 1687052"/>
              <a:gd name="connsiteY4" fmla="*/ 100 h 2479775"/>
              <a:gd name="connsiteX5" fmla="*/ 1433052 w 1687052"/>
              <a:gd name="connsiteY5" fmla="*/ 3275 h 2479775"/>
              <a:gd name="connsiteX6" fmla="*/ 1687052 w 1687052"/>
              <a:gd name="connsiteY6" fmla="*/ 289025 h 2479775"/>
              <a:gd name="connsiteX7" fmla="*/ 1648952 w 1687052"/>
              <a:gd name="connsiteY7" fmla="*/ 1692375 h 2479775"/>
              <a:gd name="connsiteX8" fmla="*/ 1414002 w 1687052"/>
              <a:gd name="connsiteY8" fmla="*/ 1933675 h 2479775"/>
              <a:gd name="connsiteX9" fmla="*/ 1306052 w 1687052"/>
              <a:gd name="connsiteY9" fmla="*/ 1940025 h 2479775"/>
              <a:gd name="connsiteX10" fmla="*/ 1007602 w 1687052"/>
              <a:gd name="connsiteY10" fmla="*/ 2479775 h 2479775"/>
              <a:gd name="connsiteX11" fmla="*/ 994902 w 1687052"/>
              <a:gd name="connsiteY11" fmla="*/ 1927325 h 2479775"/>
              <a:gd name="connsiteX0" fmla="*/ 993058 w 1685208"/>
              <a:gd name="connsiteY0" fmla="*/ 1927297 h 2479747"/>
              <a:gd name="connsiteX1" fmla="*/ 535858 w 1685208"/>
              <a:gd name="connsiteY1" fmla="*/ 1939997 h 2479747"/>
              <a:gd name="connsiteX2" fmla="*/ 262014 w 1685208"/>
              <a:gd name="connsiteY2" fmla="*/ 1738384 h 2479747"/>
              <a:gd name="connsiteX3" fmla="*/ 9602 w 1685208"/>
              <a:gd name="connsiteY3" fmla="*/ 341384 h 2479747"/>
              <a:gd name="connsiteX4" fmla="*/ 209627 w 1685208"/>
              <a:gd name="connsiteY4" fmla="*/ 72 h 2479747"/>
              <a:gd name="connsiteX5" fmla="*/ 1431208 w 1685208"/>
              <a:gd name="connsiteY5" fmla="*/ 3247 h 2479747"/>
              <a:gd name="connsiteX6" fmla="*/ 1685208 w 1685208"/>
              <a:gd name="connsiteY6" fmla="*/ 288997 h 2479747"/>
              <a:gd name="connsiteX7" fmla="*/ 1647108 w 1685208"/>
              <a:gd name="connsiteY7" fmla="*/ 1692347 h 2479747"/>
              <a:gd name="connsiteX8" fmla="*/ 1412158 w 1685208"/>
              <a:gd name="connsiteY8" fmla="*/ 1933647 h 2479747"/>
              <a:gd name="connsiteX9" fmla="*/ 1304208 w 1685208"/>
              <a:gd name="connsiteY9" fmla="*/ 1939997 h 2479747"/>
              <a:gd name="connsiteX10" fmla="*/ 1005758 w 1685208"/>
              <a:gd name="connsiteY10" fmla="*/ 2479747 h 2479747"/>
              <a:gd name="connsiteX11" fmla="*/ 993058 w 1685208"/>
              <a:gd name="connsiteY11" fmla="*/ 1927297 h 2479747"/>
              <a:gd name="connsiteX0" fmla="*/ 995143 w 1687293"/>
              <a:gd name="connsiteY0" fmla="*/ 1927225 h 2479675"/>
              <a:gd name="connsiteX1" fmla="*/ 537943 w 1687293"/>
              <a:gd name="connsiteY1" fmla="*/ 1939925 h 2479675"/>
              <a:gd name="connsiteX2" fmla="*/ 264099 w 1687293"/>
              <a:gd name="connsiteY2" fmla="*/ 1738312 h 2479675"/>
              <a:gd name="connsiteX3" fmla="*/ 11687 w 1687293"/>
              <a:gd name="connsiteY3" fmla="*/ 341312 h 2479675"/>
              <a:gd name="connsiteX4" fmla="*/ 211712 w 1687293"/>
              <a:gd name="connsiteY4" fmla="*/ 0 h 2479675"/>
              <a:gd name="connsiteX5" fmla="*/ 1433293 w 1687293"/>
              <a:gd name="connsiteY5" fmla="*/ 3175 h 2479675"/>
              <a:gd name="connsiteX6" fmla="*/ 1687293 w 1687293"/>
              <a:gd name="connsiteY6" fmla="*/ 288925 h 2479675"/>
              <a:gd name="connsiteX7" fmla="*/ 1649193 w 1687293"/>
              <a:gd name="connsiteY7" fmla="*/ 1692275 h 2479675"/>
              <a:gd name="connsiteX8" fmla="*/ 1414243 w 1687293"/>
              <a:gd name="connsiteY8" fmla="*/ 1933575 h 2479675"/>
              <a:gd name="connsiteX9" fmla="*/ 1306293 w 1687293"/>
              <a:gd name="connsiteY9" fmla="*/ 1939925 h 2479675"/>
              <a:gd name="connsiteX10" fmla="*/ 1007843 w 1687293"/>
              <a:gd name="connsiteY10" fmla="*/ 2479675 h 2479675"/>
              <a:gd name="connsiteX11" fmla="*/ 995143 w 1687293"/>
              <a:gd name="connsiteY11" fmla="*/ 1927225 h 2479675"/>
              <a:gd name="connsiteX0" fmla="*/ 995143 w 1687434"/>
              <a:gd name="connsiteY0" fmla="*/ 1927225 h 2479675"/>
              <a:gd name="connsiteX1" fmla="*/ 537943 w 1687434"/>
              <a:gd name="connsiteY1" fmla="*/ 1939925 h 2479675"/>
              <a:gd name="connsiteX2" fmla="*/ 264099 w 1687434"/>
              <a:gd name="connsiteY2" fmla="*/ 1738312 h 2479675"/>
              <a:gd name="connsiteX3" fmla="*/ 11687 w 1687434"/>
              <a:gd name="connsiteY3" fmla="*/ 341312 h 2479675"/>
              <a:gd name="connsiteX4" fmla="*/ 211712 w 1687434"/>
              <a:gd name="connsiteY4" fmla="*/ 0 h 2479675"/>
              <a:gd name="connsiteX5" fmla="*/ 1433293 w 1687434"/>
              <a:gd name="connsiteY5" fmla="*/ 3175 h 2479675"/>
              <a:gd name="connsiteX6" fmla="*/ 1687293 w 1687434"/>
              <a:gd name="connsiteY6" fmla="*/ 288925 h 2479675"/>
              <a:gd name="connsiteX7" fmla="*/ 1649193 w 1687434"/>
              <a:gd name="connsiteY7" fmla="*/ 1692275 h 2479675"/>
              <a:gd name="connsiteX8" fmla="*/ 1414243 w 1687434"/>
              <a:gd name="connsiteY8" fmla="*/ 1933575 h 2479675"/>
              <a:gd name="connsiteX9" fmla="*/ 1306293 w 1687434"/>
              <a:gd name="connsiteY9" fmla="*/ 1939925 h 2479675"/>
              <a:gd name="connsiteX10" fmla="*/ 1007843 w 1687434"/>
              <a:gd name="connsiteY10" fmla="*/ 2479675 h 2479675"/>
              <a:gd name="connsiteX11" fmla="*/ 995143 w 1687434"/>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49193 w 1687873"/>
              <a:gd name="connsiteY7" fmla="*/ 1692275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30629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9925 h 2479675"/>
              <a:gd name="connsiteX10" fmla="*/ 1007843 w 1687873"/>
              <a:gd name="connsiteY10" fmla="*/ 2479675 h 2479675"/>
              <a:gd name="connsiteX11" fmla="*/ 995143 w 1687873"/>
              <a:gd name="connsiteY11" fmla="*/ 1927225 h 2479675"/>
              <a:gd name="connsiteX0" fmla="*/ 995143 w 1687873"/>
              <a:gd name="connsiteY0" fmla="*/ 192722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2722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 name="connsiteX0" fmla="*/ 995143 w 1687873"/>
              <a:gd name="connsiteY0" fmla="*/ 1958975 h 2479675"/>
              <a:gd name="connsiteX1" fmla="*/ 537943 w 1687873"/>
              <a:gd name="connsiteY1" fmla="*/ 1939925 h 2479675"/>
              <a:gd name="connsiteX2" fmla="*/ 264099 w 1687873"/>
              <a:gd name="connsiteY2" fmla="*/ 1738312 h 2479675"/>
              <a:gd name="connsiteX3" fmla="*/ 11687 w 1687873"/>
              <a:gd name="connsiteY3" fmla="*/ 341312 h 2479675"/>
              <a:gd name="connsiteX4" fmla="*/ 211712 w 1687873"/>
              <a:gd name="connsiteY4" fmla="*/ 0 h 2479675"/>
              <a:gd name="connsiteX5" fmla="*/ 1433293 w 1687873"/>
              <a:gd name="connsiteY5" fmla="*/ 3175 h 2479675"/>
              <a:gd name="connsiteX6" fmla="*/ 1687293 w 1687873"/>
              <a:gd name="connsiteY6" fmla="*/ 288925 h 2479675"/>
              <a:gd name="connsiteX7" fmla="*/ 1634905 w 1687873"/>
              <a:gd name="connsiteY7" fmla="*/ 1689894 h 2479675"/>
              <a:gd name="connsiteX8" fmla="*/ 1414243 w 1687873"/>
              <a:gd name="connsiteY8" fmla="*/ 1933575 h 2479675"/>
              <a:gd name="connsiteX9" fmla="*/ 1287243 w 1687873"/>
              <a:gd name="connsiteY9" fmla="*/ 1937544 h 2479675"/>
              <a:gd name="connsiteX10" fmla="*/ 1007843 w 1687873"/>
              <a:gd name="connsiteY10" fmla="*/ 2479675 h 2479675"/>
              <a:gd name="connsiteX11" fmla="*/ 995143 w 1687873"/>
              <a:gd name="connsiteY11" fmla="*/ 1958975 h 247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7873" h="2479675">
                <a:moveTo>
                  <a:pt x="995143" y="1958975"/>
                </a:moveTo>
                <a:lnTo>
                  <a:pt x="537943" y="1939925"/>
                </a:lnTo>
                <a:cubicBezTo>
                  <a:pt x="420468" y="1945746"/>
                  <a:pt x="302993" y="1915848"/>
                  <a:pt x="264099" y="1738312"/>
                </a:cubicBezTo>
                <a:lnTo>
                  <a:pt x="11687" y="341312"/>
                </a:lnTo>
                <a:cubicBezTo>
                  <a:pt x="-19270" y="205317"/>
                  <a:pt x="-219" y="9790"/>
                  <a:pt x="211712" y="0"/>
                </a:cubicBezTo>
                <a:lnTo>
                  <a:pt x="1433293" y="3175"/>
                </a:lnTo>
                <a:cubicBezTo>
                  <a:pt x="1658454" y="19844"/>
                  <a:pt x="1693113" y="138906"/>
                  <a:pt x="1687293" y="288925"/>
                </a:cubicBezTo>
                <a:lnTo>
                  <a:pt x="1634905" y="1689894"/>
                </a:lnTo>
                <a:cubicBezTo>
                  <a:pt x="1628026" y="1840177"/>
                  <a:pt x="1556854" y="1933311"/>
                  <a:pt x="1414243" y="1933575"/>
                </a:cubicBezTo>
                <a:lnTo>
                  <a:pt x="1287243" y="1937544"/>
                </a:lnTo>
                <a:cubicBezTo>
                  <a:pt x="1232210" y="2137304"/>
                  <a:pt x="1145426" y="2305315"/>
                  <a:pt x="1007843" y="2479675"/>
                </a:cubicBezTo>
                <a:cubicBezTo>
                  <a:pt x="1029010" y="2306108"/>
                  <a:pt x="1031126" y="2145242"/>
                  <a:pt x="995143" y="1958975"/>
                </a:cubicBezTo>
                <a:close/>
              </a:path>
            </a:pathLst>
          </a:custGeom>
          <a:solidFill>
            <a:schemeClr val="accent2">
              <a:alpha val="9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p:cNvSpPr txBox="1"/>
          <p:nvPr/>
        </p:nvSpPr>
        <p:spPr>
          <a:xfrm>
            <a:off x="2645477" y="1528560"/>
            <a:ext cx="1141659" cy="1569660"/>
          </a:xfrm>
          <a:prstGeom prst="rect">
            <a:avLst/>
          </a:prstGeom>
          <a:noFill/>
        </p:spPr>
        <p:txBody>
          <a:bodyPr wrap="none" rtlCol="0">
            <a:spAutoFit/>
          </a:bodyPr>
          <a:lstStyle/>
          <a:p>
            <a:r>
              <a:rPr lang="en-US" sz="9600" b="1" dirty="0">
                <a:solidFill>
                  <a:schemeClr val="bg1"/>
                </a:solidFill>
                <a:latin typeface="+mj-lt"/>
              </a:rPr>
              <a:t>Q</a:t>
            </a:r>
          </a:p>
        </p:txBody>
      </p:sp>
      <p:sp>
        <p:nvSpPr>
          <p:cNvPr id="11" name="TextBox 10"/>
          <p:cNvSpPr txBox="1"/>
          <p:nvPr/>
        </p:nvSpPr>
        <p:spPr>
          <a:xfrm>
            <a:off x="5199990" y="1048667"/>
            <a:ext cx="1074333" cy="1569660"/>
          </a:xfrm>
          <a:prstGeom prst="rect">
            <a:avLst/>
          </a:prstGeom>
          <a:noFill/>
        </p:spPr>
        <p:txBody>
          <a:bodyPr wrap="none" rtlCol="0">
            <a:spAutoFit/>
          </a:bodyPr>
          <a:lstStyle/>
          <a:p>
            <a:r>
              <a:rPr lang="en-US" sz="9600" b="1" dirty="0">
                <a:solidFill>
                  <a:schemeClr val="bg1"/>
                </a:solidFill>
                <a:latin typeface="+mj-lt"/>
              </a:rPr>
              <a:t>A</a:t>
            </a:r>
          </a:p>
        </p:txBody>
      </p:sp>
    </p:spTree>
    <p:extLst>
      <p:ext uri="{BB962C8B-B14F-4D97-AF65-F5344CB8AC3E}">
        <p14:creationId xmlns:p14="http://schemas.microsoft.com/office/powerpoint/2010/main" val="400245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3600" b="1" dirty="0"/>
              <a:t>Medical Plan</a:t>
            </a:r>
          </a:p>
        </p:txBody>
      </p:sp>
    </p:spTree>
    <p:extLst>
      <p:ext uri="{BB962C8B-B14F-4D97-AF65-F5344CB8AC3E}">
        <p14:creationId xmlns:p14="http://schemas.microsoft.com/office/powerpoint/2010/main" val="3395549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06" y="218393"/>
            <a:ext cx="6812280" cy="822960"/>
          </a:xfrm>
          <a:noFill/>
        </p:spPr>
        <p:txBody>
          <a:bodyPr>
            <a:normAutofit fontScale="90000"/>
          </a:bodyPr>
          <a:lstStyle/>
          <a:p>
            <a:r>
              <a:rPr lang="en-US" sz="2700" dirty="0"/>
              <a:t>COVID-19 Resources From BCBSNC </a:t>
            </a:r>
            <a:br>
              <a:rPr lang="en-US" sz="2700" dirty="0"/>
            </a:br>
            <a:r>
              <a:rPr lang="en-US" sz="2700" dirty="0"/>
              <a:t>Open Enrollment</a:t>
            </a:r>
          </a:p>
        </p:txBody>
      </p:sp>
      <p:sp>
        <p:nvSpPr>
          <p:cNvPr id="7" name="TextBox 6"/>
          <p:cNvSpPr txBox="1"/>
          <p:nvPr/>
        </p:nvSpPr>
        <p:spPr>
          <a:xfrm>
            <a:off x="228600" y="1277779"/>
            <a:ext cx="8601240" cy="1631216"/>
          </a:xfrm>
          <a:prstGeom prst="rect">
            <a:avLst/>
          </a:prstGeom>
          <a:noFill/>
        </p:spPr>
        <p:txBody>
          <a:bodyPr wrap="square" rtlCol="0">
            <a:spAutoFit/>
          </a:bodyPr>
          <a:lstStyle/>
          <a:p>
            <a:r>
              <a:rPr lang="en-US" sz="1600" dirty="0"/>
              <a:t>BCBSNC has created a blog for members covered under their medical plans. It has real time updates to temporary changes to our medical plans due to Covid-19.  To access the blog type </a:t>
            </a:r>
            <a:r>
              <a:rPr lang="en-US" sz="1600" b="1" u="sng" dirty="0">
                <a:solidFill>
                  <a:schemeClr val="bg2"/>
                </a:solidFill>
                <a:hlinkClick r:id="rId3"/>
              </a:rPr>
              <a:t>https://www.bluecrossnc.com/coronavirus</a:t>
            </a:r>
            <a:r>
              <a:rPr lang="en-US" sz="1600" b="1" u="sng" dirty="0">
                <a:solidFill>
                  <a:schemeClr val="bg2"/>
                </a:solidFill>
              </a:rPr>
              <a:t>.</a:t>
            </a:r>
          </a:p>
          <a:p>
            <a:br>
              <a:rPr lang="en-US" sz="1600" dirty="0"/>
            </a:br>
            <a:r>
              <a:rPr lang="en-US" sz="1600" dirty="0"/>
              <a:t>Scroll down to the box “what we’re doing for our members”.  </a:t>
            </a:r>
            <a:br>
              <a:rPr lang="en-US" sz="2000" dirty="0"/>
            </a:br>
            <a:endParaRPr lang="en-US" sz="2000" dirty="0"/>
          </a:p>
        </p:txBody>
      </p:sp>
      <p:pic>
        <p:nvPicPr>
          <p:cNvPr id="3" name="Picture 2"/>
          <p:cNvPicPr>
            <a:picLocks noChangeAspect="1"/>
          </p:cNvPicPr>
          <p:nvPr/>
        </p:nvPicPr>
        <p:blipFill>
          <a:blip r:embed="rId4"/>
          <a:stretch>
            <a:fillRect/>
          </a:stretch>
        </p:blipFill>
        <p:spPr>
          <a:xfrm>
            <a:off x="5923537" y="2192179"/>
            <a:ext cx="2906303" cy="3291840"/>
          </a:xfrm>
          <a:prstGeom prst="rect">
            <a:avLst/>
          </a:prstGeom>
        </p:spPr>
      </p:pic>
      <p:sp>
        <p:nvSpPr>
          <p:cNvPr id="6" name="TextBox 5"/>
          <p:cNvSpPr txBox="1"/>
          <p:nvPr/>
        </p:nvSpPr>
        <p:spPr>
          <a:xfrm>
            <a:off x="401245" y="2801990"/>
            <a:ext cx="5154826" cy="3046988"/>
          </a:xfrm>
          <a:prstGeom prst="rect">
            <a:avLst/>
          </a:prstGeom>
          <a:noFill/>
        </p:spPr>
        <p:txBody>
          <a:bodyPr wrap="square" rtlCol="0">
            <a:spAutoFit/>
          </a:bodyPr>
          <a:lstStyle/>
          <a:p>
            <a:r>
              <a:rPr lang="en-US" sz="1600" dirty="0"/>
              <a:t>One of these changes is BCBSNC is expanding virtual access to health care providers by covering virtual/telehealth visits including those done by phone, the same as face-to-face visits.  These include appointments with primary care providers, specialists, behavioral health providers, and any NC licensed providers who can provide services via secure video or telephone.  </a:t>
            </a:r>
            <a:br>
              <a:rPr lang="en-US" sz="1600" dirty="0"/>
            </a:br>
            <a:br>
              <a:rPr lang="en-US" sz="1600" dirty="0"/>
            </a:br>
            <a:r>
              <a:rPr lang="en-US" sz="1600" dirty="0"/>
              <a:t>Please call your doctor’s office and ask about virtual appointment options. These virtual visits must be medically necessary and meet the qualifying criteria.</a:t>
            </a:r>
          </a:p>
        </p:txBody>
      </p:sp>
    </p:spTree>
    <p:extLst>
      <p:ext uri="{BB962C8B-B14F-4D97-AF65-F5344CB8AC3E}">
        <p14:creationId xmlns:p14="http://schemas.microsoft.com/office/powerpoint/2010/main" val="38957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45" y="359923"/>
            <a:ext cx="6812280" cy="447966"/>
          </a:xfrm>
          <a:solidFill>
            <a:schemeClr val="bg1"/>
          </a:solidFill>
        </p:spPr>
        <p:txBody>
          <a:bodyPr>
            <a:normAutofit fontScale="90000"/>
          </a:bodyPr>
          <a:lstStyle/>
          <a:p>
            <a:r>
              <a:rPr lang="en-US" dirty="0"/>
              <a:t>2020 Medical Plan Summary of Changes</a:t>
            </a:r>
          </a:p>
        </p:txBody>
      </p:sp>
      <p:graphicFrame>
        <p:nvGraphicFramePr>
          <p:cNvPr id="3" name="Table 2"/>
          <p:cNvGraphicFramePr>
            <a:graphicFrameLocks noGrp="1"/>
          </p:cNvGraphicFramePr>
          <p:nvPr>
            <p:extLst>
              <p:ext uri="{D42A27DB-BD31-4B8C-83A1-F6EECF244321}">
                <p14:modId xmlns:p14="http://schemas.microsoft.com/office/powerpoint/2010/main" val="1559888100"/>
              </p:ext>
            </p:extLst>
          </p:nvPr>
        </p:nvGraphicFramePr>
        <p:xfrm>
          <a:off x="305577" y="1294704"/>
          <a:ext cx="8099122" cy="4416552"/>
        </p:xfrm>
        <a:graphic>
          <a:graphicData uri="http://schemas.openxmlformats.org/drawingml/2006/table">
            <a:tbl>
              <a:tblPr firstRow="1" firstCol="1" bandRow="1"/>
              <a:tblGrid>
                <a:gridCol w="1463042">
                  <a:extLst>
                    <a:ext uri="{9D8B030D-6E8A-4147-A177-3AD203B41FA5}">
                      <a16:colId xmlns:a16="http://schemas.microsoft.com/office/drawing/2014/main" val="810651197"/>
                    </a:ext>
                  </a:extLst>
                </a:gridCol>
                <a:gridCol w="6636080">
                  <a:extLst>
                    <a:ext uri="{9D8B030D-6E8A-4147-A177-3AD203B41FA5}">
                      <a16:colId xmlns:a16="http://schemas.microsoft.com/office/drawing/2014/main" val="645597567"/>
                    </a:ext>
                  </a:extLst>
                </a:gridCol>
              </a:tblGrid>
              <a:tr h="0">
                <a:tc>
                  <a:txBody>
                    <a:bodyPr/>
                    <a:lstStyle/>
                    <a:p>
                      <a:pPr marL="0" marR="0">
                        <a:lnSpc>
                          <a:spcPct val="115000"/>
                        </a:lnSpc>
                        <a:spcBef>
                          <a:spcPts val="0"/>
                        </a:spcBef>
                        <a:spcAft>
                          <a:spcPts val="0"/>
                        </a:spcAft>
                      </a:pP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MEDICAL PLAN</a:t>
                      </a:r>
                      <a:b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b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TEMPORARY CHANGES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For a list of temporary changes to our medical plan as a result of Covid-19, please visit </a:t>
                      </a:r>
                      <a:r>
                        <a:rPr lang="en-US" sz="1400" u="sng" dirty="0">
                          <a:solidFill>
                            <a:schemeClr val="bg2"/>
                          </a:solidFill>
                          <a:effectLst/>
                          <a:latin typeface="Arial" panose="020B0604020202020204" pitchFamily="34" charset="0"/>
                          <a:ea typeface="Calibri" panose="020F0502020204030204" pitchFamily="34" charset="0"/>
                          <a:cs typeface="Arial" panose="020B0604020202020204" pitchFamily="34" charset="0"/>
                          <a:hlinkClick r:id="rId3"/>
                        </a:rPr>
                        <a:t>https://www.bluecrossnc.com/covid-19/covid-19-resources-members</a:t>
                      </a:r>
                      <a:r>
                        <a:rPr lang="en-US" sz="1400" dirty="0">
                          <a:effectLst/>
                          <a:latin typeface="Arial" panose="020B0604020202020204" pitchFamily="34" charset="0"/>
                          <a:ea typeface="Calibri" panose="020F0502020204030204" pitchFamily="34" charset="0"/>
                          <a:cs typeface="Arial" panose="020B0604020202020204" pitchFamily="34" charset="0"/>
                        </a:rPr>
                        <a:t>.  </a:t>
                      </a:r>
                      <a:br>
                        <a:rPr lang="en-US" sz="1400" dirty="0">
                          <a:effectLst/>
                          <a:latin typeface="Arial" panose="020B0604020202020204" pitchFamily="34" charset="0"/>
                          <a:ea typeface="Calibri" panose="020F0502020204030204" pitchFamily="34" charset="0"/>
                          <a:cs typeface="Arial" panose="020B0604020202020204" pitchFamily="34" charset="0"/>
                        </a:rPr>
                      </a:b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One of these changes is BCBSNC is expanding virtual access to health care providers by covering virtual/telehealth visits including those done by phone, the same as face-to-face visits.  These include appointments with primary care providers, specialists, behavioral health providers, and any NC licensed providers who can provide services via secure video or telephone.  Please call your doctor’s office and ask about virtual appointment options. These virtual visits must be medically necessary and meet the qualifying criteria.</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876492790"/>
                  </a:ext>
                </a:extLst>
              </a:tr>
              <a:tr h="0">
                <a:tc>
                  <a:txBody>
                    <a:bodyPr/>
                    <a:lstStyle/>
                    <a:p>
                      <a:pPr marL="0" marR="0">
                        <a:lnSpc>
                          <a:spcPct val="115000"/>
                        </a:lnSpc>
                        <a:spcBef>
                          <a:spcPts val="0"/>
                        </a:spcBef>
                        <a:spcAft>
                          <a:spcPts val="0"/>
                        </a:spcAft>
                      </a:pP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MEDICAL PLAN</a:t>
                      </a:r>
                      <a:b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b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EFFECTIVE </a:t>
                      </a:r>
                      <a:b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b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JULY 1, 2020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Effective July 1, 2020, our coinsurance percentage for in-network benefits will change from 80% to 70% after deductible. Our coinsurance percentages for out-of-network benefits will decrease by 10%.     </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2831757878"/>
                  </a:ext>
                </a:extLst>
              </a:tr>
              <a:tr h="0">
                <a:tc>
                  <a:txBody>
                    <a:bodyPr/>
                    <a:lstStyle/>
                    <a:p>
                      <a:pPr marL="0" marR="0">
                        <a:lnSpc>
                          <a:spcPct val="115000"/>
                        </a:lnSpc>
                        <a:spcBef>
                          <a:spcPts val="0"/>
                        </a:spcBef>
                        <a:spcAft>
                          <a:spcPts val="0"/>
                        </a:spcAft>
                      </a:pP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MEDICAL PLAN</a:t>
                      </a:r>
                      <a:b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b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EFFECTIVE </a:t>
                      </a:r>
                      <a:b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br>
                      <a:r>
                        <a:rPr lang="en-US" sz="1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JULY 1, 2020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Our Telemedicine benefit through MDLive currently covers general non-emergent health consultations.  Effective July 1, 2020, MDLive will include mental health consultations as a covered benefit.</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a16="http://schemas.microsoft.com/office/drawing/2014/main" val="3233761778"/>
                  </a:ext>
                </a:extLst>
              </a:tr>
            </a:tbl>
          </a:graphicData>
        </a:graphic>
      </p:graphicFrame>
    </p:spTree>
    <p:extLst>
      <p:ext uri="{BB962C8B-B14F-4D97-AF65-F5344CB8AC3E}">
        <p14:creationId xmlns:p14="http://schemas.microsoft.com/office/powerpoint/2010/main" val="369278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95649" y="149928"/>
            <a:ext cx="5943600" cy="822960"/>
          </a:xfrm>
          <a:prstGeom prst="rect">
            <a:avLst/>
          </a:prstGeom>
          <a:noFill/>
        </p:spPr>
        <p:txBody>
          <a:bodyPr vert="horz" lIns="91440" tIns="45720" rIns="91440" bIns="45720" rtlCol="0" anchor="b" anchorCtr="0">
            <a:normAutofit/>
          </a:bodyPr>
          <a:lstStyle>
            <a:lvl1pPr algn="l" defTabSz="119063" rtl="0" eaLnBrk="1" latinLnBrk="0" hangingPunct="1">
              <a:spcBef>
                <a:spcPct val="0"/>
              </a:spcBef>
              <a:buNone/>
              <a:tabLst/>
              <a:defRPr sz="3000" kern="1200">
                <a:solidFill>
                  <a:schemeClr val="accent1"/>
                </a:solidFill>
                <a:latin typeface="+mj-lt"/>
                <a:ea typeface="+mj-ea"/>
                <a:cs typeface="+mj-cs"/>
              </a:defRPr>
            </a:lvl1pPr>
          </a:lstStyle>
          <a:p>
            <a:r>
              <a:rPr lang="en-US" dirty="0"/>
              <a:t>Enrollment Process</a:t>
            </a:r>
          </a:p>
        </p:txBody>
      </p:sp>
      <p:sp>
        <p:nvSpPr>
          <p:cNvPr id="7" name="Text Placeholder 4"/>
          <p:cNvSpPr>
            <a:spLocks noGrp="1"/>
          </p:cNvSpPr>
          <p:nvPr>
            <p:ph type="body" sz="quarter" idx="13"/>
          </p:nvPr>
        </p:nvSpPr>
        <p:spPr>
          <a:xfrm>
            <a:off x="204877" y="914240"/>
            <a:ext cx="7772400" cy="411480"/>
          </a:xfrm>
        </p:spPr>
        <p:txBody>
          <a:bodyPr/>
          <a:lstStyle/>
          <a:p>
            <a:r>
              <a:rPr lang="en-US" dirty="0"/>
              <a:t>What You Need to Do</a:t>
            </a:r>
          </a:p>
        </p:txBody>
      </p:sp>
      <p:sp>
        <p:nvSpPr>
          <p:cNvPr id="10" name="Text Placeholder 4"/>
          <p:cNvSpPr txBox="1">
            <a:spLocks/>
          </p:cNvSpPr>
          <p:nvPr/>
        </p:nvSpPr>
        <p:spPr>
          <a:xfrm>
            <a:off x="185352" y="1501842"/>
            <a:ext cx="8958648" cy="4960741"/>
          </a:xfrm>
          <a:prstGeom prst="rect">
            <a:avLst/>
          </a:prstGeom>
          <a:solidFill>
            <a:schemeClr val="bg1"/>
          </a:solidFill>
        </p:spPr>
        <p:txBody>
          <a:bodyPr vert="horz" lIns="91440" tIns="45720" rIns="91440" bIns="45720" rtlCol="0">
            <a:noAutofit/>
          </a:bodyPr>
          <a:lstStyle>
            <a:lvl1pPr marL="228600" indent="-228600" algn="l" defTabSz="457200" rtl="0" eaLnBrk="1" latinLnBrk="0" hangingPunct="1">
              <a:spcBef>
                <a:spcPts val="0"/>
              </a:spcBef>
              <a:spcAft>
                <a:spcPts val="900"/>
              </a:spcAft>
              <a:buClr>
                <a:schemeClr val="accent2"/>
              </a:buClr>
              <a:buFont typeface="Arial"/>
              <a:buNone/>
              <a:defRPr lang="en-US" sz="2000" b="1" kern="1200" dirty="0">
                <a:solidFill>
                  <a:schemeClr val="accent2"/>
                </a:solidFill>
                <a:latin typeface="+mj-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0">
              <a:spcAft>
                <a:spcPts val="600"/>
              </a:spcAft>
              <a:buNone/>
            </a:pPr>
            <a:r>
              <a:rPr lang="en-US" sz="1600" dirty="0"/>
              <a:t>Our open enrollment will run from </a:t>
            </a:r>
            <a:r>
              <a:rPr lang="en-US" sz="1600" b="1" dirty="0">
                <a:solidFill>
                  <a:schemeClr val="bg2">
                    <a:lumMod val="75000"/>
                  </a:schemeClr>
                </a:solidFill>
              </a:rPr>
              <a:t>June 1 to June 22</a:t>
            </a:r>
            <a:r>
              <a:rPr lang="en-US" sz="1600" dirty="0"/>
              <a:t>.  If we do not receive any enrollment forms back from you by 5 p.m. on June 22, 2020, we will consider this to be:</a:t>
            </a:r>
          </a:p>
          <a:p>
            <a:pPr marL="231775" lvl="1" indent="0">
              <a:spcAft>
                <a:spcPts val="0"/>
              </a:spcAft>
              <a:buNone/>
            </a:pPr>
            <a:r>
              <a:rPr lang="en-US" sz="1600" dirty="0"/>
              <a:t>•	an affirmative waiver of coverage if you are not already enrolled; or</a:t>
            </a:r>
          </a:p>
          <a:p>
            <a:pPr marL="231775" lvl="1" indent="0">
              <a:spcAft>
                <a:spcPts val="0"/>
              </a:spcAft>
              <a:buNone/>
            </a:pPr>
            <a:r>
              <a:rPr lang="en-US" sz="1600" dirty="0"/>
              <a:t>•	a confirmation to continue coverage as set forth below if you are currently enrolled. </a:t>
            </a:r>
          </a:p>
          <a:p>
            <a:pPr marL="231775" lvl="1" indent="0">
              <a:spcAft>
                <a:spcPts val="600"/>
              </a:spcAft>
              <a:buNone/>
            </a:pPr>
            <a:endParaRPr lang="en-US" sz="1050" b="1" dirty="0">
              <a:solidFill>
                <a:schemeClr val="bg2">
                  <a:lumMod val="75000"/>
                </a:schemeClr>
              </a:solidFill>
            </a:endParaRPr>
          </a:p>
          <a:p>
            <a:pPr marL="231775" lvl="1" indent="0">
              <a:spcAft>
                <a:spcPts val="600"/>
              </a:spcAft>
              <a:buNone/>
            </a:pPr>
            <a:r>
              <a:rPr lang="en-US" sz="1600" b="1" dirty="0">
                <a:solidFill>
                  <a:schemeClr val="bg2">
                    <a:lumMod val="75000"/>
                  </a:schemeClr>
                </a:solidFill>
              </a:rPr>
              <a:t>To turn in changes, you may:</a:t>
            </a:r>
          </a:p>
          <a:p>
            <a:pPr marL="231775" lvl="1" indent="0">
              <a:spcAft>
                <a:spcPts val="0"/>
              </a:spcAft>
              <a:buNone/>
            </a:pPr>
            <a:r>
              <a:rPr lang="en-US" sz="1600" dirty="0"/>
              <a:t>•	Drop off a hard copy to Human Resources or Payroll</a:t>
            </a:r>
          </a:p>
          <a:p>
            <a:pPr marL="231775" lvl="1" indent="0">
              <a:spcAft>
                <a:spcPts val="0"/>
              </a:spcAft>
              <a:buNone/>
            </a:pPr>
            <a:r>
              <a:rPr lang="en-US" sz="1600" dirty="0"/>
              <a:t>•	Give the hard copy to your Supervisor</a:t>
            </a:r>
          </a:p>
          <a:p>
            <a:pPr marL="231775" lvl="1" indent="0">
              <a:spcAft>
                <a:spcPts val="0"/>
              </a:spcAft>
              <a:buNone/>
            </a:pPr>
            <a:r>
              <a:rPr lang="en-US" sz="1600" dirty="0"/>
              <a:t>•	Email it to Alison.Jackson@spcmechanical.com</a:t>
            </a:r>
          </a:p>
          <a:p>
            <a:pPr marL="231775" lvl="1" indent="0">
              <a:spcAft>
                <a:spcPts val="0"/>
              </a:spcAft>
              <a:buNone/>
            </a:pPr>
            <a:r>
              <a:rPr lang="en-US" sz="1600" dirty="0"/>
              <a:t>•	Fax it to 252-291-3731</a:t>
            </a:r>
          </a:p>
          <a:p>
            <a:pPr marL="231775" lvl="1" indent="0">
              <a:spcAft>
                <a:spcPts val="0"/>
              </a:spcAft>
              <a:buNone/>
            </a:pPr>
            <a:r>
              <a:rPr lang="en-US" sz="1600" dirty="0"/>
              <a:t>•	</a:t>
            </a:r>
            <a:r>
              <a:rPr lang="en-US" sz="1600" dirty="0">
                <a:solidFill>
                  <a:srgbClr val="FF0000"/>
                </a:solidFill>
              </a:rPr>
              <a:t>Give the hard copy to Karen Newman </a:t>
            </a:r>
          </a:p>
          <a:p>
            <a:pPr marL="231775" lvl="1" indent="0">
              <a:spcAft>
                <a:spcPts val="0"/>
              </a:spcAft>
              <a:buNone/>
            </a:pPr>
            <a:endParaRPr lang="en-US" sz="1600" dirty="0"/>
          </a:p>
          <a:p>
            <a:pPr marL="231775" lvl="1" indent="0">
              <a:spcAft>
                <a:spcPts val="600"/>
              </a:spcAft>
              <a:buNone/>
            </a:pPr>
            <a:r>
              <a:rPr lang="en-US" sz="1600" b="1" dirty="0">
                <a:solidFill>
                  <a:schemeClr val="bg2">
                    <a:lumMod val="75000"/>
                  </a:schemeClr>
                </a:solidFill>
              </a:rPr>
              <a:t>You may contact the following with questions:</a:t>
            </a:r>
          </a:p>
          <a:p>
            <a:pPr marL="231775" lvl="1" indent="0">
              <a:spcAft>
                <a:spcPts val="0"/>
              </a:spcAft>
              <a:buNone/>
            </a:pPr>
            <a:r>
              <a:rPr lang="en-US" sz="1600" dirty="0"/>
              <a:t>Alison Jackson, HR Manager, Phone (919) 282-0131 Alison.Jackson@spcmechanical.com  </a:t>
            </a:r>
          </a:p>
          <a:p>
            <a:pPr marL="231775" lvl="1" indent="0">
              <a:spcAft>
                <a:spcPts val="0"/>
              </a:spcAft>
              <a:buNone/>
            </a:pPr>
            <a:r>
              <a:rPr lang="en-US" sz="1600" dirty="0">
                <a:solidFill>
                  <a:srgbClr val="FF0000"/>
                </a:solidFill>
              </a:rPr>
              <a:t>Chanel </a:t>
            </a:r>
            <a:r>
              <a:rPr lang="en-US" sz="1600" dirty="0" err="1">
                <a:solidFill>
                  <a:srgbClr val="FF0000"/>
                </a:solidFill>
              </a:rPr>
              <a:t>Wilson,Talent</a:t>
            </a:r>
            <a:r>
              <a:rPr lang="en-US" sz="1600" dirty="0">
                <a:solidFill>
                  <a:srgbClr val="FF0000"/>
                </a:solidFill>
              </a:rPr>
              <a:t> &amp; Acquisition, Phone (919) 282-0123,chanel.wilson@spcmechanical.com</a:t>
            </a:r>
          </a:p>
          <a:p>
            <a:pPr marL="231775" lvl="1" indent="0">
              <a:spcAft>
                <a:spcPts val="0"/>
              </a:spcAft>
              <a:buNone/>
            </a:pPr>
            <a:endParaRPr lang="en-US" sz="1600" b="1" dirty="0">
              <a:solidFill>
                <a:schemeClr val="bg2">
                  <a:lumMod val="75000"/>
                </a:schemeClr>
              </a:solidFill>
            </a:endParaRPr>
          </a:p>
          <a:p>
            <a:pPr marL="231775" lvl="1" indent="0">
              <a:spcAft>
                <a:spcPts val="0"/>
              </a:spcAft>
              <a:buNone/>
            </a:pPr>
            <a:r>
              <a:rPr lang="en-US" sz="1600" b="1" dirty="0">
                <a:solidFill>
                  <a:schemeClr val="bg2">
                    <a:lumMod val="75000"/>
                  </a:schemeClr>
                </a:solidFill>
              </a:rPr>
              <a:t>For New Hires:  </a:t>
            </a:r>
            <a:r>
              <a:rPr lang="en-US" sz="1600" dirty="0"/>
              <a:t>The deadline to turn in your benefits paperwork will be provided by to</a:t>
            </a:r>
          </a:p>
          <a:p>
            <a:pPr marL="231775" lvl="1" indent="0">
              <a:spcAft>
                <a:spcPts val="0"/>
              </a:spcAft>
              <a:buNone/>
            </a:pPr>
            <a:r>
              <a:rPr lang="en-US" sz="1600" dirty="0"/>
              <a:t>                            you by Human Resources</a:t>
            </a:r>
          </a:p>
        </p:txBody>
      </p:sp>
    </p:spTree>
    <p:extLst>
      <p:ext uri="{BB962C8B-B14F-4D97-AF65-F5344CB8AC3E}">
        <p14:creationId xmlns:p14="http://schemas.microsoft.com/office/powerpoint/2010/main" val="56600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812280" cy="822960"/>
          </a:xfrm>
          <a:noFill/>
        </p:spPr>
        <p:txBody>
          <a:bodyPr>
            <a:normAutofit/>
          </a:bodyPr>
          <a:lstStyle/>
          <a:p>
            <a:r>
              <a:rPr lang="en-US" dirty="0"/>
              <a:t>Medical ID Cards – Open Enrollment</a:t>
            </a:r>
          </a:p>
        </p:txBody>
      </p:sp>
      <p:sp>
        <p:nvSpPr>
          <p:cNvPr id="7" name="TextBox 6"/>
          <p:cNvSpPr txBox="1"/>
          <p:nvPr/>
        </p:nvSpPr>
        <p:spPr>
          <a:xfrm>
            <a:off x="228600" y="1277779"/>
            <a:ext cx="8654144" cy="5078313"/>
          </a:xfrm>
          <a:prstGeom prst="rect">
            <a:avLst/>
          </a:prstGeom>
          <a:noFill/>
        </p:spPr>
        <p:txBody>
          <a:bodyPr wrap="square" rtlCol="0">
            <a:spAutoFit/>
          </a:bodyPr>
          <a:lstStyle/>
          <a:p>
            <a:r>
              <a:rPr lang="en-US" sz="1600" b="1" dirty="0">
                <a:solidFill>
                  <a:srgbClr val="001E5E"/>
                </a:solidFill>
              </a:rPr>
              <a:t>Please note that effective July 1, 2020, our medical group number with BCBSNC will change to 14162009 which is an eight-digit group number. </a:t>
            </a:r>
            <a:br>
              <a:rPr lang="en-US" sz="1600" b="1" dirty="0">
                <a:solidFill>
                  <a:srgbClr val="001E5E"/>
                </a:solidFill>
              </a:rPr>
            </a:br>
            <a:r>
              <a:rPr lang="en-US" sz="1600" b="1" dirty="0">
                <a:solidFill>
                  <a:srgbClr val="001E5E"/>
                </a:solidFill>
              </a:rPr>
              <a:t>The subscriber number that is assigned to you will also change. </a:t>
            </a:r>
            <a:br>
              <a:rPr lang="en-US" sz="1600" b="1" dirty="0">
                <a:solidFill>
                  <a:srgbClr val="001E5E"/>
                </a:solidFill>
              </a:rPr>
            </a:br>
            <a:endParaRPr lang="en-US" sz="1600" dirty="0">
              <a:solidFill>
                <a:srgbClr val="001E5E"/>
              </a:solidFill>
            </a:endParaRPr>
          </a:p>
          <a:p>
            <a:pPr marL="285750" indent="-285750">
              <a:spcBef>
                <a:spcPts val="600"/>
              </a:spcBef>
              <a:buFont typeface="Wingdings" panose="05000000000000000000" pitchFamily="2" charset="2"/>
              <a:buChar char="ü"/>
            </a:pPr>
            <a:r>
              <a:rPr lang="en-US" sz="1600" dirty="0">
                <a:solidFill>
                  <a:srgbClr val="000000"/>
                </a:solidFill>
              </a:rPr>
              <a:t>It is imperative that you (and your family members so please share with them) update your providers and pharmacies by sharing a copy of your new ID card. </a:t>
            </a:r>
          </a:p>
          <a:p>
            <a:pPr marL="285750" indent="-285750">
              <a:spcBef>
                <a:spcPts val="600"/>
              </a:spcBef>
              <a:buFont typeface="Wingdings" panose="05000000000000000000" pitchFamily="2" charset="2"/>
              <a:buChar char="ü"/>
            </a:pPr>
            <a:r>
              <a:rPr lang="en-US" sz="1600" dirty="0">
                <a:solidFill>
                  <a:srgbClr val="000000"/>
                </a:solidFill>
              </a:rPr>
              <a:t>For those of you that have auto-refill prescriptions, this is especially important. You should reach out to your pharmacies so there will not be any delays in your prescriptions being filled. The pharmacist may ask for the Rx Bin number on your id card. </a:t>
            </a:r>
          </a:p>
          <a:p>
            <a:pPr marL="285750" indent="-285750">
              <a:spcBef>
                <a:spcPts val="600"/>
              </a:spcBef>
              <a:buFont typeface="Wingdings" panose="05000000000000000000" pitchFamily="2" charset="2"/>
              <a:buChar char="ü"/>
            </a:pPr>
            <a:r>
              <a:rPr lang="en-US" sz="1600" dirty="0">
                <a:solidFill>
                  <a:srgbClr val="000000"/>
                </a:solidFill>
              </a:rPr>
              <a:t>Pay attention to your mail around the middle of June. BCBSNC will mail out ID cards based on your current benefit elections. In late June/early July BCBSNC will mail out a new set of ID cards for anyone making an enrollment change to the medical plan effective July 1, 2020. Please watch your mail to ensure you do not throw out the envelope with your ID card in it thinking it is junk mail. </a:t>
            </a:r>
          </a:p>
          <a:p>
            <a:pPr marL="285750" indent="-285750">
              <a:spcBef>
                <a:spcPts val="600"/>
              </a:spcBef>
              <a:buFont typeface="Wingdings" panose="05000000000000000000" pitchFamily="2" charset="2"/>
              <a:buChar char="ü"/>
            </a:pPr>
            <a:r>
              <a:rPr lang="en-US" sz="1600" dirty="0">
                <a:solidFill>
                  <a:srgbClr val="000000"/>
                </a:solidFill>
              </a:rPr>
              <a:t>If you have not received a hard copy of your medical ID card by July 1, 2020, you may download Blue Connect Mobile. It is a free app that allows Blue Cross NC customers to securely connect to their health plan from a mobile device and download your digital member ID card. </a:t>
            </a:r>
          </a:p>
          <a:p>
            <a:r>
              <a:rPr lang="en-US" sz="1600" dirty="0">
                <a:solidFill>
                  <a:schemeClr val="tx2"/>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8417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rp PPT Template 4.3_Standard Version_0423">
  <a:themeElements>
    <a:clrScheme name="Gallagher Brand">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A4C8E1"/>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50000"/>
            <a:alpha val="29000"/>
          </a:schemeClr>
        </a:solidFill>
        <a:ln>
          <a:noFill/>
        </a:ln>
      </a:spPr>
      <a:bodyPr vert="horz" wrap="square" lIns="91440" tIns="45720" rIns="91440" bIns="45720" numCol="1" anchor="t" anchorCtr="0" compatLnSpc="1">
        <a:prstTxWarp prst="textNoShape">
          <a:avLst/>
        </a:prstTxWarp>
      </a:bodyP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p PPT Template 4.3_Standard Version_0423" id="{9C0FDD52-8C72-4658-BCFE-FBC0FE7C6C64}" vid="{FAD834A1-FE8E-4F88-BC4A-894A30454DEF}"/>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HCW Tool" ma:contentTypeID="0x010100B44F5B75BD131E4E9BE6CF81A8D47EDD4000B42F8A0A7F9D4449BEA6C557DFCDF857" ma:contentTypeVersion="37" ma:contentTypeDescription="" ma:contentTypeScope="" ma:versionID="98917d091f8a31e6a84f30d000580dc0">
  <xsd:schema xmlns:xsd="http://www.w3.org/2001/XMLSchema" xmlns:xs="http://www.w3.org/2001/XMLSchema" xmlns:p="http://schemas.microsoft.com/office/2006/metadata/properties" xmlns:ns2="c9a4bf12-8e23-4863-8196-9395699debd2" xmlns:ns3="5b369455-61bc-4392-87d2-e942db30300c" targetNamespace="http://schemas.microsoft.com/office/2006/metadata/properties" ma:root="true" ma:fieldsID="f0bde1190302dde1147ae25275112331" ns2:_="" ns3:_="">
    <xsd:import namespace="c9a4bf12-8e23-4863-8196-9395699debd2"/>
    <xsd:import namespace="5b369455-61bc-4392-87d2-e942db30300c"/>
    <xsd:element name="properties">
      <xsd:complexType>
        <xsd:sequence>
          <xsd:element name="documentManagement">
            <xsd:complexType>
              <xsd:all>
                <xsd:element ref="ns2:jb6907967c6b4a888f2a407facb43f43" minOccurs="0"/>
                <xsd:element ref="ns2:TaxCatchAll" minOccurs="0"/>
                <xsd:element ref="ns2:TaxCatchAllLabel" minOccurs="0"/>
                <xsd:element ref="ns2:j71b7696188f4b33a3ed0e8655aca677" minOccurs="0"/>
                <xsd:element ref="ns2:gefe68091b144f38a46cb1f465b6d816" minOccurs="0"/>
                <xsd:element ref="ns2:add5a56dcd2742ee89b68790eb918b96" minOccurs="0"/>
                <xsd:element ref="ns2:cdb00b3f9987489baaa1886df2750832"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4bf12-8e23-4863-8196-9395699debd2" elementFormDefault="qualified">
    <xsd:import namespace="http://schemas.microsoft.com/office/2006/documentManagement/types"/>
    <xsd:import namespace="http://schemas.microsoft.com/office/infopath/2007/PartnerControls"/>
    <xsd:element name="jb6907967c6b4a888f2a407facb43f43" ma:index="8" nillable="true" ma:taxonomy="true" ma:internalName="jb6907967c6b4a888f2a407facb43f43" ma:taxonomyFieldName="Cycle_x0020_Event" ma:displayName="Client Cycle Event" ma:indexed="true" ma:default="" ma:fieldId="{3b690796-7c6b-4a88-8f2a-407facb43f43}" ma:sspId="9b136858-3083-4fae-b3a6-2b8d22725cb9" ma:termSetId="22208ada-b7b9-4451-a690-d210f58a899e"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12d8a23b-c5fd-42f5-8ee7-420e81f3280a}" ma:internalName="TaxCatchAll" ma:showField="CatchAllData" ma:web="5b369455-61bc-4392-87d2-e942db30300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12d8a23b-c5fd-42f5-8ee7-420e81f3280a}" ma:internalName="TaxCatchAllLabel" ma:readOnly="true" ma:showField="CatchAllDataLabel" ma:web="5b369455-61bc-4392-87d2-e942db30300c">
      <xsd:complexType>
        <xsd:complexContent>
          <xsd:extension base="dms:MultiChoiceLookup">
            <xsd:sequence>
              <xsd:element name="Value" type="dms:Lookup" maxOccurs="unbounded" minOccurs="0" nillable="true"/>
            </xsd:sequence>
          </xsd:extension>
        </xsd:complexContent>
      </xsd:complexType>
    </xsd:element>
    <xsd:element name="j71b7696188f4b33a3ed0e8655aca677" ma:index="12" nillable="true" ma:taxonomy="true" ma:internalName="j71b7696188f4b33a3ed0e8655aca677" ma:taxonomyFieldName="Group_x0020_Size1" ma:displayName="Group Sizes" ma:default="" ma:fieldId="{371b7696-188f-4b33-a3ed-0e8655aca677}" ma:taxonomyMulti="true" ma:sspId="9b136858-3083-4fae-b3a6-2b8d22725cb9" ma:termSetId="b72fa830-74b4-49d6-b422-e7b2f633840f" ma:anchorId="00000000-0000-0000-0000-000000000000" ma:open="false" ma:isKeyword="false">
      <xsd:complexType>
        <xsd:sequence>
          <xsd:element ref="pc:Terms" minOccurs="0" maxOccurs="1"/>
        </xsd:sequence>
      </xsd:complexType>
    </xsd:element>
    <xsd:element name="gefe68091b144f38a46cb1f465b6d816" ma:index="14" nillable="true" ma:taxonomy="true" ma:internalName="gefe68091b144f38a46cb1f465b6d816" ma:taxonomyFieldName="Use_x0020_Permission" ma:displayName="Use Permission" ma:indexed="true" ma:default="" ma:fieldId="{0efe6809-1b14-4f38-a46c-b1f465b6d816}" ma:sspId="9b136858-3083-4fae-b3a6-2b8d22725cb9" ma:termSetId="65647f93-6b4f-432b-b673-d1bbf576ef8f" ma:anchorId="00000000-0000-0000-0000-000000000000" ma:open="false" ma:isKeyword="false">
      <xsd:complexType>
        <xsd:sequence>
          <xsd:element ref="pc:Terms" minOccurs="0" maxOccurs="1"/>
        </xsd:sequence>
      </xsd:complexType>
    </xsd:element>
    <xsd:element name="add5a56dcd2742ee89b68790eb918b96" ma:index="16" nillable="true" ma:taxonomy="true" ma:internalName="add5a56dcd2742ee89b68790eb918b96" ma:taxonomyFieldName="HCW_x0020_Tags" ma:displayName="HCW Tags" ma:default="" ma:fieldId="{add5a56d-cd27-42ee-89b6-8790eb918b96}" ma:taxonomyMulti="true" ma:sspId="9b136858-3083-4fae-b3a6-2b8d22725cb9" ma:termSetId="e7adead7-b096-4e68-b97f-2d149d73814a" ma:anchorId="00000000-0000-0000-0000-000000000000" ma:open="true" ma:isKeyword="false">
      <xsd:complexType>
        <xsd:sequence>
          <xsd:element ref="pc:Terms" minOccurs="0" maxOccurs="1"/>
        </xsd:sequence>
      </xsd:complexType>
    </xsd:element>
    <xsd:element name="cdb00b3f9987489baaa1886df2750832" ma:index="18" ma:taxonomy="true" ma:internalName="cdb00b3f9987489baaa1886df2750832" ma:taxonomyFieldName="Tool_x0020_Type" ma:displayName="Tool Type" ma:indexed="true" ma:readOnly="false" ma:default="" ma:fieldId="{cdb00b3f-9987-489b-aaa1-886df2750832}" ma:sspId="9b136858-3083-4fae-b3a6-2b8d22725cb9" ma:termSetId="af1b9baf-66da-42ad-a1f3-d60e365c841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b369455-61bc-4392-87d2-e942db30300c" elementFormDefault="qualified">
    <xsd:import namespace="http://schemas.microsoft.com/office/2006/documentManagement/types"/>
    <xsd:import namespace="http://schemas.microsoft.com/office/infopath/2007/PartnerControls"/>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5b369455-61bc-4392-87d2-e942db30300c">7ENJQCRYH7C6-78-900</_dlc_DocId>
    <_dlc_DocIdUrl xmlns="5b369455-61bc-4392-87d2-e942db30300c">
      <Url>https://hcwbenefits.sharepoint.com/sites/dc/tools/_layouts/15/DocIdRedir.aspx?ID=7ENJQCRYH7C6-78-900</Url>
      <Description>7ENJQCRYH7C6-78-900</Description>
    </_dlc_DocIdUrl>
    <_dlc_DocIdPersistId xmlns="5b369455-61bc-4392-87d2-e942db30300c">true</_dlc_DocIdPersistId>
    <add5a56dcd2742ee89b68790eb918b96 xmlns="c9a4bf12-8e23-4863-8196-9395699debd2">
      <Terms xmlns="http://schemas.microsoft.com/office/infopath/2007/PartnerControls">
        <TermInfo xmlns="http://schemas.microsoft.com/office/infopath/2007/PartnerControls">
          <TermName xmlns="http://schemas.microsoft.com/office/infopath/2007/PartnerControls">Enrollment</TermName>
          <TermId xmlns="http://schemas.microsoft.com/office/infopath/2007/PartnerControls">2dee8726-5187-4f4f-bc02-4777343697fe</TermId>
        </TermInfo>
        <TermInfo xmlns="http://schemas.microsoft.com/office/infopath/2007/PartnerControls">
          <TermName xmlns="http://schemas.microsoft.com/office/infopath/2007/PartnerControls">Presentation</TermName>
          <TermId xmlns="http://schemas.microsoft.com/office/infopath/2007/PartnerControls">29b63eab-351e-4906-ba95-1038c50b48a3</TermId>
        </TermInfo>
        <TermInfo xmlns="http://schemas.microsoft.com/office/infopath/2007/PartnerControls">
          <TermName xmlns="http://schemas.microsoft.com/office/infopath/2007/PartnerControls">Annual</TermName>
          <TermId xmlns="http://schemas.microsoft.com/office/infopath/2007/PartnerControls">a6a2cd86-5da3-4a1a-8d29-22efbc14583f</TermId>
        </TermInfo>
      </Terms>
    </add5a56dcd2742ee89b68790eb918b96>
    <j71b7696188f4b33a3ed0e8655aca677 xmlns="c9a4bf12-8e23-4863-8196-9395699debd2">
      <Terms xmlns="http://schemas.microsoft.com/office/infopath/2007/PartnerControls">
        <TermInfo xmlns="http://schemas.microsoft.com/office/infopath/2007/PartnerControls">
          <TermName xmlns="http://schemas.microsoft.com/office/infopath/2007/PartnerControls">2-49</TermName>
          <TermId xmlns="http://schemas.microsoft.com/office/infopath/2007/PartnerControls">f9a58073-df17-4c1e-9bb3-14ae5823c54d</TermId>
        </TermInfo>
        <TermInfo xmlns="http://schemas.microsoft.com/office/infopath/2007/PartnerControls">
          <TermName xmlns="http://schemas.microsoft.com/office/infopath/2007/PartnerControls">50-99</TermName>
          <TermId xmlns="http://schemas.microsoft.com/office/infopath/2007/PartnerControls">96c68b33-47f0-49d1-8577-591be3ba0c1d</TermId>
        </TermInfo>
        <TermInfo xmlns="http://schemas.microsoft.com/office/infopath/2007/PartnerControls">
          <TermName xmlns="http://schemas.microsoft.com/office/infopath/2007/PartnerControls">100+</TermName>
          <TermId xmlns="http://schemas.microsoft.com/office/infopath/2007/PartnerControls">fdbf3e24-4ce1-42ff-8406-4b494026fe4e</TermId>
        </TermInfo>
      </Terms>
    </j71b7696188f4b33a3ed0e8655aca677>
    <TaxCatchAll xmlns="c9a4bf12-8e23-4863-8196-9395699debd2">
      <Value>848</Value>
      <Value>814</Value>
      <Value>881</Value>
      <Value>812</Value>
      <Value>1235</Value>
      <Value>809</Value>
      <Value>849</Value>
      <Value>818</Value>
      <Value>810</Value>
    </TaxCatchAll>
    <jb6907967c6b4a888f2a407facb43f43 xmlns="c9a4bf12-8e23-4863-8196-9395699debd2">
      <Terms xmlns="http://schemas.microsoft.com/office/infopath/2007/PartnerControls">
        <TermInfo xmlns="http://schemas.microsoft.com/office/infopath/2007/PartnerControls">
          <TermName xmlns="http://schemas.microsoft.com/office/infopath/2007/PartnerControls">Renewal Meeting</TermName>
          <TermId xmlns="http://schemas.microsoft.com/office/infopath/2007/PartnerControls">d7d32155-b320-4042-99c3-7f922469c4fd</TermId>
        </TermInfo>
      </Terms>
    </jb6907967c6b4a888f2a407facb43f43>
    <gefe68091b144f38a46cb1f465b6d816 xmlns="c9a4bf12-8e23-4863-8196-9395699debd2">
      <Terms xmlns="http://schemas.microsoft.com/office/infopath/2007/PartnerControls">
        <TermInfo xmlns="http://schemas.microsoft.com/office/infopath/2007/PartnerControls">
          <TermName xmlns="http://schemas.microsoft.com/office/infopath/2007/PartnerControls">Client Facing</TermName>
          <TermId xmlns="http://schemas.microsoft.com/office/infopath/2007/PartnerControls">a042aae8-6160-4bd4-8805-27b6c6ef1d82</TermId>
        </TermInfo>
      </Terms>
    </gefe68091b144f38a46cb1f465b6d816>
    <cdb00b3f9987489baaa1886df2750832 xmlns="c9a4bf12-8e23-4863-8196-9395699debd2">
      <Terms xmlns="http://schemas.microsoft.com/office/infopath/2007/PartnerControls">
        <TermInfo xmlns="http://schemas.microsoft.com/office/infopath/2007/PartnerControls">
          <TermName xmlns="http://schemas.microsoft.com/office/infopath/2007/PartnerControls">Annual Enrollment Pres</TermName>
          <TermId xmlns="http://schemas.microsoft.com/office/infopath/2007/PartnerControls">b5260a2b-85d4-4004-96c6-43b5fdc4a387</TermId>
        </TermInfo>
      </Terms>
    </cdb00b3f9987489baaa1886df2750832>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9b136858-3083-4fae-b3a6-2b8d22725cb9" ContentTypeId="0x010100B44F5B75BD131E4E9BE6CF81A8D47EDD40" PreviousValue="false"/>
</file>

<file path=customXml/itemProps1.xml><?xml version="1.0" encoding="utf-8"?>
<ds:datastoreItem xmlns:ds="http://schemas.openxmlformats.org/officeDocument/2006/customXml" ds:itemID="{F63D87A9-C5CB-42FA-8907-8FE1E11A4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a4bf12-8e23-4863-8196-9395699debd2"/>
    <ds:schemaRef ds:uri="5b369455-61bc-4392-87d2-e942db3030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AD9288-1A70-4A74-90B2-9CFC2AD19EBB}">
  <ds:schemaRefs>
    <ds:schemaRef ds:uri="c9a4bf12-8e23-4863-8196-9395699debd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b369455-61bc-4392-87d2-e942db30300c"/>
    <ds:schemaRef ds:uri="http://www.w3.org/XML/1998/namespace"/>
    <ds:schemaRef ds:uri="http://purl.org/dc/dcmitype/"/>
  </ds:schemaRefs>
</ds:datastoreItem>
</file>

<file path=customXml/itemProps3.xml><?xml version="1.0" encoding="utf-8"?>
<ds:datastoreItem xmlns:ds="http://schemas.openxmlformats.org/officeDocument/2006/customXml" ds:itemID="{209201A6-E602-4465-A303-442F3F7B94D2}">
  <ds:schemaRefs>
    <ds:schemaRef ds:uri="http://schemas.microsoft.com/sharepoint/events"/>
  </ds:schemaRefs>
</ds:datastoreItem>
</file>

<file path=customXml/itemProps4.xml><?xml version="1.0" encoding="utf-8"?>
<ds:datastoreItem xmlns:ds="http://schemas.openxmlformats.org/officeDocument/2006/customXml" ds:itemID="{1F935F61-11CD-4373-99E4-4E634FF3B0D6}">
  <ds:schemaRefs>
    <ds:schemaRef ds:uri="http://schemas.microsoft.com/sharepoint/v3/contenttype/forms"/>
  </ds:schemaRefs>
</ds:datastoreItem>
</file>

<file path=customXml/itemProps5.xml><?xml version="1.0" encoding="utf-8"?>
<ds:datastoreItem xmlns:ds="http://schemas.openxmlformats.org/officeDocument/2006/customXml" ds:itemID="{5676E127-56D7-4B26-BCE7-212FFD291B2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5169</TotalTime>
  <Words>5357</Words>
  <Application>Microsoft Office PowerPoint</Application>
  <PresentationFormat>On-screen Show (4:3)</PresentationFormat>
  <Paragraphs>594</Paragraphs>
  <Slides>47</Slides>
  <Notes>29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47</vt:i4>
      </vt:variant>
    </vt:vector>
  </HeadingPairs>
  <TitlesOfParts>
    <vt:vector size="54" baseType="lpstr">
      <vt:lpstr>Arial</vt:lpstr>
      <vt:lpstr>Calibri</vt:lpstr>
      <vt:lpstr>Calibri Light</vt:lpstr>
      <vt:lpstr>Wingdings</vt:lpstr>
      <vt:lpstr>Custom Design</vt:lpstr>
      <vt:lpstr>Corp PPT Template 4.3_Standard Version_0423</vt:lpstr>
      <vt:lpstr>1_Custom Design</vt:lpstr>
      <vt:lpstr>PowerPoint Presentation</vt:lpstr>
      <vt:lpstr>Annual Enrollment Presentation</vt:lpstr>
      <vt:lpstr>Our Plans For 2020-2021</vt:lpstr>
      <vt:lpstr>Who is Eligible?</vt:lpstr>
      <vt:lpstr>Medical Plan</vt:lpstr>
      <vt:lpstr>COVID-19 Resources From BCBSNC  Open Enrollment</vt:lpstr>
      <vt:lpstr>2020 Medical Plan Summary of Changes</vt:lpstr>
      <vt:lpstr>PowerPoint Presentation</vt:lpstr>
      <vt:lpstr>Medical ID Cards – Open Enrollment</vt:lpstr>
      <vt:lpstr>Medical Plan Highlights</vt:lpstr>
      <vt:lpstr>Preventive Care</vt:lpstr>
      <vt:lpstr>Right Care. Right Place. Right Savings.</vt:lpstr>
      <vt:lpstr>Virtual Visits</vt:lpstr>
      <vt:lpstr>What are Virtual Visits?</vt:lpstr>
      <vt:lpstr>Top 10 Virtual Visits Uses</vt:lpstr>
      <vt:lpstr>Top 10 Behavioral Health Virtual Visit Uses New Benefit Effective 7/1/20</vt:lpstr>
      <vt:lpstr>MDLIVE</vt:lpstr>
      <vt:lpstr>Virtual Visits</vt:lpstr>
      <vt:lpstr>Maximizing Your Use of HSA For RX</vt:lpstr>
      <vt:lpstr>Medical Payroll Deductions No Change from 2019</vt:lpstr>
      <vt:lpstr>Annual HSA Contribution Limits</vt:lpstr>
      <vt:lpstr>HSA Contribution</vt:lpstr>
      <vt:lpstr>How You Can Use The HSA</vt:lpstr>
      <vt:lpstr>Accessing Your HSA Funds</vt:lpstr>
      <vt:lpstr>HSA Bank Accounts</vt:lpstr>
      <vt:lpstr>Carrier Resources</vt:lpstr>
      <vt:lpstr>BLUECONNECTNC.COM</vt:lpstr>
      <vt:lpstr>BCBSNC Website and Mobile App</vt:lpstr>
      <vt:lpstr>Use Blue Connect Mobile</vt:lpstr>
      <vt:lpstr>Your Dental Plan</vt:lpstr>
      <vt:lpstr>Voluntary Dental Plan Highlights</vt:lpstr>
      <vt:lpstr>Dental Maximum Rollover</vt:lpstr>
      <vt:lpstr>Dental Payroll Deductions No Change from 2019</vt:lpstr>
      <vt:lpstr>Vision </vt:lpstr>
      <vt:lpstr>Voluntary Vision Plan Highlights</vt:lpstr>
      <vt:lpstr>Vision Payroll Deductions No Change from 2019</vt:lpstr>
      <vt:lpstr>  Life Insurance Short Term Disability Long Term Disability</vt:lpstr>
      <vt:lpstr>Voluntary Life Insurance Plan Highlights Special Enrollment Period 7/1/2020</vt:lpstr>
      <vt:lpstr>Voluntary Life Insurance Plan Highlights New Hires</vt:lpstr>
      <vt:lpstr>Voluntary Disability Plan Highlights</vt:lpstr>
      <vt:lpstr>Employee Assistance Program</vt:lpstr>
      <vt:lpstr>Employee Assistance Program (EAP)</vt:lpstr>
      <vt:lpstr>Retirement Plan 401(K)</vt:lpstr>
      <vt:lpstr>Retirement Plan - 401(K)</vt:lpstr>
      <vt:lpstr>Enrollment Action</vt:lpstr>
      <vt:lpstr>Now Is The Time To Enroll</vt:lpstr>
      <vt:lpstr>PowerPoint Presentation</vt:lpstr>
    </vt:vector>
  </TitlesOfParts>
  <Company>Arthur J. Gallagher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Enrollment Presentation</dc:title>
  <dc:creator>Kaylee Nayman</dc:creator>
  <cp:lastModifiedBy>Alison Jackson</cp:lastModifiedBy>
  <cp:revision>499</cp:revision>
  <dcterms:created xsi:type="dcterms:W3CDTF">2018-06-05T12:36:42Z</dcterms:created>
  <dcterms:modified xsi:type="dcterms:W3CDTF">2020-06-08T17:07:53Z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0x010100B44F5B75BD131E4E9BE6CF81A8D47EDD4000B42F8A0A7F9D4449BEA6C557DFCDF857</vt:lpwstr>
  </property>
  <property fmtid="{D5CDD505-2E9C-101B-9397-08002B2CF9AE}" pid="3" name="_dlc_DocIdItemGuid">
    <vt:lpwstr>7e4030c0-f445-4370-ba67-5aca3b5c52a5</vt:lpwstr>
  </property>
  <property fmtid="{D5CDD505-2E9C-101B-9397-08002B2CF9AE}" pid="4" name="a8c7cbe0a7304142aa3793a32232c867">
    <vt:lpwstr/>
  </property>
  <property fmtid="{D5CDD505-2E9C-101B-9397-08002B2CF9AE}" pid="5" name="HCW Tags">
    <vt:lpwstr>848;#Enrollment|2dee8726-5187-4f4f-bc02-4777343697fe;#818;#Presentation|29b63eab-351e-4906-ba95-1038c50b48a3;#849;#Annual|a6a2cd86-5da3-4a1a-8d29-22efbc14583f</vt:lpwstr>
  </property>
  <property fmtid="{D5CDD505-2E9C-101B-9397-08002B2CF9AE}" pid="6" name="HCW Department">
    <vt:lpwstr/>
  </property>
  <property fmtid="{D5CDD505-2E9C-101B-9397-08002B2CF9AE}" pid="7" name="Event Type">
    <vt:lpwstr/>
  </property>
  <property fmtid="{D5CDD505-2E9C-101B-9397-08002B2CF9AE}" pid="8" name="Year">
    <vt:lpwstr/>
  </property>
  <property fmtid="{D5CDD505-2E9C-101B-9397-08002B2CF9AE}" pid="9" name="Use Permission">
    <vt:lpwstr>810;#Client Facing|a042aae8-6160-4bd4-8805-27b6c6ef1d82</vt:lpwstr>
  </property>
  <property fmtid="{D5CDD505-2E9C-101B-9397-08002B2CF9AE}" pid="10" name="Event Org">
    <vt:lpwstr/>
  </property>
  <property fmtid="{D5CDD505-2E9C-101B-9397-08002B2CF9AE}" pid="11" name="Cycle Event">
    <vt:lpwstr>814;#Renewal Meeting|d7d32155-b320-4042-99c3-7f922469c4fd</vt:lpwstr>
  </property>
  <property fmtid="{D5CDD505-2E9C-101B-9397-08002B2CF9AE}" pid="12" name="Group Size1">
    <vt:lpwstr>881;#2-49|f9a58073-df17-4c1e-9bb3-14ae5823c54d;#809;#50-99|96c68b33-47f0-49d1-8577-591be3ba0c1d;#812;#100+|fdbf3e24-4ce1-42ff-8406-4b494026fe4e</vt:lpwstr>
  </property>
  <property fmtid="{D5CDD505-2E9C-101B-9397-08002B2CF9AE}" pid="13" name="nef90cb681d043efb2de771d9ff705f5">
    <vt:lpwstr/>
  </property>
  <property fmtid="{D5CDD505-2E9C-101B-9397-08002B2CF9AE}" pid="14" name="gca06b2465f946a382152bc30f31a947">
    <vt:lpwstr/>
  </property>
  <property fmtid="{D5CDD505-2E9C-101B-9397-08002B2CF9AE}" pid="15" name="ke22bac35cb946459ecd1c7f6e0f9052">
    <vt:lpwstr/>
  </property>
  <property fmtid="{D5CDD505-2E9C-101B-9397-08002B2CF9AE}" pid="16" name="Tool Type">
    <vt:lpwstr>1235;#Annual Enrollment Pres|b5260a2b-85d4-4004-96c6-43b5fdc4a387</vt:lpwstr>
  </property>
  <property fmtid="{D5CDD505-2E9C-101B-9397-08002B2CF9AE}" pid="17" name="Collateral Type">
    <vt:lpwstr/>
  </property>
  <property fmtid="{D5CDD505-2E9C-101B-9397-08002B2CF9AE}" pid="18" name="l484cb6ec0614b7985b72fb1de56dc0d">
    <vt:lpwstr/>
  </property>
  <property fmtid="{D5CDD505-2E9C-101B-9397-08002B2CF9AE}" pid="19" name="SharedWithUsers">
    <vt:lpwstr/>
  </property>
  <property fmtid="{D5CDD505-2E9C-101B-9397-08002B2CF9AE}" pid="20" name="AuthorIds_UIVersion_548">
    <vt:lpwstr>40</vt:lpwstr>
  </property>
  <property fmtid="{D5CDD505-2E9C-101B-9397-08002B2CF9AE}" pid="21" name="AuthorIds_UIVersion_551">
    <vt:lpwstr>555</vt:lpwstr>
  </property>
  <property fmtid="{D5CDD505-2E9C-101B-9397-08002B2CF9AE}" pid="22" name="AuthorIds_UIVersion_552">
    <vt:lpwstr>555</vt:lpwstr>
  </property>
  <property fmtid="{D5CDD505-2E9C-101B-9397-08002B2CF9AE}" pid="23" name="AuthorIds_UIVersion_554">
    <vt:lpwstr>56</vt:lpwstr>
  </property>
  <property fmtid="{D5CDD505-2E9C-101B-9397-08002B2CF9AE}" pid="24" name="AuthorIds_UIVersion_555">
    <vt:lpwstr>56</vt:lpwstr>
  </property>
  <property fmtid="{D5CDD505-2E9C-101B-9397-08002B2CF9AE}" pid="25" name="AuthorIds_UIVersion_556">
    <vt:lpwstr>56</vt:lpwstr>
  </property>
  <property fmtid="{D5CDD505-2E9C-101B-9397-08002B2CF9AE}" pid="26" name="AuthorIds_UIVersion_558">
    <vt:lpwstr>40</vt:lpwstr>
  </property>
  <property fmtid="{D5CDD505-2E9C-101B-9397-08002B2CF9AE}" pid="27" name="AuthorIds_UIVersion_559">
    <vt:lpwstr>555</vt:lpwstr>
  </property>
  <property fmtid="{D5CDD505-2E9C-101B-9397-08002B2CF9AE}" pid="28" name="AuthorIds_UIVersion_560">
    <vt:lpwstr>555</vt:lpwstr>
  </property>
  <property fmtid="{D5CDD505-2E9C-101B-9397-08002B2CF9AE}" pid="29" name="AuthorIds_UIVersion_561">
    <vt:lpwstr>555</vt:lpwstr>
  </property>
</Properties>
</file>